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8" r:id="rId19"/>
    <p:sldId id="275" r:id="rId20"/>
    <p:sldId id="274" r:id="rId21"/>
    <p:sldId id="289" r:id="rId22"/>
    <p:sldId id="276" r:id="rId23"/>
    <p:sldId id="291" r:id="rId24"/>
    <p:sldId id="292" r:id="rId25"/>
    <p:sldId id="293" r:id="rId26"/>
    <p:sldId id="294" r:id="rId27"/>
    <p:sldId id="296" r:id="rId28"/>
    <p:sldId id="277" r:id="rId29"/>
    <p:sldId id="290" r:id="rId30"/>
    <p:sldId id="278" r:id="rId31"/>
    <p:sldId id="279" r:id="rId32"/>
    <p:sldId id="298" r:id="rId33"/>
    <p:sldId id="299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5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41C89-F3C4-4200-B000-D89BF61512F3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B32BF-EFE7-4A83-B3AC-37564A1D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Food and Drug Administration (FDA), Federal Trade Commission (FTC) Consumer Product</a:t>
            </a:r>
            <a:r>
              <a:rPr lang="en-US" baseline="0" dirty="0" smtClean="0"/>
              <a:t> Safety Commission (</a:t>
            </a:r>
            <a:r>
              <a:rPr lang="en-US" baseline="0" dirty="0" err="1" smtClean="0"/>
              <a:t>CPSC</a:t>
            </a:r>
            <a:r>
              <a:rPr lang="en-US" baseline="0" dirty="0" smtClean="0"/>
              <a:t>), United States Department of Agriculture (USDA), Environmental Protection Agency (EPA)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B32BF-EFE7-4A83-B3AC-37564A1D0F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8EA45FF-696E-4EF1-B457-1FD73A86FBA8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C3943A6-E551-4876-9B3E-0B001C545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edia.wholefoodsmarket.com/images/sized/8f097643b62357437bbf42853e0c930aaa8bf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3581400"/>
            <a:ext cx="33146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1" y="2708476"/>
            <a:ext cx="3398520" cy="17021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Whole Foods Market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Strategic </a:t>
            </a:r>
            <a:r>
              <a:rPr lang="en-US" smtClean="0"/>
              <a:t>Analysis</a:t>
            </a:r>
            <a:endParaRPr lang="en-US" dirty="0" smtClean="0"/>
          </a:p>
        </p:txBody>
      </p:sp>
      <p:pic>
        <p:nvPicPr>
          <p:cNvPr id="1026" name="Picture 2" descr="http://media.wholefoodsmarket.com/public/upload/images/press/Storefronts%20and%20Exteriors/Arden_store_Sacramento_main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514252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9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 Product Offering and Rapid Distribution.</a:t>
            </a:r>
          </a:p>
          <a:p>
            <a:pPr lvl="1"/>
            <a:r>
              <a:rPr lang="en-US" dirty="0" err="1" smtClean="0"/>
              <a:t>WFM</a:t>
            </a:r>
            <a:r>
              <a:rPr lang="en-US" dirty="0" smtClean="0"/>
              <a:t> has a product selection with a strong emphasis on perishable foods designed to appeal to a diverse customer base that includes individuals interested in both natural and organic foods as well as customers interested in fresh gourmet items.</a:t>
            </a:r>
          </a:p>
        </p:txBody>
      </p:sp>
      <p:pic>
        <p:nvPicPr>
          <p:cNvPr id="8194" name="Picture 2" descr="http://media.wholefoodsmarket.com/images/sized/341f9d87b994610f2f5a9e7fabb5821cbf3c5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0183"/>
            <a:ext cx="23812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Focused Growth Strategy</a:t>
            </a:r>
          </a:p>
          <a:p>
            <a:pPr lvl="1"/>
            <a:r>
              <a:rPr lang="en-US" dirty="0" err="1" smtClean="0"/>
              <a:t>WFM</a:t>
            </a:r>
            <a:r>
              <a:rPr lang="en-US" dirty="0" smtClean="0"/>
              <a:t> management focuses on expansion</a:t>
            </a:r>
          </a:p>
          <a:p>
            <a:pPr lvl="2"/>
            <a:r>
              <a:rPr lang="en-US" dirty="0"/>
              <a:t>Opening of new stores in new and existing trade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Managements strategy to grow through identical store sales growth, acquisition and new store openings has enabled WFM to grow at a compounded annual growth rate of 27% since 1991</a:t>
            </a:r>
          </a:p>
          <a:p>
            <a:pPr lvl="2"/>
            <a:endParaRPr lang="en-US" dirty="0" smtClean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4098" name="Picture 2" descr="http://media.wholefoodsmarket.com/images/sized/599057917f92b609f799165ecc3027b3fa8f6c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274319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Revenue Growth</a:t>
            </a:r>
          </a:p>
          <a:p>
            <a:pPr lvl="1"/>
            <a:r>
              <a:rPr lang="en-US" dirty="0" err="1" smtClean="0"/>
              <a:t>WFM’s</a:t>
            </a:r>
            <a:r>
              <a:rPr lang="en-US" dirty="0" smtClean="0"/>
              <a:t> food strategy is well suited for the market conditions prevalent in the industries.</a:t>
            </a:r>
          </a:p>
          <a:p>
            <a:pPr lvl="1"/>
            <a:r>
              <a:rPr lang="en-US" dirty="0" smtClean="0"/>
              <a:t>Rapid growth in sales for natural and organic foods returned about $30 to $35 billion in revenue for 2009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 2011 the company  reported net revenue of $10.1 billion, representing 11.22% annual growth per year</a:t>
            </a:r>
          </a:p>
          <a:p>
            <a:pPr lvl="1"/>
            <a:r>
              <a:rPr lang="en-US" dirty="0" smtClean="0"/>
              <a:t>Analysts anticipate a continuation of growth and estimate 2016 revenues to yield $20 billion.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http://media.wholefoodsmarket.com/images/sized/7c90e40d386ebe4da1e5a0b513baa6f60b9e14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505200" cy="20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Recalls</a:t>
            </a:r>
          </a:p>
          <a:p>
            <a:pPr lvl="1"/>
            <a:r>
              <a:rPr lang="en-US" dirty="0" smtClean="0"/>
              <a:t>Contamination Recalls including recalls on items from the private label brand</a:t>
            </a:r>
          </a:p>
          <a:p>
            <a:pPr lvl="1"/>
            <a:r>
              <a:rPr lang="en-US" dirty="0" smtClean="0"/>
              <a:t>Negatively affect the brand image and customer confidence</a:t>
            </a:r>
          </a:p>
          <a:p>
            <a:pPr lvl="1"/>
            <a:r>
              <a:rPr lang="en-US" dirty="0" smtClean="0"/>
              <a:t>Leads to low customer loyalty and brand equity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8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International Operations</a:t>
            </a:r>
          </a:p>
          <a:p>
            <a:pPr lvl="1"/>
            <a:r>
              <a:rPr lang="en-US" dirty="0" smtClean="0"/>
              <a:t>Operates only eight stores in Canada</a:t>
            </a:r>
          </a:p>
          <a:p>
            <a:pPr lvl="1"/>
            <a:r>
              <a:rPr lang="en-US" dirty="0" smtClean="0"/>
              <a:t>Operates only seven stores in the United Kingdom</a:t>
            </a:r>
          </a:p>
          <a:p>
            <a:pPr lvl="1"/>
            <a:r>
              <a:rPr lang="en-US" dirty="0" smtClean="0"/>
              <a:t>Operation are not large enough internationally  to reach economies of scale in purchasing and logistics.</a:t>
            </a:r>
          </a:p>
          <a:p>
            <a:pPr lvl="1"/>
            <a:r>
              <a:rPr lang="en-US" dirty="0" smtClean="0"/>
              <a:t>Inability to yield economies of scale stimulated the need for an increase in product pricing</a:t>
            </a:r>
          </a:p>
          <a:p>
            <a:pPr lvl="1"/>
            <a:r>
              <a:rPr lang="en-US" dirty="0" smtClean="0"/>
              <a:t>Competition has a competitive advantage with the more efficient network structure that allows for a decrease in product pricing</a:t>
            </a:r>
          </a:p>
          <a:p>
            <a:pPr lvl="1"/>
            <a:r>
              <a:rPr lang="en-US" dirty="0" smtClean="0"/>
              <a:t>95% of </a:t>
            </a:r>
            <a:r>
              <a:rPr lang="en-US" dirty="0" err="1" smtClean="0"/>
              <a:t>WFM</a:t>
            </a:r>
            <a:r>
              <a:rPr lang="en-US" dirty="0" smtClean="0"/>
              <a:t> stores are located within the United states.</a:t>
            </a:r>
            <a:endParaRPr lang="en-US" dirty="0"/>
          </a:p>
          <a:p>
            <a:pPr lvl="2"/>
            <a:r>
              <a:rPr lang="en-US" dirty="0" smtClean="0"/>
              <a:t>Existing portfolio distribution makes </a:t>
            </a:r>
            <a:r>
              <a:rPr lang="en-US" dirty="0" err="1" smtClean="0"/>
              <a:t>WFM</a:t>
            </a:r>
            <a:r>
              <a:rPr lang="en-US" dirty="0" smtClean="0"/>
              <a:t> highly sensitive to the US economic market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5527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0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685800"/>
            <a:ext cx="3300984" cy="542544"/>
          </a:xfrm>
        </p:spPr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34630" y="1295400"/>
            <a:ext cx="3300573" cy="43572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Rental Agreements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Many Obligations under certain capital leases for facilities and equipment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Capital leases are subject to the laws and therefore directly effect the company’s financial position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Increasing rental expenses affect the company’s profitability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Rental Expenses for: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2010-303.5 million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2009- 281.9 million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</a:rPr>
              <a:t>2008- 257.5 million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32004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media.wholefoodsmarket.com/images/sized/4eecdeb96af9f015d451c70b981d9ae9157488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276600"/>
            <a:ext cx="3276600" cy="245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Pricing</a:t>
            </a:r>
          </a:p>
          <a:p>
            <a:pPr lvl="1"/>
            <a:r>
              <a:rPr lang="en-US" dirty="0" smtClean="0"/>
              <a:t>A major Weakness to </a:t>
            </a:r>
            <a:r>
              <a:rPr lang="en-US" dirty="0" err="1" smtClean="0"/>
              <a:t>WFM</a:t>
            </a:r>
            <a:r>
              <a:rPr lang="en-US" dirty="0" smtClean="0"/>
              <a:t> is that in general, individuals view organic food as </a:t>
            </a:r>
            <a:r>
              <a:rPr lang="en-US" smtClean="0"/>
              <a:t>high priced.</a:t>
            </a:r>
            <a:endParaRPr lang="en-US" dirty="0" smtClean="0"/>
          </a:p>
          <a:p>
            <a:pPr lvl="1"/>
            <a:r>
              <a:rPr lang="en-US" dirty="0" smtClean="0"/>
              <a:t>Weak distribution network in Canada and the UK  are barriers to </a:t>
            </a:r>
            <a:r>
              <a:rPr lang="en-US" dirty="0" err="1" smtClean="0"/>
              <a:t>WFM’s</a:t>
            </a:r>
            <a:r>
              <a:rPr lang="en-US" dirty="0" smtClean="0"/>
              <a:t> ability to achieve economies of scale. </a:t>
            </a:r>
          </a:p>
          <a:p>
            <a:pPr lvl="1"/>
            <a:r>
              <a:rPr lang="en-US" dirty="0" smtClean="0"/>
              <a:t>To effectively compete with other stores, </a:t>
            </a:r>
            <a:r>
              <a:rPr lang="en-US" dirty="0" err="1" smtClean="0"/>
              <a:t>WFM</a:t>
            </a:r>
            <a:r>
              <a:rPr lang="en-US" dirty="0" smtClean="0"/>
              <a:t> must invest heavily in logistic abroad and brand image in the  US</a:t>
            </a:r>
          </a:p>
        </p:txBody>
      </p:sp>
      <p:pic>
        <p:nvPicPr>
          <p:cNvPr id="2052" name="Picture 4" descr="http://media.wholefoodsmarket.com/images/sized/3b8c37c1354978f2c57af6734441bc74b0fe37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215305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Changing Market Conditions</a:t>
            </a:r>
          </a:p>
          <a:p>
            <a:pPr lvl="1"/>
            <a:r>
              <a:rPr lang="en-US" dirty="0" smtClean="0"/>
              <a:t>Increase in amount of people interested in natural and organic foods as part of a healthy lifestyle</a:t>
            </a:r>
          </a:p>
          <a:p>
            <a:pPr lvl="1"/>
            <a:r>
              <a:rPr lang="en-US" dirty="0" smtClean="0"/>
              <a:t>Global sales of organic products grows every year</a:t>
            </a:r>
          </a:p>
          <a:p>
            <a:pPr lvl="1"/>
            <a:r>
              <a:rPr lang="en-US" dirty="0" smtClean="0"/>
              <a:t>Present opportunities for development and expansion in the area of natural and organic foods in mainstream customer markets</a:t>
            </a:r>
          </a:p>
          <a:p>
            <a:pPr lvl="1"/>
            <a:endParaRPr lang="en-US" dirty="0"/>
          </a:p>
        </p:txBody>
      </p:sp>
      <p:pic>
        <p:nvPicPr>
          <p:cNvPr id="3074" name="Picture 2" descr="http://media.wholefoodsmarket.com/images/sized/12e1caed19c28334596cc0b756d3563a0b6f99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2209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Interest and Regulation</a:t>
            </a:r>
          </a:p>
          <a:p>
            <a:pPr lvl="1"/>
            <a:r>
              <a:rPr lang="en-US" dirty="0" smtClean="0"/>
              <a:t>New USDA standards for labeling organic food products sold in grocery</a:t>
            </a:r>
          </a:p>
          <a:p>
            <a:pPr lvl="1"/>
            <a:r>
              <a:rPr lang="en-US" dirty="0" smtClean="0"/>
              <a:t>Presents an opportunity for </a:t>
            </a:r>
            <a:r>
              <a:rPr lang="en-US" dirty="0" err="1" smtClean="0"/>
              <a:t>WFM</a:t>
            </a:r>
            <a:r>
              <a:rPr lang="en-US" dirty="0" smtClean="0"/>
              <a:t> to promote the merits of organically grown products to consumers</a:t>
            </a:r>
          </a:p>
          <a:p>
            <a:pPr lvl="1"/>
            <a:r>
              <a:rPr lang="en-US" dirty="0" smtClean="0"/>
              <a:t>Political and celebrity interest also presents a significant opportunity to </a:t>
            </a:r>
            <a:r>
              <a:rPr lang="en-US" dirty="0" err="1" smtClean="0"/>
              <a:t>WFM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3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Natural and organic food markets are subject to laws and regulations relating to health, sanitation and food labeling.</a:t>
            </a:r>
          </a:p>
          <a:p>
            <a:pPr lvl="1"/>
            <a:r>
              <a:rPr lang="en-US" dirty="0" smtClean="0"/>
              <a:t>Critical Standards are in place for the manufacture, processing , formulation, packaging, labeling and advertising of products.</a:t>
            </a:r>
          </a:p>
          <a:p>
            <a:pPr lvl="1"/>
            <a:r>
              <a:rPr lang="en-US" dirty="0" smtClean="0"/>
              <a:t>Failure to comply results in penalties, seizure of marketing and sales licenses, and additional compliance costs.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2731077" cy="204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4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Whole Foods Market (</a:t>
            </a:r>
            <a:r>
              <a:rPr lang="en-US" dirty="0" err="1" smtClean="0"/>
              <a:t>WFM</a:t>
            </a:r>
            <a:r>
              <a:rPr lang="en-US" dirty="0" smtClean="0"/>
              <a:t>) is a supermarket that specializes in natural and organic goods.</a:t>
            </a:r>
          </a:p>
          <a:p>
            <a:r>
              <a:rPr lang="en-US" dirty="0" smtClean="0"/>
              <a:t>It is one of the largest natural food stores in the world.</a:t>
            </a:r>
          </a:p>
          <a:p>
            <a:r>
              <a:rPr lang="en-US" dirty="0" smtClean="0"/>
              <a:t>As of September 2013 it has a total of 362 stores and over one hundred in development.</a:t>
            </a:r>
          </a:p>
          <a:p>
            <a:r>
              <a:rPr lang="en-US" dirty="0" smtClean="0"/>
              <a:t>Stores in 40 US states, Canada and the United Kingdom.</a:t>
            </a:r>
          </a:p>
          <a:p>
            <a:r>
              <a:rPr lang="en-US" dirty="0" smtClean="0"/>
              <a:t>Attracts customers wanting to live a healthier lifestyle and are environmentally conscience.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7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Food retailing is a large intensely competitive industry</a:t>
            </a:r>
          </a:p>
          <a:p>
            <a:pPr lvl="1"/>
            <a:r>
              <a:rPr lang="en-US" dirty="0" smtClean="0"/>
              <a:t>Competes with local, regional, national, conventional and specialty supermarkets, natural food stores, warehouse membership clubs, smaller specially stores, farmers’ markets and restaurants.</a:t>
            </a:r>
          </a:p>
          <a:p>
            <a:pPr lvl="1"/>
            <a:r>
              <a:rPr lang="en-US" dirty="0" smtClean="0"/>
              <a:t>Competition stores carry similar products, meaning loss of sales and profits are highly dependent on price and quality  of products,  as well as customer loyalty.</a:t>
            </a:r>
          </a:p>
        </p:txBody>
      </p:sp>
      <p:pic>
        <p:nvPicPr>
          <p:cNvPr id="5122" name="Picture 2" descr="https://encrypted-tbn1.gstatic.com/images?q=tbn:ANd9GcQdCLINUi85aWHn_xMmfPB2oLL1Szz7OnJUFCquLRJL61iRmD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Top 3 competitors for </a:t>
            </a:r>
            <a:r>
              <a:rPr lang="en-US" dirty="0" err="1" smtClean="0"/>
              <a:t>WFM</a:t>
            </a:r>
            <a:r>
              <a:rPr lang="en-US" dirty="0" smtClean="0"/>
              <a:t> are Walmart, Safeway, and Kroger</a:t>
            </a:r>
          </a:p>
          <a:p>
            <a:pPr lvl="1"/>
            <a:r>
              <a:rPr lang="en-US" dirty="0" smtClean="0"/>
              <a:t>Many other supermarkets are beginning to enter into the organic market and offering healthy alternatives to mainstream 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5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Foods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 Strategy</a:t>
            </a:r>
          </a:p>
          <a:p>
            <a:r>
              <a:rPr lang="en-US" dirty="0" smtClean="0"/>
              <a:t>Expansion Strategy</a:t>
            </a:r>
          </a:p>
          <a:p>
            <a:r>
              <a:rPr lang="en-US" dirty="0" smtClean="0"/>
              <a:t>Merchandising Strategy</a:t>
            </a:r>
          </a:p>
          <a:p>
            <a:r>
              <a:rPr lang="en-US" dirty="0" smtClean="0"/>
              <a:t>Pricing Strategy</a:t>
            </a:r>
          </a:p>
          <a:p>
            <a:r>
              <a:rPr lang="en-US" dirty="0" smtClean="0"/>
              <a:t>Financial Strategy</a:t>
            </a:r>
          </a:p>
        </p:txBody>
      </p:sp>
    </p:spTree>
    <p:extLst>
      <p:ext uri="{BB962C8B-B14F-4D97-AF65-F5344CB8AC3E}">
        <p14:creationId xmlns:p14="http://schemas.microsoft.com/office/powerpoint/2010/main" val="358444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Spends very little on advertising</a:t>
            </a:r>
          </a:p>
          <a:p>
            <a:r>
              <a:rPr lang="en-US" dirty="0" smtClean="0"/>
              <a:t>Advertising fee is only .5% of revenues</a:t>
            </a:r>
          </a:p>
          <a:p>
            <a:r>
              <a:rPr lang="en-US" dirty="0" smtClean="0"/>
              <a:t>Relies on Word-of –Mouth recommendations</a:t>
            </a:r>
          </a:p>
          <a:p>
            <a:r>
              <a:rPr lang="en-US" dirty="0" smtClean="0"/>
              <a:t>Whole Foods also participates in Social Media outlets</a:t>
            </a:r>
          </a:p>
          <a:p>
            <a:r>
              <a:rPr lang="en-US" dirty="0" smtClean="0"/>
              <a:t>Majority of advertising budget is used for in-store signage and local events.</a:t>
            </a:r>
          </a:p>
          <a:p>
            <a:r>
              <a:rPr lang="en-US" dirty="0" smtClean="0"/>
              <a:t>Aims to convert highly satisfied customers into advocates for Whole Foods Market.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881308" cy="41533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50% of Whole Foods Market stores bases were acquired through acquisitions.</a:t>
            </a:r>
          </a:p>
          <a:p>
            <a:r>
              <a:rPr lang="en-US" dirty="0" smtClean="0"/>
              <a:t>Biggest and most important acquisition is the acquisition of Wild Oats Market.</a:t>
            </a:r>
          </a:p>
          <a:p>
            <a:r>
              <a:rPr lang="en-US" dirty="0" smtClean="0"/>
              <a:t>Average size of stores range from 35,000 to 50,000 square feet</a:t>
            </a:r>
          </a:p>
          <a:p>
            <a:r>
              <a:rPr lang="en-US" dirty="0" smtClean="0"/>
              <a:t>“Showcase” or “Flagship” stores in major cites range from 58,000 to 78,000 square feet.</a:t>
            </a:r>
          </a:p>
          <a:p>
            <a:r>
              <a:rPr lang="en-US" dirty="0" smtClean="0"/>
              <a:t>Focusing on acquiring smaller sized stores from 12,000 to 44,000 square feet.</a:t>
            </a:r>
          </a:p>
          <a:p>
            <a:r>
              <a:rPr lang="en-US" dirty="0" smtClean="0"/>
              <a:t>Smaller stores allow for expansion to smaller geographic market areas.</a:t>
            </a:r>
          </a:p>
          <a:p>
            <a:r>
              <a:rPr lang="en-US" dirty="0" smtClean="0"/>
              <a:t>Will result in lower cost for both per-store and per-square foot, decreasing fixed costs for a greater advantage on price setting</a:t>
            </a:r>
          </a:p>
        </p:txBody>
      </p:sp>
      <p:pic>
        <p:nvPicPr>
          <p:cNvPr id="6146" name="Picture 2" descr="http://media.wholefoodsmarket.com/images/sized/80753d799439128a52c5028f25637862e43125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1"/>
            <a:ext cx="2536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wholefoodsmarket.com/images/sized/c0e1cbd22aa9081c9830069578886843f724a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38600"/>
            <a:ext cx="1695450" cy="253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02188"/>
            <a:ext cx="7024744" cy="1143000"/>
          </a:xfrm>
        </p:spPr>
        <p:txBody>
          <a:bodyPr/>
          <a:lstStyle/>
          <a:p>
            <a:r>
              <a:rPr lang="en-US" dirty="0" smtClean="0"/>
              <a:t>Merchandising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Layout of each store is customized  to best enhance the particular product mix chosen for the specific stores target clientele.</a:t>
            </a:r>
          </a:p>
          <a:p>
            <a:r>
              <a:rPr lang="en-US" sz="2000" dirty="0" smtClean="0"/>
              <a:t>Strong presentation of stores through attractive </a:t>
            </a:r>
            <a:r>
              <a:rPr lang="en-US" sz="2000" dirty="0"/>
              <a:t>d</a:t>
            </a:r>
            <a:r>
              <a:rPr lang="en-US" sz="2000" dirty="0" smtClean="0"/>
              <a:t>écor, bright colors, hand stacked fruits, high quality foods, great customers service ,             wide aisles and cleanliness.</a:t>
            </a:r>
          </a:p>
          <a:p>
            <a:r>
              <a:rPr lang="en-US" sz="2000" dirty="0" smtClean="0"/>
              <a:t>Offers an Information </a:t>
            </a:r>
            <a:r>
              <a:rPr lang="en-US" sz="2000" dirty="0" smtClean="0">
                <a:solidFill>
                  <a:schemeClr val="tx1"/>
                </a:solidFill>
              </a:rPr>
              <a:t>“Take Action Center”,          sit-down eating section, cooking classes and                chef in the kitchen.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media.wholefoodsmarket.com/images/sized/6c44b774518c635cbc30ad92c810a7a4f9ac96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259975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2006 WFM reported net revenue of $6.6 billion and in 2011 the company reported net revenue of $10.1 billion, representing 11.22% year over year annual growth.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Estimates put 2016 net revenues at nearly $20 billion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Pays quarterly dividends of 20 cents annualized puts the dividend as yielding 0.87%.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Institutional investors  hold 85% of shares outstanding.</a:t>
            </a:r>
          </a:p>
        </p:txBody>
      </p:sp>
    </p:spTree>
    <p:extLst>
      <p:ext uri="{BB962C8B-B14F-4D97-AF65-F5344CB8AC3E}">
        <p14:creationId xmlns:p14="http://schemas.microsoft.com/office/powerpoint/2010/main" val="37486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 Foods Market</a:t>
            </a:r>
            <a:br>
              <a:rPr lang="en-US" dirty="0" smtClean="0"/>
            </a:br>
            <a:r>
              <a:rPr lang="en-US" dirty="0" smtClean="0"/>
              <a:t>Strategy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Whole Foods Market has done well with their existing strategies, but theirs is always room for Improvement.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67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Advertising and Company Image</a:t>
            </a:r>
          </a:p>
          <a:p>
            <a:pPr lvl="1"/>
            <a:r>
              <a:rPr lang="en-US" dirty="0" smtClean="0"/>
              <a:t>Focus on expanding its customer base by changing the image of organic products.</a:t>
            </a:r>
          </a:p>
          <a:p>
            <a:pPr lvl="1"/>
            <a:r>
              <a:rPr lang="en-US" dirty="0" smtClean="0"/>
              <a:t>According to industry estimates, organic sales have increased three fold since 2000. This trend is likely to continue in the future</a:t>
            </a:r>
          </a:p>
          <a:p>
            <a:pPr lvl="1"/>
            <a:r>
              <a:rPr lang="en-US" dirty="0" smtClean="0"/>
              <a:t>Michelle Obama’s </a:t>
            </a:r>
            <a:r>
              <a:rPr lang="en-US" i="1" dirty="0" smtClean="0"/>
              <a:t>Let’s Move Campaign</a:t>
            </a:r>
            <a:r>
              <a:rPr lang="en-US" dirty="0" smtClean="0"/>
              <a:t> is helping to expand and alter the perception of healthy eating in the US and presents WFM with an opportunity to capitalize on free marketing strategy implemented by the Obama Administration.</a:t>
            </a:r>
          </a:p>
          <a:p>
            <a:pPr lvl="1"/>
            <a:r>
              <a:rPr lang="en-US" dirty="0" smtClean="0"/>
              <a:t>WFM will coordinate with the Obama Administration in the effort to change America’s eating habits.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0097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and Company Image</a:t>
            </a:r>
          </a:p>
          <a:p>
            <a:pPr lvl="1"/>
            <a:r>
              <a:rPr lang="en-US" dirty="0" smtClean="0"/>
              <a:t>WFM will increase its advertising budget from 0.4% to the industry average of 1.5%</a:t>
            </a:r>
          </a:p>
          <a:p>
            <a:pPr lvl="1"/>
            <a:r>
              <a:rPr lang="en-US" dirty="0" smtClean="0"/>
              <a:t>Weekly store advertisements will shed the </a:t>
            </a:r>
            <a:r>
              <a:rPr lang="en-US" i="1" dirty="0" smtClean="0"/>
              <a:t>Whole Paycheck</a:t>
            </a:r>
            <a:r>
              <a:rPr lang="en-US" dirty="0" smtClean="0"/>
              <a:t> nickname by advertising weekly specials and low prices.</a:t>
            </a:r>
          </a:p>
          <a:p>
            <a:pPr lvl="1"/>
            <a:r>
              <a:rPr lang="en-US" dirty="0" smtClean="0"/>
              <a:t>Focus of a national campaign linking the name</a:t>
            </a:r>
            <a:r>
              <a:rPr lang="en-US" i="1" dirty="0"/>
              <a:t> </a:t>
            </a:r>
            <a:r>
              <a:rPr lang="en-US" i="1" dirty="0" smtClean="0"/>
              <a:t>Whole Foods Market</a:t>
            </a:r>
            <a:r>
              <a:rPr lang="en-US" dirty="0" smtClean="0"/>
              <a:t> and </a:t>
            </a:r>
            <a:r>
              <a:rPr lang="en-US" i="1" dirty="0" smtClean="0"/>
              <a:t>organic </a:t>
            </a:r>
            <a:r>
              <a:rPr lang="en-US" dirty="0" smtClean="0"/>
              <a:t> produce with </a:t>
            </a:r>
            <a:r>
              <a:rPr lang="en-US" i="1" dirty="0" smtClean="0"/>
              <a:t> low prices.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286000" cy="17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6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276600" cy="36879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Whole </a:t>
            </a:r>
            <a:r>
              <a:rPr lang="en-US" dirty="0"/>
              <a:t>F</a:t>
            </a:r>
            <a:r>
              <a:rPr lang="en-US" dirty="0" smtClean="0"/>
              <a:t>oods aims to help support the health, well-being, and healing of people, customers, Team Members, business organizations, as well as the planet.</a:t>
            </a:r>
          </a:p>
          <a:p>
            <a:r>
              <a:rPr lang="en-US" dirty="0" smtClean="0"/>
              <a:t>Intends on providing the best quality in organic and natural foods to satisfy, delight and nourish its customers.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838200"/>
            <a:ext cx="3304572" cy="1463153"/>
          </a:xfrm>
        </p:spPr>
        <p:txBody>
          <a:bodyPr>
            <a:normAutofit/>
          </a:bodyPr>
          <a:lstStyle/>
          <a:p>
            <a:r>
              <a:rPr lang="en-US" dirty="0" smtClean="0"/>
              <a:t>Whole Foods Market Mission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5" y="838200"/>
            <a:ext cx="2333715" cy="19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60024"/>
            <a:ext cx="2286000" cy="151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03" y="3301628"/>
            <a:ext cx="2291698" cy="15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media.wholefoodsmarket.com/images/sized/0b91e63602e399d0b75719de02c3110f0a6bcc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08" y="4419600"/>
            <a:ext cx="2533626" cy="16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0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Diversification</a:t>
            </a:r>
          </a:p>
          <a:p>
            <a:pPr lvl="1"/>
            <a:r>
              <a:rPr lang="en-US" dirty="0" smtClean="0"/>
              <a:t>Will diversity its investment portfolio and continue to expand abroad.</a:t>
            </a:r>
          </a:p>
          <a:p>
            <a:pPr lvl="1"/>
            <a:r>
              <a:rPr lang="en-US" dirty="0" smtClean="0"/>
              <a:t>Currently more than 95% of WFM holdings are in the US.</a:t>
            </a:r>
          </a:p>
          <a:p>
            <a:pPr lvl="1"/>
            <a:r>
              <a:rPr lang="en-US" dirty="0" smtClean="0"/>
              <a:t>WFM will aggressively invest in foreign markets and diversify operational locations and expand its distribution network abroad.</a:t>
            </a:r>
          </a:p>
        </p:txBody>
      </p:sp>
      <p:pic>
        <p:nvPicPr>
          <p:cNvPr id="6146" name="Picture 2" descr="http://media.wholefoodsmarket.com/images/sized/80753d799439128a52c5028f25637862e43125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1"/>
            <a:ext cx="2536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3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09600"/>
            <a:ext cx="3657600" cy="466344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Merchandising Strategy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734630" y="1143000"/>
            <a:ext cx="3300573" cy="48768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Private Labels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WFM will focus on selling their private brands (365 Everyday Value and 365 Organic)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Private label products in the US are witnessing strong growth sales.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In 2010 private label products accounted for nearly 20% of the dollar share and more than 20% of the unit share in stores in the US.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WFM total private label sales accounted  for approximately 11% of its retail sales in   FY 2010 and FY 2009</a:t>
            </a:r>
            <a:endParaRPr lang="en-US" sz="1600" dirty="0"/>
          </a:p>
        </p:txBody>
      </p:sp>
      <p:pic>
        <p:nvPicPr>
          <p:cNvPr id="8194" name="Picture 2" descr="http://media.wholefoodsmarket.com/images/sized/6c44b774518c635cbc30ad92c810a7a4f9ac96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1999"/>
            <a:ext cx="2431079" cy="363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edia.wholefoodsmarket.com/images/sized/c0e1cbd22aa9081c9830069578886843f724a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21" y="3124200"/>
            <a:ext cx="1991642" cy="298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Restaurant Partnerships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WFM will seek out partnerships with “healthy” restaurants and seafood restaurants.</a:t>
            </a:r>
          </a:p>
          <a:p>
            <a:pPr lvl="1"/>
            <a:r>
              <a:rPr lang="en-US" dirty="0" smtClean="0"/>
              <a:t>Example: Partner with Red Lobster to become their supplier of fresh fish.</a:t>
            </a:r>
          </a:p>
          <a:p>
            <a:r>
              <a:rPr lang="en-US" dirty="0" smtClean="0"/>
              <a:t>The partnerships will benefit both companies by combing distribution networks, which would lower the fossil footprint, further enhancing companies commitment to the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3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Testing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Will test new concepts, ideas and new technologies and look for ways to revolutionize the shopping experience.</a:t>
            </a:r>
          </a:p>
          <a:p>
            <a:r>
              <a:rPr lang="en-US" dirty="0" smtClean="0"/>
              <a:t>Utilize current radio tagging technology and robot technology.</a:t>
            </a:r>
          </a:p>
          <a:p>
            <a:pPr lvl="1"/>
            <a:r>
              <a:rPr lang="en-US" dirty="0" smtClean="0"/>
              <a:t>All goods would be tracked coming in and going out of the store and could be automatically re-stocked.</a:t>
            </a:r>
          </a:p>
          <a:p>
            <a:pPr lvl="1"/>
            <a:r>
              <a:rPr lang="en-US" dirty="0" smtClean="0"/>
              <a:t>Drone delivery service of store products.</a:t>
            </a:r>
          </a:p>
          <a:p>
            <a:pPr lvl="1"/>
            <a:r>
              <a:rPr lang="en-US" dirty="0" smtClean="0"/>
              <a:t>Develop Apps for nutritional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29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6670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THANK YOU!!!!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4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Whole Foods Market Declaration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 Whole Foods Market is a dynamic leader in the quality food business and is a mission driven company that aims to set the standards of excellence for food retailers.  We are building a business in which high standards permeate all aspects of our company.  Quality is a state of mind at Whole Foods Market.”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31" y="2286000"/>
            <a:ext cx="404836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media.wholefoodsmarket.com/images/sized/fae94888cdf166015296fdb49633585576c6c1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32" y="1219200"/>
            <a:ext cx="1362075" cy="163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 Foods Market</a:t>
            </a:r>
            <a:br>
              <a:rPr lang="en-US" dirty="0" smtClean="0"/>
            </a:br>
            <a:r>
              <a:rPr lang="en-US" dirty="0" smtClean="0"/>
              <a:t>Core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Sell the highest quality natural and organic products available</a:t>
            </a:r>
          </a:p>
          <a:p>
            <a:r>
              <a:rPr lang="en-US" dirty="0" smtClean="0"/>
              <a:t>Satisfy, Delight and Nourish customers</a:t>
            </a:r>
          </a:p>
          <a:p>
            <a:r>
              <a:rPr lang="en-US" dirty="0" smtClean="0"/>
              <a:t>Support Team Members  happiness and excellence</a:t>
            </a:r>
          </a:p>
          <a:p>
            <a:r>
              <a:rPr lang="en-US" dirty="0" smtClean="0"/>
              <a:t>Open and timely information</a:t>
            </a:r>
          </a:p>
          <a:p>
            <a:r>
              <a:rPr lang="en-US" dirty="0" smtClean="0"/>
              <a:t>Create wealth trough profits and growth</a:t>
            </a:r>
          </a:p>
          <a:p>
            <a:r>
              <a:rPr lang="en-US" dirty="0" smtClean="0"/>
              <a:t>Serve and Support our local and global communities</a:t>
            </a:r>
          </a:p>
          <a:p>
            <a:r>
              <a:rPr lang="en-US" dirty="0" smtClean="0"/>
              <a:t>Practice and Advance environmental stewardship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media.wholefoodsmarket.com/images/sized/fbc86c7d2f44051654683c3cdfe1895ea31b093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2066925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http://media.wholefoodsmarket.com/public/upload/images/press/The_Early_Years_and_Expansion/1981-flood_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495550" cy="178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1"/>
            <a:ext cx="3093334" cy="44832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1978-started by John Mackey and Rene Lawson in Austin, TX as </a:t>
            </a:r>
            <a:r>
              <a:rPr lang="en-US" dirty="0" err="1" smtClean="0"/>
              <a:t>SaferWay</a:t>
            </a:r>
            <a:endParaRPr lang="en-US" dirty="0" smtClean="0"/>
          </a:p>
          <a:p>
            <a:r>
              <a:rPr lang="en-US" dirty="0" smtClean="0"/>
              <a:t>1980-partnered with Craig Weller and Mark </a:t>
            </a:r>
            <a:r>
              <a:rPr lang="en-US" dirty="0" err="1" smtClean="0"/>
              <a:t>Skiles</a:t>
            </a:r>
            <a:r>
              <a:rPr lang="en-US" dirty="0" smtClean="0"/>
              <a:t> to merge their Natural Grocery to create the First Whole Foods Market.</a:t>
            </a:r>
          </a:p>
          <a:p>
            <a:r>
              <a:rPr lang="en-US" dirty="0" smtClean="0"/>
              <a:t>1984-expanded outside of </a:t>
            </a:r>
            <a:r>
              <a:rPr lang="en-US" dirty="0" err="1" smtClean="0"/>
              <a:t>Ausitn</a:t>
            </a:r>
            <a:r>
              <a:rPr lang="en-US" dirty="0" smtClean="0"/>
              <a:t>, TX</a:t>
            </a:r>
          </a:p>
          <a:p>
            <a:r>
              <a:rPr lang="en-US" dirty="0" smtClean="0"/>
              <a:t>2000s- expanded outside of the United States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1"/>
            <a:ext cx="3304572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Whole Foods Market Background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09" y="3124200"/>
            <a:ext cx="1247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18" y="742773"/>
            <a:ext cx="132539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44912" y="9906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b="1" dirty="0"/>
              <a:t>Craig Weller</a:t>
            </a:r>
            <a:r>
              <a:rPr lang="en-US" sz="600" b="1" dirty="0" smtClean="0"/>
              <a:t>,</a:t>
            </a:r>
          </a:p>
          <a:p>
            <a:r>
              <a:rPr lang="en-US" sz="600" b="1" dirty="0" smtClean="0"/>
              <a:t> </a:t>
            </a:r>
            <a:r>
              <a:rPr lang="en-US" sz="600" b="1" dirty="0"/>
              <a:t>Renee Lawson Hardy, </a:t>
            </a:r>
            <a:endParaRPr lang="en-US" sz="600" b="1" dirty="0" smtClean="0"/>
          </a:p>
          <a:p>
            <a:r>
              <a:rPr lang="en-US" sz="600" b="1" dirty="0" smtClean="0"/>
              <a:t>John </a:t>
            </a:r>
            <a:r>
              <a:rPr lang="en-US" sz="600" b="1" dirty="0"/>
              <a:t>Mackey </a:t>
            </a:r>
            <a:endParaRPr lang="en-US" sz="600" dirty="0"/>
          </a:p>
        </p:txBody>
      </p:sp>
      <p:pic>
        <p:nvPicPr>
          <p:cNvPr id="5122" name="Picture 2" descr="http://media.wholefoodsmarket.com/public/upload/images/press/Storefronts%20and%20Exteriors/Trolley_Square_store_main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6670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Whole Foods Market Dedication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Highest quality food at competitive prices</a:t>
            </a:r>
          </a:p>
          <a:p>
            <a:r>
              <a:rPr lang="en-US" dirty="0" smtClean="0"/>
              <a:t>Food is evaluated by nutrition, freshness, appearance and taste.</a:t>
            </a:r>
          </a:p>
          <a:p>
            <a:r>
              <a:rPr lang="en-US" dirty="0" smtClean="0"/>
              <a:t>Food Safety </a:t>
            </a:r>
          </a:p>
          <a:p>
            <a:r>
              <a:rPr lang="en-US" dirty="0" smtClean="0"/>
              <a:t>Purchase products locally, to provide the freshest products available  and reduces the environmental impact of transporting products</a:t>
            </a:r>
          </a:p>
          <a:p>
            <a:r>
              <a:rPr lang="en-US" dirty="0" smtClean="0"/>
              <a:t>Boost local economies</a:t>
            </a:r>
          </a:p>
        </p:txBody>
      </p:sp>
      <p:pic>
        <p:nvPicPr>
          <p:cNvPr id="2050" name="Picture 2" descr="http://media.wholefoodsmarket.com/images/sized/f763705eb4541e77626f62c04c7cf8271658d3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9" t="7657" r="36962" b="6583"/>
          <a:stretch/>
        </p:blipFill>
        <p:spPr bwMode="auto">
          <a:xfrm>
            <a:off x="7829550" y="4061291"/>
            <a:ext cx="571500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wholefoodsmarket.com/images/sized/4832a61ec6959843f0e8575e6c171ee7909370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51" y="4862079"/>
            <a:ext cx="1018161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70654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Products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Fresh Produce: Fruits and Vegetables</a:t>
            </a:r>
          </a:p>
          <a:p>
            <a:r>
              <a:rPr lang="en-US" dirty="0" smtClean="0"/>
              <a:t>Organic and Natural  Meats, Poultry, and Seafood</a:t>
            </a:r>
          </a:p>
          <a:p>
            <a:r>
              <a:rPr lang="en-US" dirty="0" smtClean="0"/>
              <a:t>Daily baked bread and pastries</a:t>
            </a:r>
          </a:p>
          <a:p>
            <a:r>
              <a:rPr lang="en-US" dirty="0" smtClean="0"/>
              <a:t>Prepared goods</a:t>
            </a:r>
          </a:p>
          <a:p>
            <a:r>
              <a:rPr lang="en-US" dirty="0" smtClean="0"/>
              <a:t>Salad Bars and Sandwich Stations</a:t>
            </a:r>
          </a:p>
          <a:p>
            <a:r>
              <a:rPr lang="en-US" dirty="0" smtClean="0"/>
              <a:t>Cheeses and Frozen Foods</a:t>
            </a:r>
          </a:p>
          <a:p>
            <a:r>
              <a:rPr lang="en-US" dirty="0" smtClean="0"/>
              <a:t>Beer and Wines</a:t>
            </a:r>
          </a:p>
          <a:p>
            <a:r>
              <a:rPr lang="en-US" dirty="0" smtClean="0"/>
              <a:t>Coffees and Teas</a:t>
            </a:r>
          </a:p>
          <a:p>
            <a:r>
              <a:rPr lang="en-US" dirty="0" smtClean="0"/>
              <a:t>Grocery and Household products</a:t>
            </a:r>
          </a:p>
          <a:p>
            <a:r>
              <a:rPr lang="en-US" dirty="0" smtClean="0"/>
              <a:t>Body Care and Nutritional items</a:t>
            </a:r>
          </a:p>
          <a:p>
            <a:r>
              <a:rPr lang="en-US" dirty="0" smtClean="0"/>
              <a:t>Pet products</a:t>
            </a:r>
          </a:p>
          <a:p>
            <a:r>
              <a:rPr lang="en-US" dirty="0" smtClean="0"/>
              <a:t>Educational Materials</a:t>
            </a:r>
          </a:p>
          <a:p>
            <a:r>
              <a:rPr lang="en-US" dirty="0" smtClean="0"/>
              <a:t>Private Label  items at lower costs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media.wholefoodsmarket.com/images/sized/f23dd9a4ae11a2f5e7dad55e2df9e7d6511c2a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755" y="3581400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wholefoodsmarket.com/images/sized/a415e17e309359285bbb7b5b1bab183ccba07fd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12" y="1567732"/>
            <a:ext cx="1227000" cy="18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wholefoodsmarket.com/images/sized/390e33e81da60d35d96962a80a69a38e8a94fd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73278"/>
            <a:ext cx="2133600" cy="1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SWOT Analysis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 framework of analysis </a:t>
            </a:r>
          </a:p>
          <a:p>
            <a:r>
              <a:rPr lang="en-US" dirty="0" smtClean="0"/>
              <a:t>Allows for the evaluation of the internal and external environment of a firm</a:t>
            </a:r>
          </a:p>
          <a:p>
            <a:r>
              <a:rPr lang="en-US" dirty="0" smtClean="0"/>
              <a:t>Explains Whole Foods Market’s </a:t>
            </a:r>
          </a:p>
          <a:p>
            <a:pPr lvl="1"/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Opportunities</a:t>
            </a:r>
          </a:p>
          <a:p>
            <a:pPr lvl="1"/>
            <a:r>
              <a:rPr lang="en-US" dirty="0" smtClean="0"/>
              <a:t>Threats</a:t>
            </a:r>
            <a:endParaRPr lang="en-US" dirty="0"/>
          </a:p>
        </p:txBody>
      </p:sp>
      <p:pic>
        <p:nvPicPr>
          <p:cNvPr id="7" name="Picture 2" descr="http://media.wholefoodsmarket.com/images/sized/5299263a5ddcc6b81f36a414d4ae0efeed0c2c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2590800" cy="1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2667</TotalTime>
  <Words>1855</Words>
  <Application>Microsoft Office PowerPoint</Application>
  <PresentationFormat>On-screen Show (4:3)</PresentationFormat>
  <Paragraphs>191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2</vt:lpstr>
      <vt:lpstr>Austin</vt:lpstr>
      <vt:lpstr>Whole Foods Market</vt:lpstr>
      <vt:lpstr>Company  Introduction</vt:lpstr>
      <vt:lpstr>Whole Foods Market Mission</vt:lpstr>
      <vt:lpstr>Whole Foods Market Declaration</vt:lpstr>
      <vt:lpstr>Whole Foods Market Core Values</vt:lpstr>
      <vt:lpstr>Whole Foods Market Background</vt:lpstr>
      <vt:lpstr>Whole Foods Market Dedication </vt:lpstr>
      <vt:lpstr>Products </vt:lpstr>
      <vt:lpstr>Strategy SWOT Analysis </vt:lpstr>
      <vt:lpstr>Strengths</vt:lpstr>
      <vt:lpstr>Strengths </vt:lpstr>
      <vt:lpstr>Strengths</vt:lpstr>
      <vt:lpstr>Weaknesses</vt:lpstr>
      <vt:lpstr>Weaknesses</vt:lpstr>
      <vt:lpstr>Weaknesses</vt:lpstr>
      <vt:lpstr>Weaknesses</vt:lpstr>
      <vt:lpstr>Opportunities </vt:lpstr>
      <vt:lpstr>Opportunities</vt:lpstr>
      <vt:lpstr>Threats</vt:lpstr>
      <vt:lpstr>Threats</vt:lpstr>
      <vt:lpstr>Threats</vt:lpstr>
      <vt:lpstr>Whole Foods Strategies</vt:lpstr>
      <vt:lpstr>Marketing Strategy</vt:lpstr>
      <vt:lpstr>Expansion Strategy</vt:lpstr>
      <vt:lpstr>Merchandising Strategy</vt:lpstr>
      <vt:lpstr>Financial Strategy</vt:lpstr>
      <vt:lpstr>Whole Foods Market Strategy Recommendations</vt:lpstr>
      <vt:lpstr>Marketing Strategy</vt:lpstr>
      <vt:lpstr>Marketing Strategy</vt:lpstr>
      <vt:lpstr>Expansion Strategy</vt:lpstr>
      <vt:lpstr>Merchandising Strategy</vt:lpstr>
      <vt:lpstr>Restaurant Partnerships</vt:lpstr>
      <vt:lpstr>Technology Testing Store</vt:lpstr>
      <vt:lpstr>THANK YOU!!!!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Whole Foods Market</dc:title>
  <dc:creator>HP</dc:creator>
  <cp:lastModifiedBy>Ortiz, Luis</cp:lastModifiedBy>
  <cp:revision>174</cp:revision>
  <dcterms:created xsi:type="dcterms:W3CDTF">2014-03-25T18:32:30Z</dcterms:created>
  <dcterms:modified xsi:type="dcterms:W3CDTF">2014-10-22T19:40:15Z</dcterms:modified>
</cp:coreProperties>
</file>