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5" r:id="rId2"/>
    <p:sldId id="281" r:id="rId3"/>
    <p:sldId id="267" r:id="rId4"/>
    <p:sldId id="269" r:id="rId5"/>
    <p:sldId id="335" r:id="rId6"/>
    <p:sldId id="339" r:id="rId7"/>
    <p:sldId id="287" r:id="rId8"/>
    <p:sldId id="340" r:id="rId9"/>
    <p:sldId id="341" r:id="rId10"/>
    <p:sldId id="346" r:id="rId11"/>
    <p:sldId id="342" r:id="rId12"/>
    <p:sldId id="349" r:id="rId13"/>
    <p:sldId id="350" r:id="rId14"/>
    <p:sldId id="336" r:id="rId15"/>
    <p:sldId id="351" r:id="rId16"/>
    <p:sldId id="343" r:id="rId17"/>
    <p:sldId id="347" r:id="rId18"/>
    <p:sldId id="352" r:id="rId19"/>
    <p:sldId id="337" r:id="rId20"/>
    <p:sldId id="344" r:id="rId21"/>
    <p:sldId id="353" r:id="rId22"/>
    <p:sldId id="348" r:id="rId23"/>
    <p:sldId id="35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2"/>
    <a:srgbClr val="00CC00"/>
    <a:srgbClr val="BF8C0D"/>
    <a:srgbClr val="D49B0E"/>
    <a:srgbClr val="444751"/>
    <a:srgbClr val="002847"/>
    <a:srgbClr val="FF99CC"/>
    <a:srgbClr val="B55E4F"/>
    <a:srgbClr val="00D600"/>
    <a:srgbClr val="D09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9990" autoAdjust="0"/>
    <p:restoredTop sz="99133" autoAdjust="0"/>
  </p:normalViewPr>
  <p:slideViewPr>
    <p:cSldViewPr>
      <p:cViewPr varScale="1">
        <p:scale>
          <a:sx n="112" d="100"/>
          <a:sy n="112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114305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483766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8" name="Right Triangle 17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ight Triangle 19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22" name="Rectangle 21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4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8" name="Straight Arrow Connector 27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16">
            <a:hlinkClick r:id="rId2" action="ppaction://hlinksldjump"/>
          </p:cNvPr>
          <p:cNvSpPr txBox="1"/>
          <p:nvPr userDrawn="1"/>
        </p:nvSpPr>
        <p:spPr>
          <a:xfrm>
            <a:off x="4018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OF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291997" y="-543322"/>
            <a:ext cx="9488343" cy="6749838"/>
            <a:chOff x="291997" y="-543322"/>
            <a:chExt cx="9488343" cy="674983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8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83374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</a:t>
            </a:r>
            <a:r>
              <a:rPr lang="en-US" sz="1000" b="0" i="0" kern="100" spc="40" baseline="0" dirty="0" err="1" smtClean="0">
                <a:solidFill>
                  <a:srgbClr val="A6B8C6"/>
                </a:solidFill>
              </a:rPr>
              <a:t>Cengage</a:t>
            </a:r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44274"/>
            <a:ext cx="8856984" cy="34302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6200" spc="-50" dirty="0"/>
              <a:t>IHRM </a:t>
            </a:r>
            <a:r>
              <a:rPr lang="en-US" sz="6200" spc="-50" dirty="0" smtClean="0"/>
              <a:t>in</a:t>
            </a:r>
            <a:br>
              <a:rPr lang="en-US" sz="6200" spc="-50" dirty="0" smtClean="0"/>
            </a:br>
            <a:r>
              <a:rPr lang="en-US" sz="6200" spc="-50" dirty="0" smtClean="0"/>
              <a:t>cross-border M&amp;As, </a:t>
            </a:r>
            <a:r>
              <a:rPr lang="en-US" sz="6200" spc="-80" dirty="0" smtClean="0"/>
              <a:t>international alliances,</a:t>
            </a:r>
            <a:r>
              <a:rPr lang="en-US" sz="6200" spc="-50" dirty="0" smtClean="0"/>
              <a:t/>
            </a:r>
            <a:br>
              <a:rPr lang="en-US" sz="6200" spc="-50" dirty="0" smtClean="0"/>
            </a:br>
            <a:r>
              <a:rPr lang="en-US" sz="6200" dirty="0" smtClean="0"/>
              <a:t>and </a:t>
            </a:r>
            <a:r>
              <a:rPr lang="en-US" sz="6200" dirty="0"/>
              <a:t>SMEs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939336" cy="896913"/>
          </a:xfrm>
        </p:spPr>
        <p:txBody>
          <a:bodyPr/>
          <a:lstStyle/>
          <a:p>
            <a:r>
              <a:rPr lang="en-US" sz="3900" dirty="0" smtClean="0"/>
              <a:t>Typical cross-border M&amp;A problems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184576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smtClean="0"/>
              <a:t>the first year </a:t>
            </a:r>
            <a:r>
              <a:rPr lang="en-US" dirty="0"/>
              <a:t>of </a:t>
            </a:r>
            <a:r>
              <a:rPr lang="en-US" dirty="0" smtClean="0"/>
              <a:t>a merger,</a:t>
            </a:r>
            <a:br>
              <a:rPr lang="en-US" dirty="0" smtClean="0"/>
            </a:br>
            <a:r>
              <a:rPr lang="en-US" dirty="0" smtClean="0"/>
              <a:t>up </a:t>
            </a:r>
            <a:r>
              <a:rPr lang="en-US" dirty="0"/>
              <a:t>to 20% of executives may be </a:t>
            </a:r>
            <a:r>
              <a:rPr lang="en-US" dirty="0" smtClean="0"/>
              <a:t>lost</a:t>
            </a:r>
          </a:p>
          <a:p>
            <a:r>
              <a:rPr lang="en-US" dirty="0" smtClean="0"/>
              <a:t>The percentage lost gets worse over more than one year after a merger</a:t>
            </a:r>
            <a:endParaRPr lang="en-US" dirty="0"/>
          </a:p>
          <a:p>
            <a:r>
              <a:rPr lang="en-US" dirty="0"/>
              <a:t>Personnel issues are often </a:t>
            </a:r>
            <a:r>
              <a:rPr lang="en-US" dirty="0" smtClean="0"/>
              <a:t>neglected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smtClean="0"/>
              <a:t>large number </a:t>
            </a:r>
            <a:r>
              <a:rPr lang="en-US" dirty="0"/>
              <a:t>of M&amp;As fail or do not produce the intended </a:t>
            </a:r>
            <a:r>
              <a:rPr lang="en-US" dirty="0" smtClean="0"/>
              <a:t>results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HR activities in the phases of a cross-border M&amp;A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9" y="764705"/>
            <a:ext cx="8628661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HRM in M&amp;As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Firms should rely on three conceptual tools: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Resources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money, people, brands,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Processes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activities used to convert resources into goods &amp;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Values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way employees think about</a:t>
            </a:r>
            <a:br>
              <a:rPr lang="en-US" dirty="0" smtClean="0"/>
            </a:br>
            <a:r>
              <a:rPr lang="en-US" dirty="0" smtClean="0"/>
              <a:t>what they do &amp; why they do it</a:t>
            </a:r>
          </a:p>
        </p:txBody>
      </p:sp>
    </p:spTree>
    <p:extLst>
      <p:ext uri="{BB962C8B-B14F-4D97-AF65-F5344CB8AC3E}">
        <p14:creationId xmlns:p14="http://schemas.microsoft.com/office/powerpoint/2010/main" val="25278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HRM in M&amp;As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18457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dirty="0" smtClean="0"/>
              <a:t>Performance-related pay is more popular in US than in Japan or Germany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Recruitment in US is more short-term than in Germany, France, &amp; UK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Japan still has longest-term focus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US training &amp; career planning is the most extensive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French still favor French managers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Germans are the most anxious to adopt</a:t>
            </a:r>
            <a:br>
              <a:rPr lang="en-US" sz="2800" dirty="0" smtClean="0"/>
            </a:br>
            <a:r>
              <a:rPr lang="en-US" sz="2800" dirty="0" smtClean="0"/>
              <a:t>international practices for their M&amp;As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58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867327" cy="896913"/>
          </a:xfrm>
        </p:spPr>
        <p:txBody>
          <a:bodyPr/>
          <a:lstStyle/>
          <a:p>
            <a:r>
              <a:rPr lang="en-US" sz="4000" dirty="0"/>
              <a:t>International e</a:t>
            </a:r>
            <a:r>
              <a:rPr lang="en-US" sz="4000" dirty="0" smtClean="0"/>
              <a:t>quity </a:t>
            </a:r>
            <a:r>
              <a:rPr lang="en-US" sz="4000" dirty="0"/>
              <a:t>j</a:t>
            </a:r>
            <a:r>
              <a:rPr lang="en-US" sz="4000" dirty="0" smtClean="0"/>
              <a:t>oint ventures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94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IJV challenges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HR must manage relations at the interfaces between IJV &amp; parent companies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265392"/>
                </a:solidFill>
              </a:rPr>
              <a:t>Different rules can create critical dualities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HR must develop appropriate HRM practices &amp; strategies for the IJV itself.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265392"/>
                </a:solidFill>
              </a:rPr>
              <a:t>HR must recruit, develop, motivate,</a:t>
            </a:r>
            <a:br>
              <a:rPr lang="en-US" i="1" dirty="0" smtClean="0">
                <a:solidFill>
                  <a:srgbClr val="265392"/>
                </a:solidFill>
              </a:rPr>
            </a:br>
            <a:r>
              <a:rPr lang="en-US" i="1" dirty="0" smtClean="0">
                <a:solidFill>
                  <a:srgbClr val="265392"/>
                </a:solidFill>
              </a:rPr>
              <a:t>retain human resources at IJV level</a:t>
            </a:r>
            <a:endParaRPr lang="en-US" dirty="0">
              <a:solidFill>
                <a:srgbClr val="2653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Formation of an international equity joint venture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5" y="940389"/>
            <a:ext cx="8154020" cy="4351712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41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reasons for an IJV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sz="2600" dirty="0" smtClean="0"/>
              <a:t>To gain knowledge &amp; transfer </a:t>
            </a:r>
            <a:r>
              <a:rPr lang="en-US" sz="2600" dirty="0"/>
              <a:t>that knowledge</a:t>
            </a:r>
          </a:p>
          <a:p>
            <a:pPr>
              <a:spcBef>
                <a:spcPts val="900"/>
              </a:spcBef>
            </a:pPr>
            <a:r>
              <a:rPr lang="en-US" sz="2600" dirty="0" smtClean="0"/>
              <a:t>The host </a:t>
            </a:r>
            <a:r>
              <a:rPr lang="en-US" sz="2600" dirty="0"/>
              <a:t>government </a:t>
            </a:r>
            <a:r>
              <a:rPr lang="en-US" sz="2600" dirty="0" smtClean="0"/>
              <a:t>insists</a:t>
            </a:r>
            <a:endParaRPr lang="en-US" sz="2600" dirty="0"/>
          </a:p>
          <a:p>
            <a:pPr>
              <a:spcBef>
                <a:spcPts val="900"/>
              </a:spcBef>
            </a:pPr>
            <a:r>
              <a:rPr lang="en-US" sz="2600" dirty="0"/>
              <a:t>I</a:t>
            </a:r>
            <a:r>
              <a:rPr lang="en-US" sz="2600" dirty="0" smtClean="0"/>
              <a:t>ncreased </a:t>
            </a:r>
            <a:r>
              <a:rPr lang="en-US" sz="2600" dirty="0"/>
              <a:t>economies of scale</a:t>
            </a:r>
          </a:p>
          <a:p>
            <a:pPr>
              <a:spcBef>
                <a:spcPts val="900"/>
              </a:spcBef>
            </a:pPr>
            <a:r>
              <a:rPr lang="en-US" sz="2600" dirty="0" smtClean="0"/>
              <a:t>To gain </a:t>
            </a:r>
            <a:r>
              <a:rPr lang="en-US" sz="2600" dirty="0"/>
              <a:t>local knowledge</a:t>
            </a:r>
          </a:p>
          <a:p>
            <a:pPr>
              <a:spcBef>
                <a:spcPts val="900"/>
              </a:spcBef>
            </a:pPr>
            <a:r>
              <a:rPr lang="en-US" sz="2600" dirty="0" smtClean="0"/>
              <a:t>To obtain </a:t>
            </a:r>
            <a:r>
              <a:rPr lang="en-US" sz="2600" dirty="0"/>
              <a:t>vital raw materials</a:t>
            </a:r>
          </a:p>
          <a:p>
            <a:pPr>
              <a:spcBef>
                <a:spcPts val="900"/>
              </a:spcBef>
            </a:pPr>
            <a:r>
              <a:rPr lang="en-US" sz="2600" dirty="0" smtClean="0"/>
              <a:t>To share risks (e.g., financial)</a:t>
            </a:r>
            <a:endParaRPr lang="en-US" sz="2600" dirty="0"/>
          </a:p>
          <a:p>
            <a:pPr>
              <a:spcBef>
                <a:spcPts val="900"/>
              </a:spcBef>
            </a:pPr>
            <a:r>
              <a:rPr lang="en-US" sz="2600" dirty="0" smtClean="0"/>
              <a:t>To improve global competitive advantage</a:t>
            </a:r>
            <a:endParaRPr lang="en-US" sz="2600" dirty="0"/>
          </a:p>
          <a:p>
            <a:pPr>
              <a:spcBef>
                <a:spcPts val="900"/>
              </a:spcBef>
            </a:pPr>
            <a:r>
              <a:rPr lang="en-US" sz="2600" dirty="0"/>
              <a:t>Provide </a:t>
            </a:r>
            <a:r>
              <a:rPr lang="en-US" sz="2600" dirty="0" smtClean="0"/>
              <a:t>an </a:t>
            </a:r>
            <a:r>
              <a:rPr lang="en-US" sz="2600" dirty="0"/>
              <a:t>efficient </a:t>
            </a:r>
            <a:r>
              <a:rPr lang="en-US" sz="2600" dirty="0" smtClean="0"/>
              <a:t>&amp; cost effective response</a:t>
            </a:r>
            <a:br>
              <a:rPr lang="en-US" sz="2600" dirty="0" smtClean="0"/>
            </a:br>
            <a:r>
              <a:rPr lang="en-US" sz="2600" dirty="0" smtClean="0"/>
              <a:t>required by market globalization</a:t>
            </a:r>
            <a:endParaRPr lang="en-US" sz="2600" dirty="0"/>
          </a:p>
          <a:p>
            <a:pPr>
              <a:spcBef>
                <a:spcPts val="90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32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IJV development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 role</a:t>
            </a:r>
          </a:p>
          <a:p>
            <a:r>
              <a:rPr lang="en-US" dirty="0" smtClean="0"/>
              <a:t>Change facilitator &amp; strategy implementer</a:t>
            </a:r>
          </a:p>
          <a:p>
            <a:r>
              <a:rPr lang="en-US" dirty="0" smtClean="0"/>
              <a:t>Innovator</a:t>
            </a:r>
          </a:p>
          <a:p>
            <a:r>
              <a:rPr lang="en-US" dirty="0" smtClean="0"/>
              <a:t>Collaborator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</a:t>
            </a:r>
            <a:r>
              <a:rPr lang="en-US" dirty="0" smtClean="0"/>
              <a:t>SMEs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25021"/>
            <a:ext cx="2808312" cy="648072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3127521"/>
            <a:ext cx="8365667" cy="29264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Vocabulary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Objectives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Cross-border alliances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Cross-border mergers &amp; acquisitions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International equity joint ventures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International </a:t>
            </a:r>
            <a:r>
              <a:rPr lang="en-US" sz="2800" dirty="0" smtClean="0"/>
              <a:t>SMEs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0460"/>
            <a:ext cx="8676455" cy="27171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 dirty="0"/>
              <a:t>IHRM </a:t>
            </a:r>
            <a:r>
              <a:rPr lang="en-US" sz="4800" dirty="0" smtClean="0"/>
              <a:t>in</a:t>
            </a:r>
            <a:br>
              <a:rPr lang="en-US" sz="4800" dirty="0" smtClean="0"/>
            </a:br>
            <a:r>
              <a:rPr lang="en-US" sz="4800" dirty="0" smtClean="0"/>
              <a:t>cross-border M&amp;As,</a:t>
            </a:r>
            <a:br>
              <a:rPr lang="en-US" sz="4800" dirty="0" smtClean="0"/>
            </a:br>
            <a:r>
              <a:rPr lang="en-US" sz="4800" dirty="0"/>
              <a:t>i</a:t>
            </a:r>
            <a:r>
              <a:rPr lang="en-US" sz="4800" dirty="0" smtClean="0"/>
              <a:t>nternational alliances,</a:t>
            </a:r>
            <a:br>
              <a:rPr lang="en-US" sz="4800" dirty="0" smtClean="0"/>
            </a:br>
            <a:r>
              <a:rPr lang="en-US" sz="4800" dirty="0" smtClean="0"/>
              <a:t>and SMEs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Rectangle 12" title="Go to Vocabulary slide">
            <a:hlinkClick r:id="rId2" action="ppaction://hlinksldjump" tooltip="Go to Vocabulary"/>
          </p:cNvPr>
          <p:cNvSpPr/>
          <p:nvPr/>
        </p:nvSpPr>
        <p:spPr>
          <a:xfrm>
            <a:off x="819517" y="3100000"/>
            <a:ext cx="1944218" cy="467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title="Go to Vocabulary slide">
            <a:hlinkClick r:id="rId3" action="ppaction://hlinksldjump" tooltip="Go to Objectives"/>
          </p:cNvPr>
          <p:cNvSpPr/>
          <p:nvPr/>
        </p:nvSpPr>
        <p:spPr>
          <a:xfrm>
            <a:off x="819517" y="3580330"/>
            <a:ext cx="1944218" cy="467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title="Go to Vocabulary slide">
            <a:hlinkClick r:id="rId4" action="ppaction://hlinksldjump" tooltip="Go to Cross-border alliances"/>
          </p:cNvPr>
          <p:cNvSpPr/>
          <p:nvPr/>
        </p:nvSpPr>
        <p:spPr>
          <a:xfrm>
            <a:off x="819517" y="4060660"/>
            <a:ext cx="3896498" cy="467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title="Go to Vocabulary slide">
            <a:hlinkClick r:id="rId5" action="ppaction://hlinksldjump" tooltip="Go to Cross-border mergers &amp; acquisitions"/>
          </p:cNvPr>
          <p:cNvSpPr/>
          <p:nvPr/>
        </p:nvSpPr>
        <p:spPr>
          <a:xfrm>
            <a:off x="819517" y="4540990"/>
            <a:ext cx="6056737" cy="467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title="Go to Vocabulary slide">
            <a:hlinkClick r:id="rId6" action="ppaction://hlinksldjump" tooltip="Go to International equity joint ventures"/>
          </p:cNvPr>
          <p:cNvSpPr/>
          <p:nvPr/>
        </p:nvSpPr>
        <p:spPr>
          <a:xfrm>
            <a:off x="819517" y="5021320"/>
            <a:ext cx="5552684" cy="467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 title="Go to Vocabulary slide">
            <a:hlinkClick r:id="rId7" action="ppaction://hlinksldjump" tooltip="Go to International SMEs"/>
          </p:cNvPr>
          <p:cNvSpPr/>
          <p:nvPr/>
        </p:nvSpPr>
        <p:spPr>
          <a:xfrm>
            <a:off x="819517" y="5501650"/>
            <a:ext cx="3248427" cy="467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SME definition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5" y="1628800"/>
            <a:ext cx="8154020" cy="11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SMEs are very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265392"/>
                </a:solidFill>
              </a:rPr>
              <a:t>In EEA &amp; Sweden:</a:t>
            </a:r>
          </a:p>
          <a:p>
            <a:r>
              <a:rPr lang="en-US" sz="2800" dirty="0" smtClean="0"/>
              <a:t>99+% of 16 million enterprises in EEA &amp; Sweden are SMEs</a:t>
            </a:r>
          </a:p>
          <a:p>
            <a:r>
              <a:rPr lang="en-US" sz="2800" dirty="0" smtClean="0"/>
              <a:t>Two thirds of jobs are in SMEs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265392"/>
                </a:solidFill>
              </a:rPr>
              <a:t>In Asia Pacific region:</a:t>
            </a:r>
          </a:p>
          <a:p>
            <a:r>
              <a:rPr lang="en-US" sz="2800" dirty="0" smtClean="0"/>
              <a:t>SMEs are 90% of all enterprises</a:t>
            </a:r>
            <a:endParaRPr lang="en-US" sz="2800" dirty="0"/>
          </a:p>
          <a:p>
            <a:r>
              <a:rPr lang="en-US" sz="2800" dirty="0" smtClean="0"/>
              <a:t>32-48% employment is by SMEs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265392"/>
                </a:solidFill>
              </a:rPr>
              <a:t>In US:</a:t>
            </a:r>
          </a:p>
          <a:p>
            <a:r>
              <a:rPr lang="en-US" sz="2800" dirty="0" smtClean="0"/>
              <a:t>80+% employment is by SMEs</a:t>
            </a:r>
            <a:br>
              <a:rPr lang="en-US" sz="2800" dirty="0" smtClean="0"/>
            </a:br>
            <a:r>
              <a:rPr lang="en-US" sz="2800" dirty="0" smtClean="0"/>
              <a:t>with less than 20 employees</a:t>
            </a:r>
          </a:p>
        </p:txBody>
      </p:sp>
    </p:spTree>
    <p:extLst>
      <p:ext uri="{BB962C8B-B14F-4D97-AF65-F5344CB8AC3E}">
        <p14:creationId xmlns:p14="http://schemas.microsoft.com/office/powerpoint/2010/main" val="7214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299376" cy="896913"/>
          </a:xfrm>
        </p:spPr>
        <p:txBody>
          <a:bodyPr/>
          <a:lstStyle/>
          <a:p>
            <a:r>
              <a:rPr lang="en-US" sz="3300" dirty="0" smtClean="0"/>
              <a:t>Barriers to international markets by SMEs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376" y="908720"/>
            <a:ext cx="869916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1. 	Not enough working </a:t>
            </a:r>
            <a:r>
              <a:rPr lang="en-US" sz="2400" dirty="0"/>
              <a:t>capital to finance </a:t>
            </a:r>
            <a:r>
              <a:rPr lang="en-US" sz="2400" dirty="0" smtClean="0"/>
              <a:t>exports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2. 	Inability to identify foreign </a:t>
            </a:r>
            <a:r>
              <a:rPr lang="en-US" sz="2400" dirty="0"/>
              <a:t>business </a:t>
            </a:r>
            <a:r>
              <a:rPr lang="en-US" sz="2400" dirty="0" smtClean="0"/>
              <a:t>opportunities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Limited </a:t>
            </a:r>
            <a:r>
              <a:rPr lang="en-US" sz="2400" dirty="0"/>
              <a:t>information to locate/analyze </a:t>
            </a:r>
            <a:r>
              <a:rPr lang="en-US" sz="2400" dirty="0" smtClean="0"/>
              <a:t>markets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Inability to contact potential overseas </a:t>
            </a:r>
            <a:r>
              <a:rPr lang="en-US" sz="2400" dirty="0" smtClean="0"/>
              <a:t>customers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Inability to obtain </a:t>
            </a:r>
            <a:r>
              <a:rPr lang="en-US" sz="2400" dirty="0"/>
              <a:t>reliable foreign </a:t>
            </a:r>
            <a:r>
              <a:rPr lang="en-US" sz="2400" dirty="0" smtClean="0"/>
              <a:t>representation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Lack of managerial time to </a:t>
            </a:r>
            <a:r>
              <a:rPr lang="en-US" sz="2400" dirty="0" smtClean="0"/>
              <a:t>handle internationalization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spc="-20" dirty="0" smtClean="0"/>
              <a:t>Untrained or not enough personnel to go international</a:t>
            </a:r>
            <a:endParaRPr lang="en-US" sz="2400" spc="-2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Difficulty in managing </a:t>
            </a:r>
            <a:r>
              <a:rPr lang="en-US" sz="2400" dirty="0" smtClean="0"/>
              <a:t>competitors’ prices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Lack of home </a:t>
            </a:r>
            <a:r>
              <a:rPr lang="en-US" sz="2400" dirty="0" smtClean="0"/>
              <a:t>government assistance &amp; incentives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Excessive </a:t>
            </a:r>
            <a:r>
              <a:rPr lang="en-US" sz="2400" dirty="0" smtClean="0"/>
              <a:t>transportation &amp; insurance costs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24400" y="808947"/>
            <a:ext cx="960597" cy="982963"/>
          </a:xfrm>
          <a:prstGeom prst="ellipse">
            <a:avLst/>
          </a:prstGeom>
          <a:solidFill>
            <a:srgbClr val="BF8C0D"/>
          </a:solidFill>
          <a:ln w="101600">
            <a:solidFill>
              <a:srgbClr val="FFC000"/>
            </a:solidFill>
          </a:ln>
          <a:effectLst>
            <a:glow rad="190500">
              <a:srgbClr val="00CC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en-US" sz="1600" b="1" dirty="0" smtClean="0"/>
              <a:t>TOP</a:t>
            </a:r>
          </a:p>
          <a:p>
            <a:pPr algn="ctr">
              <a:lnSpc>
                <a:spcPct val="80000"/>
              </a:lnSpc>
            </a:pPr>
            <a:r>
              <a:rPr lang="en-US" sz="3000" b="1" dirty="0" smtClean="0">
                <a:latin typeface="Arial Rounded MT Bold" pitchFamily="34" charset="0"/>
              </a:rPr>
              <a:t>10</a:t>
            </a:r>
            <a:endParaRPr lang="en-US" sz="30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IHRM features in SMEs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founder or owner has large impact</a:t>
            </a:r>
          </a:p>
          <a:p>
            <a:r>
              <a:rPr lang="en-US" dirty="0"/>
              <a:t>R</a:t>
            </a:r>
            <a:r>
              <a:rPr lang="en-US" dirty="0" smtClean="0"/>
              <a:t>ecruitment, selection, &amp; retention:</a:t>
            </a:r>
            <a:br>
              <a:rPr lang="en-US" dirty="0" smtClean="0"/>
            </a:br>
            <a:r>
              <a:rPr lang="en-US" dirty="0" smtClean="0"/>
              <a:t>SMEs struggle because of perceptions</a:t>
            </a:r>
          </a:p>
          <a:p>
            <a:r>
              <a:rPr lang="en-US" dirty="0" smtClean="0"/>
              <a:t>Yet SME requirements are similar to those of large organizations</a:t>
            </a:r>
          </a:p>
          <a:p>
            <a:r>
              <a:rPr lang="en-US" dirty="0" smtClean="0"/>
              <a:t>Human resource development – learning</a:t>
            </a:r>
          </a:p>
          <a:p>
            <a:r>
              <a:rPr lang="en-US" dirty="0" smtClean="0"/>
              <a:t>Expatriate management</a:t>
            </a:r>
          </a:p>
          <a:p>
            <a:r>
              <a:rPr lang="en-US" dirty="0" smtClean="0"/>
              <a:t>Limited HR </a:t>
            </a:r>
            <a:r>
              <a:rPr lang="en-US" dirty="0" err="1" smtClean="0"/>
              <a:t>dept</a:t>
            </a:r>
            <a:r>
              <a:rPr lang="en-US" dirty="0" smtClean="0"/>
              <a:t> resources</a:t>
            </a:r>
            <a:br>
              <a:rPr lang="en-US" dirty="0" smtClean="0"/>
            </a:br>
            <a:r>
              <a:rPr lang="en-US" dirty="0" smtClean="0"/>
              <a:t>&amp; outsourcing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5216" y="759817"/>
            <a:ext cx="8558784" cy="5862162"/>
          </a:xfrm>
        </p:spPr>
        <p:txBody>
          <a:bodyPr/>
          <a:lstStyle/>
          <a:p>
            <a:pPr lvl="1"/>
            <a:r>
              <a:rPr lang="en-US" sz="2000" dirty="0" smtClean="0"/>
              <a:t>non-equity cross-border alliance</a:t>
            </a:r>
          </a:p>
          <a:p>
            <a:pPr lvl="1"/>
            <a:r>
              <a:rPr lang="en-US" sz="2000" dirty="0" smtClean="0"/>
              <a:t>equity modes</a:t>
            </a:r>
          </a:p>
          <a:p>
            <a:pPr lvl="1"/>
            <a:r>
              <a:rPr lang="en-US" sz="2000" dirty="0" smtClean="0"/>
              <a:t>TNCs, EEA</a:t>
            </a:r>
          </a:p>
          <a:p>
            <a:pPr lvl="1"/>
            <a:r>
              <a:rPr lang="en-US" sz="2000" dirty="0" smtClean="0"/>
              <a:t>Greenfield investments, acquisitions, mergers, M&amp;As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re M&amp;A, due diligence, integration planning, &amp; implementation phases</a:t>
            </a:r>
          </a:p>
          <a:p>
            <a:pPr lvl="1"/>
            <a:r>
              <a:rPr lang="en-US" sz="2000" dirty="0" smtClean="0"/>
              <a:t>resources, processes, values</a:t>
            </a:r>
            <a:endParaRPr lang="en-US" sz="2000" dirty="0"/>
          </a:p>
          <a:p>
            <a:pPr lvl="1"/>
            <a:r>
              <a:rPr lang="en-US" sz="2000" dirty="0"/>
              <a:t>k</a:t>
            </a:r>
            <a:r>
              <a:rPr lang="en-US" sz="2000" dirty="0" smtClean="0"/>
              <a:t>nowledge transfer, embedded knowledge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erformance-related pay</a:t>
            </a:r>
          </a:p>
          <a:p>
            <a:pPr lvl="1"/>
            <a:r>
              <a:rPr lang="en-US" sz="2000" dirty="0" smtClean="0"/>
              <a:t>IJVs</a:t>
            </a:r>
          </a:p>
          <a:p>
            <a:pPr lvl="1"/>
            <a:r>
              <a:rPr lang="en-US" sz="2000" dirty="0" smtClean="0"/>
              <a:t>recruitment, training, &amp; development</a:t>
            </a:r>
          </a:p>
          <a:p>
            <a:pPr lvl="1"/>
            <a:r>
              <a:rPr lang="en-US" sz="2000" dirty="0" smtClean="0"/>
              <a:t>partnership role, change facilitator, strategy implementer, innovator, collaborator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ulticultural teams</a:t>
            </a:r>
            <a:endParaRPr lang="en-US" sz="2000" dirty="0"/>
          </a:p>
          <a:p>
            <a:pPr lvl="1"/>
            <a:r>
              <a:rPr lang="en-US" sz="2000" dirty="0" smtClean="0"/>
              <a:t>SMEs</a:t>
            </a:r>
            <a:endParaRPr lang="en-US" sz="2000" dirty="0"/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nternationalization process theory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xperiential market knowledge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905256"/>
            <a:ext cx="8928992" cy="5348096"/>
          </a:xfrm>
        </p:spPr>
        <p:txBody>
          <a:bodyPr/>
          <a:lstStyle/>
          <a:p>
            <a:pPr marL="0" indent="0">
              <a:buNone/>
            </a:pPr>
            <a:r>
              <a:rPr lang="en-US" sz="3000" i="1" spc="-50" dirty="0" smtClean="0">
                <a:solidFill>
                  <a:srgbClr val="265392"/>
                </a:solidFill>
              </a:rPr>
              <a:t>You want to understand how these relate to IHRM:</a:t>
            </a:r>
          </a:p>
          <a:p>
            <a:r>
              <a:rPr lang="en-US" sz="3200" dirty="0" smtClean="0"/>
              <a:t>Cross-border alliances</a:t>
            </a:r>
          </a:p>
          <a:p>
            <a:r>
              <a:rPr lang="en-US" sz="3200" dirty="0" smtClean="0"/>
              <a:t>Equity-based alliances (M&amp;As, IJVs)</a:t>
            </a:r>
          </a:p>
          <a:p>
            <a:r>
              <a:rPr lang="en-US" sz="3200" dirty="0" smtClean="0"/>
              <a:t>Globalizing SMEs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Cross-border a</a:t>
            </a:r>
            <a:r>
              <a:rPr lang="en-US" dirty="0" smtClean="0"/>
              <a:t>lliances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Equity </a:t>
            </a:r>
            <a:r>
              <a:rPr lang="en-US" sz="2000" dirty="0" smtClean="0"/>
              <a:t>&amp; non-equity </a:t>
            </a:r>
            <a:r>
              <a:rPr lang="en-US" sz="2000" dirty="0"/>
              <a:t>modes of foreign operation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4</a:t>
            </a:r>
            <a:r>
              <a:rPr lang="en-US" dirty="0" smtClean="0"/>
              <a:t>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6" y="935614"/>
            <a:ext cx="7560839" cy="5002575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160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795319" cy="896913"/>
          </a:xfrm>
        </p:spPr>
        <p:txBody>
          <a:bodyPr/>
          <a:lstStyle/>
          <a:p>
            <a:r>
              <a:rPr lang="en-US" sz="3700" dirty="0"/>
              <a:t>Cross-Border </a:t>
            </a:r>
            <a:r>
              <a:rPr lang="en-US" sz="3700" dirty="0" smtClean="0"/>
              <a:t>mergers </a:t>
            </a:r>
            <a:r>
              <a:rPr lang="en-US" sz="3700" dirty="0"/>
              <a:t>&amp; </a:t>
            </a:r>
            <a:r>
              <a:rPr lang="en-US" sz="3700" dirty="0" smtClean="0"/>
              <a:t>acquisitions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0789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The formation processes of M&amp;As and HR </a:t>
            </a:r>
            <a:r>
              <a:rPr lang="en-US" sz="2000" dirty="0" smtClean="0"/>
              <a:t>challenges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200800" cy="38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Mergers and acquisitions in US$ </a:t>
            </a:r>
            <a:r>
              <a:rPr lang="en-US" sz="2000" dirty="0" smtClean="0"/>
              <a:t>billions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4.3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8" y="1012395"/>
            <a:ext cx="812888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10688</TotalTime>
  <Words>424</Words>
  <Application>Microsoft Office PowerPoint</Application>
  <PresentationFormat>On-screen Show (4:3)</PresentationFormat>
  <Paragraphs>116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IHRM in cross-border M&amp;As, international alliances, and SMEs</vt:lpstr>
      <vt:lpstr>IHRM in cross-border M&amp;As, international alliances, and SMEs</vt:lpstr>
      <vt:lpstr>Vocabulary</vt:lpstr>
      <vt:lpstr>Objectives</vt:lpstr>
      <vt:lpstr>Cross-border alliances</vt:lpstr>
      <vt:lpstr>Figure 4.1</vt:lpstr>
      <vt:lpstr>Cross-Border mergers &amp; acquisitions</vt:lpstr>
      <vt:lpstr>Figure 4.2</vt:lpstr>
      <vt:lpstr>Figure 4.3</vt:lpstr>
      <vt:lpstr>Typical cross-border M&amp;A problems</vt:lpstr>
      <vt:lpstr>Figure 4.4</vt:lpstr>
      <vt:lpstr>Strategic HRM in M&amp;As</vt:lpstr>
      <vt:lpstr>Comparing HRM in M&amp;As</vt:lpstr>
      <vt:lpstr>International equity joint ventures</vt:lpstr>
      <vt:lpstr>IJV challenges include</vt:lpstr>
      <vt:lpstr>Figure 4.5</vt:lpstr>
      <vt:lpstr>The main reasons for an IJV</vt:lpstr>
      <vt:lpstr>IJV development stages</vt:lpstr>
      <vt:lpstr>International SMEs</vt:lpstr>
      <vt:lpstr>Table 4.1</vt:lpstr>
      <vt:lpstr>SMEs are very important</vt:lpstr>
      <vt:lpstr>Barriers to international markets by SMEs</vt:lpstr>
      <vt:lpstr>IHRM features in SMEs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Darby, Lauren</cp:lastModifiedBy>
  <cp:revision>383</cp:revision>
  <dcterms:created xsi:type="dcterms:W3CDTF">2011-07-28T14:21:34Z</dcterms:created>
  <dcterms:modified xsi:type="dcterms:W3CDTF">2012-11-28T10:51:53Z</dcterms:modified>
</cp:coreProperties>
</file>