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67" r:id="rId2"/>
    <p:sldId id="368" r:id="rId3"/>
    <p:sldId id="267" r:id="rId4"/>
    <p:sldId id="269" r:id="rId5"/>
    <p:sldId id="345" r:id="rId6"/>
    <p:sldId id="393" r:id="rId7"/>
    <p:sldId id="395" r:id="rId8"/>
    <p:sldId id="396" r:id="rId9"/>
    <p:sldId id="409" r:id="rId10"/>
    <p:sldId id="370" r:id="rId11"/>
    <p:sldId id="405" r:id="rId12"/>
    <p:sldId id="404" r:id="rId13"/>
    <p:sldId id="400" r:id="rId14"/>
    <p:sldId id="372" r:id="rId15"/>
    <p:sldId id="375" r:id="rId16"/>
    <p:sldId id="374" r:id="rId17"/>
    <p:sldId id="406" r:id="rId18"/>
    <p:sldId id="410" r:id="rId19"/>
    <p:sldId id="377" r:id="rId20"/>
    <p:sldId id="376" r:id="rId21"/>
    <p:sldId id="373" r:id="rId22"/>
    <p:sldId id="381" r:id="rId23"/>
    <p:sldId id="379" r:id="rId24"/>
    <p:sldId id="382" r:id="rId25"/>
    <p:sldId id="407" r:id="rId26"/>
    <p:sldId id="383" r:id="rId27"/>
    <p:sldId id="385" r:id="rId28"/>
    <p:sldId id="388" r:id="rId29"/>
    <p:sldId id="390" r:id="rId30"/>
    <p:sldId id="408" r:id="rId31"/>
    <p:sldId id="384" r:id="rId32"/>
    <p:sldId id="371" r:id="rId33"/>
    <p:sldId id="3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751"/>
    <a:srgbClr val="265392"/>
    <a:srgbClr val="B0C7EA"/>
    <a:srgbClr val="002847"/>
    <a:srgbClr val="FF99CC"/>
    <a:srgbClr val="B55E4F"/>
    <a:srgbClr val="00D600"/>
    <a:srgbClr val="00CC00"/>
    <a:srgbClr val="BF8C0D"/>
    <a:srgbClr val="D09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85789" autoAdjust="0"/>
  </p:normalViewPr>
  <p:slideViewPr>
    <p:cSldViewPr>
      <p:cViewPr varScale="1">
        <p:scale>
          <a:sx n="113" d="100"/>
          <a:sy n="11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9009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479748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6" name="Right Triangle 15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ight Triangle 16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19" name="Rectangle 18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1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22" name="Straight Arrow Connector 21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6">
            <a:hlinkClick r:id="rId2" action="ppaction://hlinksldjump"/>
          </p:cNvPr>
          <p:cNvSpPr txBox="1"/>
          <p:nvPr userDrawn="1"/>
        </p:nvSpPr>
        <p:spPr>
          <a:xfrm>
            <a:off x="0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OF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SectionTitle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89616" y="-543322"/>
            <a:ext cx="9488343" cy="6749838"/>
            <a:chOff x="291997" y="-543322"/>
            <a:chExt cx="9488343" cy="674983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0" name="Picture 9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  <p:pic>
        <p:nvPicPr>
          <p:cNvPr id="5" name="Picture 4">
            <a:hlinkClick r:id="rId2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31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</a:t>
            </a:r>
            <a:r>
              <a:rPr lang="en-US" sz="1000" b="0" i="0" kern="100" spc="40" baseline="0" dirty="0" err="1" smtClean="0">
                <a:solidFill>
                  <a:srgbClr val="A6B8C6"/>
                </a:solidFill>
              </a:rPr>
              <a:t>Cengage</a:t>
            </a:r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94188"/>
            <a:ext cx="8918359" cy="3430258"/>
          </a:xfrm>
        </p:spPr>
        <p:txBody>
          <a:bodyPr/>
          <a:lstStyle/>
          <a:p>
            <a:r>
              <a:rPr lang="en-US" dirty="0" smtClean="0"/>
              <a:t>INTERNATIONAL COMPENSATION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484784"/>
          </a:xfrm>
        </p:spPr>
        <p:txBody>
          <a:bodyPr/>
          <a:lstStyle/>
          <a:p>
            <a:r>
              <a:rPr lang="en-US" dirty="0" smtClean="0"/>
              <a:t>Components of international compensation for expatriates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dirty="0" smtClean="0"/>
              <a:t>Key components for expatriates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Base salary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Foreign service inducement</a:t>
            </a:r>
            <a:br>
              <a:rPr lang="en-US" b="1" dirty="0" smtClean="0">
                <a:solidFill>
                  <a:srgbClr val="265392"/>
                </a:solidFill>
              </a:rPr>
            </a:br>
            <a:r>
              <a:rPr lang="en-US" b="1" dirty="0" smtClean="0">
                <a:solidFill>
                  <a:srgbClr val="265392"/>
                </a:solidFill>
              </a:rPr>
              <a:t>&amp; hardship premium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Allowances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COLA, housing, home leave, education, relocation, spouse assistance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5349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484784"/>
          </a:xfrm>
        </p:spPr>
        <p:txBody>
          <a:bodyPr/>
          <a:lstStyle/>
          <a:p>
            <a:r>
              <a:rPr lang="en-US" dirty="0"/>
              <a:t>Approaches to international </a:t>
            </a:r>
            <a:r>
              <a:rPr lang="en-US" dirty="0" smtClean="0"/>
              <a:t>compensation of </a:t>
            </a:r>
            <a:r>
              <a:rPr lang="en-US" dirty="0"/>
              <a:t>expatriates</a:t>
            </a:r>
          </a:p>
        </p:txBody>
      </p:sp>
    </p:spTree>
    <p:extLst>
      <p:ext uri="{BB962C8B-B14F-4D97-AF65-F5344CB8AC3E}">
        <p14:creationId xmlns:p14="http://schemas.microsoft.com/office/powerpoint/2010/main" val="1891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/>
          <a:lstStyle/>
          <a:p>
            <a:r>
              <a:rPr lang="en-US" dirty="0" smtClean="0"/>
              <a:t>Three approaches to international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52927" cy="4464496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G</a:t>
            </a:r>
            <a:r>
              <a:rPr lang="en-US" dirty="0" smtClean="0"/>
              <a:t>oing rate approach</a:t>
            </a:r>
            <a:endParaRPr lang="en-US" dirty="0"/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 smtClean="0"/>
              <a:t>Balance sheet approach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 smtClean="0"/>
              <a:t>Local 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Going rate approach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450413"/>
            <a:ext cx="9202247" cy="19785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488" y="980728"/>
            <a:ext cx="936104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Advantages &amp; disadvantages of the going rate approach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63365"/>
            <a:ext cx="8496945" cy="14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balance sheet approach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5502"/>
            <a:ext cx="9433049" cy="1480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488" y="908720"/>
            <a:ext cx="936104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3800" dirty="0" smtClean="0"/>
              <a:t>4 balance sheet approach categories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000" b="1" dirty="0" smtClean="0">
                <a:solidFill>
                  <a:srgbClr val="265392"/>
                </a:solidFill>
              </a:rPr>
              <a:t>Goods &amp; services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000" b="1" dirty="0" smtClean="0">
                <a:solidFill>
                  <a:srgbClr val="265392"/>
                </a:solidFill>
              </a:rPr>
              <a:t>Housing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000" b="1" dirty="0" smtClean="0">
                <a:solidFill>
                  <a:srgbClr val="265392"/>
                </a:solidFill>
              </a:rPr>
              <a:t>Income taxes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PC &amp; HC income taxes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000" b="1" dirty="0" smtClean="0">
                <a:solidFill>
                  <a:srgbClr val="265392"/>
                </a:solidFill>
              </a:rPr>
              <a:t>Reserve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contributions to savings, payments for benefits, pension contributions, investments, education expenses, S.S. taxes, etc.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981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plus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 smtClean="0"/>
              <a:t>The expatriate employee is paid according to prevailing salary levels, structure, &amp; administrative guidelines of the home country …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expatriate-type benefits in recognition of foreign status</a:t>
            </a:r>
          </a:p>
          <a:p>
            <a:pPr marL="0" indent="0">
              <a:buNone/>
            </a:pPr>
            <a:r>
              <a:rPr lang="en-US" sz="1200" i="1" dirty="0" smtClean="0">
                <a:solidFill>
                  <a:srgbClr val="265392"/>
                </a:solidFill>
              </a:rPr>
              <a:t/>
            </a:r>
            <a:br>
              <a:rPr lang="en-US" sz="1200" i="1" dirty="0" smtClean="0">
                <a:solidFill>
                  <a:srgbClr val="265392"/>
                </a:solidFill>
              </a:rPr>
            </a:br>
            <a:r>
              <a:rPr lang="en-US" sz="2400" i="1" dirty="0" smtClean="0">
                <a:solidFill>
                  <a:srgbClr val="265392"/>
                </a:solidFill>
              </a:rPr>
              <a:t>Does </a:t>
            </a:r>
            <a:r>
              <a:rPr lang="en-US" sz="2400" b="1" i="1" dirty="0" smtClean="0">
                <a:solidFill>
                  <a:srgbClr val="265392"/>
                </a:solidFill>
              </a:rPr>
              <a:t>not </a:t>
            </a:r>
            <a:r>
              <a:rPr lang="en-US" sz="2400" i="1" dirty="0" smtClean="0">
                <a:solidFill>
                  <a:srgbClr val="265392"/>
                </a:solidFill>
              </a:rPr>
              <a:t>typically include:</a:t>
            </a:r>
            <a:br>
              <a:rPr lang="en-US" sz="2400" i="1" dirty="0" smtClean="0">
                <a:solidFill>
                  <a:srgbClr val="265392"/>
                </a:solidFill>
              </a:rPr>
            </a:br>
            <a:r>
              <a:rPr lang="en-US" sz="2400" i="1" dirty="0" smtClean="0"/>
              <a:t>COLA, mobility premiums, hardship allowances,</a:t>
            </a:r>
            <a:br>
              <a:rPr lang="en-US" sz="2400" i="1" dirty="0" smtClean="0"/>
            </a:br>
            <a:r>
              <a:rPr lang="en-US" sz="2400" i="1" dirty="0" smtClean="0"/>
              <a:t>familiarization visits, home leave, cross-cultural</a:t>
            </a:r>
            <a:br>
              <a:rPr lang="en-US" sz="2400" i="1" dirty="0" smtClean="0"/>
            </a:br>
            <a:r>
              <a:rPr lang="en-US" sz="2400" i="1" dirty="0" smtClean="0"/>
              <a:t>training, other pre-departure or spouse assistance</a:t>
            </a:r>
            <a:endParaRPr lang="en-US" sz="2400" i="1" dirty="0"/>
          </a:p>
          <a:p>
            <a:pPr marL="0" indent="0">
              <a:buNone/>
            </a:pPr>
            <a:endParaRPr lang="en-US" sz="2400" dirty="0">
              <a:solidFill>
                <a:srgbClr val="265392"/>
              </a:solidFill>
            </a:endParaRPr>
          </a:p>
        </p:txBody>
      </p:sp>
      <p:sp>
        <p:nvSpPr>
          <p:cNvPr id="4" name="Cross 3"/>
          <p:cNvSpPr/>
          <p:nvPr/>
        </p:nvSpPr>
        <p:spPr>
          <a:xfrm>
            <a:off x="1056860" y="2394384"/>
            <a:ext cx="1080120" cy="1080120"/>
          </a:xfrm>
          <a:prstGeom prst="plus">
            <a:avLst>
              <a:gd name="adj" fmla="val 33588"/>
            </a:avLst>
          </a:prstGeom>
          <a:solidFill>
            <a:srgbClr val="26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Expatriation compensation worksheet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32" y="893222"/>
            <a:ext cx="7432727" cy="3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988840"/>
            <a:ext cx="8686800" cy="421489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Vocabulary</a:t>
            </a:r>
          </a:p>
          <a:p>
            <a:r>
              <a:rPr lang="en-US" sz="2600" dirty="0" smtClean="0"/>
              <a:t>Objectives</a:t>
            </a:r>
          </a:p>
          <a:p>
            <a:r>
              <a:rPr lang="en-US" sz="2600" dirty="0" smtClean="0"/>
              <a:t>Introduction</a:t>
            </a:r>
          </a:p>
          <a:p>
            <a:r>
              <a:rPr lang="en-US" sz="2600" dirty="0" smtClean="0"/>
              <a:t>Components of an international compensation program</a:t>
            </a:r>
            <a:br>
              <a:rPr lang="en-US" sz="2600" dirty="0" smtClean="0"/>
            </a:br>
            <a:r>
              <a:rPr lang="en-US" sz="2600" dirty="0" smtClean="0"/>
              <a:t>for expatriates</a:t>
            </a:r>
          </a:p>
          <a:p>
            <a:r>
              <a:rPr lang="en-US" sz="2600" dirty="0" smtClean="0"/>
              <a:t>Approaches to international compensation</a:t>
            </a:r>
            <a:br>
              <a:rPr lang="en-US" sz="2600" dirty="0" smtClean="0"/>
            </a:br>
            <a:r>
              <a:rPr lang="en-US" sz="2600" dirty="0" smtClean="0"/>
              <a:t>of expatriates</a:t>
            </a:r>
          </a:p>
          <a:p>
            <a:r>
              <a:rPr lang="en-US" sz="2600" dirty="0" smtClean="0"/>
              <a:t>Tentative conclusions:</a:t>
            </a:r>
            <a:br>
              <a:rPr lang="en-US" sz="2600" dirty="0" smtClean="0"/>
            </a:br>
            <a:r>
              <a:rPr lang="en-US" sz="2600" spc="-50" dirty="0" smtClean="0"/>
              <a:t>patterns in complexity, challenges, &amp; choices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512168"/>
          </a:xfrm>
        </p:spPr>
        <p:txBody>
          <a:bodyPr/>
          <a:lstStyle/>
          <a:p>
            <a:r>
              <a:rPr lang="en-US" dirty="0"/>
              <a:t>INTERNATIONAL COMPENSATION</a:t>
            </a:r>
          </a:p>
        </p:txBody>
      </p:sp>
      <p:sp>
        <p:nvSpPr>
          <p:cNvPr id="5" name="Rectangle 4" title="Go to Vocabulary slide">
            <a:hlinkClick r:id="rId2" action="ppaction://hlinksldjump" tooltip="Go to Vocabulary"/>
          </p:cNvPr>
          <p:cNvSpPr/>
          <p:nvPr/>
        </p:nvSpPr>
        <p:spPr>
          <a:xfrm>
            <a:off x="757886" y="2019503"/>
            <a:ext cx="210312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title="Go to Vocabulary slide">
            <a:hlinkClick r:id="rId3" action="ppaction://hlinksldjump" tooltip="Go to Objectives"/>
          </p:cNvPr>
          <p:cNvSpPr/>
          <p:nvPr/>
        </p:nvSpPr>
        <p:spPr>
          <a:xfrm>
            <a:off x="757886" y="2510449"/>
            <a:ext cx="210312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title="Go to Vocabulary slide">
            <a:hlinkClick r:id="rId4" action="ppaction://hlinksldjump" tooltip="Go to Introduction"/>
          </p:cNvPr>
          <p:cNvSpPr/>
          <p:nvPr/>
        </p:nvSpPr>
        <p:spPr>
          <a:xfrm>
            <a:off x="757886" y="3001395"/>
            <a:ext cx="210312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title="Go to Vocabulary slide">
            <a:hlinkClick r:id="rId5" action="ppaction://hlinksldjump" tooltip="Go to Components of an international compensation program"/>
          </p:cNvPr>
          <p:cNvSpPr/>
          <p:nvPr/>
        </p:nvSpPr>
        <p:spPr>
          <a:xfrm>
            <a:off x="757886" y="3492341"/>
            <a:ext cx="8347328" cy="827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title="Go to Vocabulary slide">
            <a:hlinkClick r:id="rId6" action="ppaction://hlinksldjump" tooltip="Go to Approaches to international compensation of expatriates"/>
          </p:cNvPr>
          <p:cNvSpPr/>
          <p:nvPr/>
        </p:nvSpPr>
        <p:spPr>
          <a:xfrm>
            <a:off x="757886" y="4353421"/>
            <a:ext cx="6603033" cy="827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title="Go to Vocabulary slide">
            <a:hlinkClick r:id="rId7" action="ppaction://hlinksldjump" tooltip="Go to Tentative conclusions: patterns in complexity, challenges, &amp; choices"/>
          </p:cNvPr>
          <p:cNvSpPr/>
          <p:nvPr/>
        </p:nvSpPr>
        <p:spPr>
          <a:xfrm>
            <a:off x="757886" y="5214502"/>
            <a:ext cx="6603033" cy="827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Advantages &amp; disadvantages of the balance sheet approach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784976" cy="1989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488" y="908720"/>
            <a:ext cx="936104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9371384" cy="416774"/>
          </a:xfrm>
        </p:spPr>
        <p:txBody>
          <a:bodyPr/>
          <a:lstStyle/>
          <a:p>
            <a:r>
              <a:rPr lang="en-US" sz="1900" spc="-20" dirty="0" smtClean="0"/>
              <a:t>Compensation approaches &amp; strategies for long-term international assignments</a:t>
            </a:r>
            <a:endParaRPr lang="en-US" sz="19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8.6a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436849" y="5029026"/>
            <a:ext cx="1782622" cy="1827935"/>
            <a:chOff x="7436849" y="5029026"/>
            <a:chExt cx="1782622" cy="18279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  <p:sp>
          <p:nvSpPr>
            <p:cNvPr id="12" name="Text Placeholder 31"/>
            <p:cNvSpPr txBox="1">
              <a:spLocks/>
            </p:cNvSpPr>
            <p:nvPr/>
          </p:nvSpPr>
          <p:spPr>
            <a:xfrm rot="16200000">
              <a:off x="8366598" y="5805426"/>
              <a:ext cx="1273697" cy="432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+mj-lt"/>
                <a:buNone/>
                <a:defRPr lang="en-US" sz="1600" b="1" kern="1200" spc="30" baseline="0" dirty="0" smtClea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93750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Chapter 8</a:t>
              </a:r>
              <a:endParaRPr lang="en-US" dirty="0"/>
            </a:p>
          </p:txBody>
        </p:sp>
      </p:grpSp>
      <p:pic>
        <p:nvPicPr>
          <p:cNvPr id="13" name="Picture 12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234745"/>
            <a:ext cx="1130006" cy="1483652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4" y="862227"/>
            <a:ext cx="8200177" cy="42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9371384" cy="416774"/>
          </a:xfrm>
        </p:spPr>
        <p:txBody>
          <a:bodyPr/>
          <a:lstStyle/>
          <a:p>
            <a:r>
              <a:rPr lang="en-US" sz="1900" spc="-20" dirty="0" smtClean="0"/>
              <a:t>Compensation approaches &amp; strategies for long-term international assignments</a:t>
            </a:r>
            <a:endParaRPr lang="en-US" sz="19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8.6b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3" y="862039"/>
            <a:ext cx="8200519" cy="35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9371384" cy="416774"/>
          </a:xfrm>
        </p:spPr>
        <p:txBody>
          <a:bodyPr/>
          <a:lstStyle/>
          <a:p>
            <a:r>
              <a:rPr lang="en-US" sz="1900" spc="-20" dirty="0" smtClean="0"/>
              <a:t>Compensation approaches &amp; strategies for long-term international assignments</a:t>
            </a:r>
            <a:endParaRPr lang="en-US" sz="19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8.6c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862227"/>
            <a:ext cx="8178106" cy="40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9371384" cy="416774"/>
          </a:xfrm>
        </p:spPr>
        <p:txBody>
          <a:bodyPr/>
          <a:lstStyle/>
          <a:p>
            <a:r>
              <a:rPr lang="en-US" sz="1900" spc="-20" dirty="0" smtClean="0"/>
              <a:t>Compensation approaches &amp; strategies for long-term international assignments</a:t>
            </a:r>
            <a:endParaRPr lang="en-US" sz="19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8.6d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0" y="862227"/>
            <a:ext cx="7651017" cy="40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328961"/>
          </a:xfrm>
        </p:spPr>
        <p:txBody>
          <a:bodyPr/>
          <a:lstStyle/>
          <a:p>
            <a:r>
              <a:rPr lang="en-US" dirty="0" smtClean="0"/>
              <a:t>MNE approaches to international taxation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52927" cy="4680520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sz="2800" b="1" dirty="0" smtClean="0">
                <a:solidFill>
                  <a:srgbClr val="265392"/>
                </a:solidFill>
              </a:rPr>
              <a:t>Tax equalization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MNE withholds tax obligation &amp; then pays all taxes in HC</a:t>
            </a:r>
          </a:p>
          <a:p>
            <a:pPr>
              <a:spcBef>
                <a:spcPts val="1500"/>
              </a:spcBef>
            </a:pPr>
            <a:r>
              <a:rPr lang="en-US" sz="2800" b="1" dirty="0" smtClean="0">
                <a:solidFill>
                  <a:srgbClr val="265392"/>
                </a:solidFill>
              </a:rPr>
              <a:t>Tax protection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Employee pays up to amount s/he would pay on compensation in HC</a:t>
            </a:r>
          </a:p>
          <a:p>
            <a:pPr>
              <a:spcBef>
                <a:spcPts val="1500"/>
              </a:spcBef>
            </a:pPr>
            <a:r>
              <a:rPr lang="en-US" sz="2800" b="1" dirty="0" smtClean="0">
                <a:solidFill>
                  <a:srgbClr val="265392"/>
                </a:solidFill>
              </a:rPr>
              <a:t>Ad hoc </a:t>
            </a:r>
            <a:r>
              <a:rPr lang="en-US" sz="2800" dirty="0" smtClean="0"/>
              <a:t>– each expatriate handled differently</a:t>
            </a:r>
          </a:p>
          <a:p>
            <a:pPr>
              <a:spcBef>
                <a:spcPts val="1500"/>
              </a:spcBef>
            </a:pPr>
            <a:r>
              <a:rPr lang="en-US" sz="2800" b="1" dirty="0" smtClean="0">
                <a:solidFill>
                  <a:srgbClr val="265392"/>
                </a:solidFill>
              </a:rPr>
              <a:t>Laissez-faire </a:t>
            </a:r>
            <a:r>
              <a:rPr lang="en-US" sz="2800" dirty="0" smtClean="0"/>
              <a:t>– each is on their own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9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9371384" cy="416774"/>
          </a:xfrm>
        </p:spPr>
        <p:txBody>
          <a:bodyPr/>
          <a:lstStyle/>
          <a:p>
            <a:r>
              <a:rPr lang="en-US" sz="1900" spc="-20" dirty="0" smtClean="0"/>
              <a:t>Maximum marginal federal tax rates</a:t>
            </a:r>
            <a:endParaRPr lang="en-US" sz="19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92862"/>
              </p:ext>
            </p:extLst>
          </p:nvPr>
        </p:nvGraphicFramePr>
        <p:xfrm>
          <a:off x="539551" y="836712"/>
          <a:ext cx="3828807" cy="5240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751"/>
                <a:gridCol w="1719056"/>
              </a:tblGrid>
              <a:tr h="6378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Country</a:t>
                      </a:r>
                      <a:endParaRPr lang="en-US" sz="1800" dirty="0"/>
                    </a:p>
                  </a:txBody>
                  <a:tcPr marL="90038" marR="90038" marT="45018" marB="45018" anchor="b">
                    <a:solidFill>
                      <a:srgbClr val="2653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Max. marginal % rate</a:t>
                      </a:r>
                      <a:endParaRPr lang="en-US" sz="1800" dirty="0"/>
                    </a:p>
                  </a:txBody>
                  <a:tcPr marL="90038" marR="90038" marT="45018" marB="45018" anchor="b">
                    <a:solidFill>
                      <a:srgbClr val="265392"/>
                    </a:solidFill>
                  </a:tcPr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Australia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Belgium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Canada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Chile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Denmark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26.48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France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Germany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Italy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43.00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Japan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Korea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436849" y="5029026"/>
            <a:ext cx="1782622" cy="1827935"/>
            <a:chOff x="7436849" y="5029026"/>
            <a:chExt cx="1782622" cy="18279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  <p:sp>
          <p:nvSpPr>
            <p:cNvPr id="10" name="Text Placeholder 31"/>
            <p:cNvSpPr txBox="1">
              <a:spLocks/>
            </p:cNvSpPr>
            <p:nvPr/>
          </p:nvSpPr>
          <p:spPr>
            <a:xfrm rot="16200000">
              <a:off x="8366598" y="5805426"/>
              <a:ext cx="1273697" cy="432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+mj-lt"/>
                <a:buNone/>
                <a:defRPr lang="en-US" sz="1600" b="1" kern="1200" spc="30" baseline="0" dirty="0" smtClea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93750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Chapter 8</a:t>
              </a:r>
              <a:endParaRPr lang="en-US" dirty="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1703"/>
              </p:ext>
            </p:extLst>
          </p:nvPr>
        </p:nvGraphicFramePr>
        <p:xfrm>
          <a:off x="4589262" y="836712"/>
          <a:ext cx="3828807" cy="524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751"/>
                <a:gridCol w="1719056"/>
              </a:tblGrid>
              <a:tr h="637879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 anchor="b">
                    <a:solidFill>
                      <a:srgbClr val="2653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Max. marginal % rate</a:t>
                      </a:r>
                      <a:endParaRPr lang="en-US" dirty="0"/>
                    </a:p>
                  </a:txBody>
                  <a:tcPr anchor="b">
                    <a:solidFill>
                      <a:srgbClr val="265392"/>
                    </a:solidFill>
                  </a:tcPr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Mexico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28.00</a:t>
                      </a:r>
                      <a:endParaRPr lang="en-US" dirty="0"/>
                    </a:p>
                  </a:txBody>
                  <a:tcPr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Netherlands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52.00</a:t>
                      </a:r>
                      <a:endParaRPr lang="en-US" dirty="0"/>
                    </a:p>
                  </a:txBody>
                  <a:tcPr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New Zealand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39.00</a:t>
                      </a:r>
                      <a:endParaRPr lang="en-US" dirty="0"/>
                    </a:p>
                  </a:txBody>
                  <a:tcPr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Poland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40.00</a:t>
                      </a:r>
                      <a:endParaRPr lang="en-US" dirty="0"/>
                    </a:p>
                  </a:txBody>
                  <a:tcPr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Spain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27.13</a:t>
                      </a:r>
                      <a:endParaRPr lang="en-US" dirty="0"/>
                    </a:p>
                  </a:txBody>
                  <a:tcPr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Sweden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25.00</a:t>
                      </a:r>
                      <a:endParaRPr lang="en-US" dirty="0"/>
                    </a:p>
                  </a:txBody>
                  <a:tcPr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Switzerland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11.50</a:t>
                      </a:r>
                      <a:endParaRPr lang="en-US" dirty="0"/>
                    </a:p>
                  </a:txBody>
                  <a:tcPr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Turkey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35.00</a:t>
                      </a:r>
                      <a:endParaRPr lang="en-US" dirty="0"/>
                    </a:p>
                  </a:txBody>
                  <a:tcPr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Kingdom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40.00</a:t>
                      </a:r>
                      <a:endParaRPr lang="en-US" dirty="0"/>
                    </a:p>
                  </a:txBody>
                  <a:tcPr/>
                </a:tc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88" y="5719809"/>
            <a:ext cx="760562" cy="998587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22323"/>
              </p:ext>
            </p:extLst>
          </p:nvPr>
        </p:nvGraphicFramePr>
        <p:xfrm>
          <a:off x="539552" y="822960"/>
          <a:ext cx="6384207" cy="5145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751"/>
                <a:gridCol w="1819456"/>
              </a:tblGrid>
              <a:tr h="44893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City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0038" marR="90038" marT="45018" marB="45018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39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Big Mac in min</a:t>
                      </a:r>
                      <a:endParaRPr lang="en-US" sz="1600" dirty="0"/>
                    </a:p>
                  </a:txBody>
                  <a:tcPr marL="90038" marR="90038" marT="45018" marB="4501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392"/>
                    </a:solidFill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Chicago, Tokyo,</a:t>
                      </a:r>
                      <a:r>
                        <a:rPr lang="en-US" sz="1600" baseline="0" dirty="0" smtClean="0"/>
                        <a:t> Toronto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London, Los Angeles, Miami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Hong Kong, New</a:t>
                      </a:r>
                      <a:r>
                        <a:rPr lang="en-US" sz="1600" baseline="0" dirty="0" smtClean="0"/>
                        <a:t> York, Sydney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Dublin, Frankfurt,</a:t>
                      </a:r>
                      <a:r>
                        <a:rPr lang="en-US" sz="1600" baseline="0" dirty="0" smtClean="0"/>
                        <a:t> Luxembourg, Montreal, Zurich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Copenhagen,</a:t>
                      </a:r>
                      <a:r>
                        <a:rPr lang="en-US" sz="1600" baseline="0" dirty="0" smtClean="0"/>
                        <a:t> Geneva, Vienna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Dubai, Nicosia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Amsterdam, Auckland, Berlin, Brussels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Lyon, Munich, Paris, Stockholm,</a:t>
                      </a:r>
                      <a:r>
                        <a:rPr lang="en-US" sz="1600" baseline="0" dirty="0" smtClean="0"/>
                        <a:t> Taipei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Barcelona, Moscow, Oslo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Lisbon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 Aviv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Manama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Johannesburg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65443"/>
            <a:ext cx="4546848" cy="416774"/>
          </a:xfrm>
        </p:spPr>
        <p:txBody>
          <a:bodyPr/>
          <a:lstStyle/>
          <a:p>
            <a:r>
              <a:rPr lang="en-US" sz="1800" spc="-20" dirty="0" smtClean="0"/>
              <a:t>Working time required to buy one Big Mac</a:t>
            </a:r>
            <a:endParaRPr lang="en-US" sz="18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8.7a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65443"/>
            <a:ext cx="4546848" cy="416774"/>
          </a:xfrm>
        </p:spPr>
        <p:txBody>
          <a:bodyPr/>
          <a:lstStyle/>
          <a:p>
            <a:r>
              <a:rPr lang="en-US" sz="1800" spc="-20" dirty="0" smtClean="0"/>
              <a:t>Working time required to buy one Big Mac</a:t>
            </a:r>
            <a:endParaRPr lang="en-US" sz="18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8.7b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35679"/>
              </p:ext>
            </p:extLst>
          </p:nvPr>
        </p:nvGraphicFramePr>
        <p:xfrm>
          <a:off x="539552" y="542248"/>
          <a:ext cx="6384207" cy="5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751"/>
                <a:gridCol w="1819456"/>
              </a:tblGrid>
              <a:tr h="44893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265392"/>
                        </a:solidFill>
                      </a:endParaRPr>
                    </a:p>
                  </a:txBody>
                  <a:tcPr marL="90038" marR="90038" marT="45018" marB="45018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Big Mac in min</a:t>
                      </a:r>
                      <a:endParaRPr lang="en-US" sz="1600" dirty="0"/>
                    </a:p>
                  </a:txBody>
                  <a:tcPr marL="90038" marR="90038" marT="45018" marB="4501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392"/>
                    </a:solidFill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Helsinki,</a:t>
                      </a:r>
                      <a:r>
                        <a:rPr lang="en-US" sz="1600" baseline="0" dirty="0" smtClean="0"/>
                        <a:t> Madrid, Milan, Rome, Seoul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Athens, Shanghai, Tallinn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Warsaw, Doha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Ljubljana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34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Singapore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34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Prague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São</a:t>
                      </a:r>
                      <a:r>
                        <a:rPr lang="en-US" sz="1600" baseline="0" dirty="0" smtClean="0"/>
                        <a:t> Paulo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Kuala Lumpur, Vilnius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41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Bucharest, Riga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42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Beijing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44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Bangkok, Kiev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Istanbul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Delhi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49</a:t>
                      </a:r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Río de Janeiro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7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65443"/>
            <a:ext cx="4546848" cy="416774"/>
          </a:xfrm>
        </p:spPr>
        <p:txBody>
          <a:bodyPr/>
          <a:lstStyle/>
          <a:p>
            <a:r>
              <a:rPr lang="en-US" sz="1800" spc="-20" dirty="0" smtClean="0"/>
              <a:t>Working time required to buy one Big Mac</a:t>
            </a:r>
            <a:endParaRPr lang="en-US" sz="18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8.7c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04086"/>
              </p:ext>
            </p:extLst>
          </p:nvPr>
        </p:nvGraphicFramePr>
        <p:xfrm>
          <a:off x="539552" y="542248"/>
          <a:ext cx="6384207" cy="544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751"/>
                <a:gridCol w="1819456"/>
              </a:tblGrid>
              <a:tr h="44893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265392"/>
                        </a:solidFill>
                      </a:endParaRPr>
                    </a:p>
                  </a:txBody>
                  <a:tcPr marL="90038" marR="90038" marT="45018" marB="45018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Big Mac in min</a:t>
                      </a:r>
                      <a:endParaRPr lang="en-US" sz="1600" dirty="0"/>
                    </a:p>
                  </a:txBody>
                  <a:tcPr marL="90038" marR="90038" marT="45018" marB="4501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392"/>
                    </a:solidFill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Sofia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56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Buenos Aires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Bogotá, Lima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491">
                <a:tc>
                  <a:txBody>
                    <a:bodyPr/>
                    <a:lstStyle/>
                    <a:p>
                      <a:r>
                        <a:rPr lang="en-US" dirty="0" smtClean="0"/>
                        <a:t>Budapest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Mumbai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Bratislava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491">
                <a:tc>
                  <a:txBody>
                    <a:bodyPr/>
                    <a:lstStyle/>
                    <a:p>
                      <a:r>
                        <a:rPr lang="en-US" dirty="0" smtClean="0"/>
                        <a:t>Santiago de Chile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491">
                <a:tc>
                  <a:txBody>
                    <a:bodyPr/>
                    <a:lstStyle/>
                    <a:p>
                      <a:r>
                        <a:rPr lang="en-US" dirty="0" smtClean="0"/>
                        <a:t>Cairo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Manila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Caracas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Mexico</a:t>
                      </a:r>
                      <a:r>
                        <a:rPr lang="en-US" baseline="0" dirty="0" smtClean="0"/>
                        <a:t> City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129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Jakarta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Nairobi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158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1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85216" y="759817"/>
            <a:ext cx="8274210" cy="5862162"/>
          </a:xfrm>
        </p:spPr>
        <p:txBody>
          <a:bodyPr/>
          <a:lstStyle/>
          <a:p>
            <a:pPr lvl="1"/>
            <a:r>
              <a:rPr lang="en-US" sz="2000" dirty="0" smtClean="0"/>
              <a:t>compensation</a:t>
            </a:r>
          </a:p>
          <a:p>
            <a:pPr lvl="1"/>
            <a:r>
              <a:rPr lang="en-US" sz="2000" dirty="0" smtClean="0"/>
              <a:t>HRIS = HR information system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ase salary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ardship premium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oreign service inducements</a:t>
            </a:r>
          </a:p>
          <a:p>
            <a:pPr lvl="1"/>
            <a:r>
              <a:rPr lang="en-US" sz="2000" dirty="0" smtClean="0"/>
              <a:t>COLA = cost-of-living allowance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ousing allowance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ome leave allowances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ducation allowances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elocation allowances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pouse assistance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alance sheet, going rate, &amp; local plus approaches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ax equalization</a:t>
            </a:r>
          </a:p>
          <a:p>
            <a:pPr lvl="1"/>
            <a:r>
              <a:rPr lang="en-US" sz="2000" dirty="0" smtClean="0"/>
              <a:t>tax protection, ad hoc &amp; laissez-faire approaches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nternational base pay</a:t>
            </a:r>
          </a:p>
          <a:p>
            <a:pPr lvl="1"/>
            <a:r>
              <a:rPr lang="en-US" sz="2000" dirty="0" smtClean="0"/>
              <a:t>pay strategies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86800" cy="1184945"/>
          </a:xfrm>
        </p:spPr>
        <p:txBody>
          <a:bodyPr/>
          <a:lstStyle/>
          <a:p>
            <a:r>
              <a:rPr lang="en-US" sz="4000" dirty="0" smtClean="0"/>
              <a:t>Issues to consider</a:t>
            </a:r>
            <a:br>
              <a:rPr lang="en-US" sz="4000" dirty="0" smtClean="0"/>
            </a:br>
            <a:r>
              <a:rPr lang="en-US" sz="4000" dirty="0" smtClean="0"/>
              <a:t>for expatriate benefits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608512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2600" dirty="0" smtClean="0"/>
              <a:t>Keep expatriates </a:t>
            </a:r>
            <a:r>
              <a:rPr lang="en-US" sz="2600" dirty="0"/>
              <a:t>in </a:t>
            </a:r>
            <a:r>
              <a:rPr lang="en-US" sz="2600" dirty="0" smtClean="0"/>
              <a:t>home-country programs,</a:t>
            </a:r>
            <a:br>
              <a:rPr lang="en-US" sz="2600" dirty="0" smtClean="0"/>
            </a:br>
            <a:r>
              <a:rPr lang="en-US" sz="2600" dirty="0" smtClean="0"/>
              <a:t>particularly if the firm receives no tax </a:t>
            </a:r>
            <a:r>
              <a:rPr lang="en-US" sz="2600" dirty="0"/>
              <a:t>deduction for </a:t>
            </a:r>
            <a:r>
              <a:rPr lang="en-US" sz="2600" dirty="0" smtClean="0"/>
              <a:t>it?</a:t>
            </a:r>
            <a:endParaRPr lang="en-US" sz="2600" dirty="0"/>
          </a:p>
          <a:p>
            <a:pPr>
              <a:spcBef>
                <a:spcPts val="3000"/>
              </a:spcBef>
            </a:pPr>
            <a:r>
              <a:rPr lang="en-US" sz="2600" dirty="0" smtClean="0"/>
              <a:t>Option to enroll </a:t>
            </a:r>
            <a:r>
              <a:rPr lang="en-US" sz="2600" dirty="0"/>
              <a:t>expatriates in </a:t>
            </a:r>
            <a:r>
              <a:rPr lang="en-US" sz="2600" dirty="0" smtClean="0"/>
              <a:t>host-country benefit </a:t>
            </a:r>
            <a:r>
              <a:rPr lang="en-US" sz="2600" dirty="0"/>
              <a:t>programs </a:t>
            </a:r>
            <a:r>
              <a:rPr lang="en-US" sz="2600" dirty="0" smtClean="0"/>
              <a:t>&amp;/or make up </a:t>
            </a:r>
            <a:r>
              <a:rPr lang="en-US" sz="2600" dirty="0"/>
              <a:t>any difference in </a:t>
            </a:r>
            <a:r>
              <a:rPr lang="en-US" sz="2600" dirty="0" smtClean="0"/>
              <a:t>coverage?</a:t>
            </a:r>
            <a:endParaRPr lang="en-US" sz="2600" dirty="0"/>
          </a:p>
          <a:p>
            <a:pPr>
              <a:spcBef>
                <a:spcPts val="3000"/>
              </a:spcBef>
            </a:pPr>
            <a:r>
              <a:rPr lang="en-US" sz="2600" dirty="0" smtClean="0"/>
              <a:t>Do expatriates receive home-country or are eligible to receive host-country social </a:t>
            </a:r>
            <a:r>
              <a:rPr lang="en-US" sz="2600" dirty="0"/>
              <a:t>security </a:t>
            </a:r>
            <a:r>
              <a:rPr lang="en-US" sz="2600" dirty="0" smtClean="0"/>
              <a:t>benefits?</a:t>
            </a:r>
            <a:endParaRPr lang="en-US" sz="2600" dirty="0"/>
          </a:p>
          <a:p>
            <a:pPr>
              <a:spcBef>
                <a:spcPts val="300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082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8686800" cy="416774"/>
          </a:xfrm>
        </p:spPr>
        <p:txBody>
          <a:bodyPr/>
          <a:lstStyle/>
          <a:p>
            <a:r>
              <a:rPr lang="en-US" sz="1900" spc="-20" dirty="0" smtClean="0"/>
              <a:t>Social security contributions by employers &amp; employees</a:t>
            </a:r>
            <a:endParaRPr lang="en-US" sz="19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5" y="880633"/>
            <a:ext cx="7142816" cy="5326564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84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9168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Tentative conclusions:</a:t>
            </a:r>
            <a:br>
              <a:rPr lang="en-US" dirty="0"/>
            </a:br>
            <a:r>
              <a:rPr lang="en-US" spc="-50" dirty="0"/>
              <a:t>patterns in complexity, challenges, &amp; choices</a:t>
            </a:r>
          </a:p>
        </p:txBody>
      </p:sp>
    </p:spTree>
    <p:extLst>
      <p:ext uri="{BB962C8B-B14F-4D97-AF65-F5344CB8AC3E}">
        <p14:creationId xmlns:p14="http://schemas.microsoft.com/office/powerpoint/2010/main" val="26188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36849" y="5029026"/>
            <a:ext cx="1782622" cy="1827935"/>
            <a:chOff x="7436849" y="5029026"/>
            <a:chExt cx="1782622" cy="18279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  <p:sp>
          <p:nvSpPr>
            <p:cNvPr id="8" name="Text Placeholder 31"/>
            <p:cNvSpPr txBox="1">
              <a:spLocks/>
            </p:cNvSpPr>
            <p:nvPr/>
          </p:nvSpPr>
          <p:spPr>
            <a:xfrm rot="16200000">
              <a:off x="8366598" y="5805426"/>
              <a:ext cx="1273697" cy="432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+mj-lt"/>
                <a:buNone/>
                <a:defRPr lang="en-US" sz="1600" b="1" kern="1200" spc="30" baseline="0" dirty="0" smtClea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93750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Chapter 8</a:t>
              </a:r>
              <a:endParaRPr 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 rot="16200000">
            <a:off x="-1729514" y="2154793"/>
            <a:ext cx="4536504" cy="380669"/>
          </a:xfrm>
        </p:spPr>
        <p:txBody>
          <a:bodyPr/>
          <a:lstStyle/>
          <a:p>
            <a:r>
              <a:rPr lang="en-US" sz="1600" dirty="0" smtClean="0"/>
              <a:t>Complexity, challenges &amp; choices in global pay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4568" y="-26504"/>
            <a:ext cx="1531168" cy="332656"/>
          </a:xfrm>
        </p:spPr>
        <p:txBody>
          <a:bodyPr/>
          <a:lstStyle/>
          <a:p>
            <a:r>
              <a:rPr lang="en-US" sz="1700" dirty="0" smtClean="0"/>
              <a:t>Figure 8.1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8" y="0"/>
            <a:ext cx="8181120" cy="6217919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07" y="6118881"/>
            <a:ext cx="474109" cy="622487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7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764704"/>
            <a:ext cx="8856984" cy="548864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i="1" dirty="0" smtClean="0">
                <a:solidFill>
                  <a:srgbClr val="265392"/>
                </a:solidFill>
              </a:rPr>
              <a:t>In this chapter we:</a:t>
            </a:r>
          </a:p>
          <a:p>
            <a:pPr marL="344488" indent="-344488">
              <a:spcBef>
                <a:spcPts val="1200"/>
              </a:spcBef>
            </a:pPr>
            <a:r>
              <a:rPr lang="en-US" sz="2400" dirty="0" smtClean="0"/>
              <a:t>Examine </a:t>
            </a:r>
            <a:r>
              <a:rPr lang="en-US" sz="2400" dirty="0"/>
              <a:t>the complexities </a:t>
            </a:r>
            <a:r>
              <a:rPr lang="en-US" sz="2400" dirty="0" smtClean="0"/>
              <a:t>caused by moving compensation from a domestic to an </a:t>
            </a:r>
            <a:r>
              <a:rPr lang="en-US" sz="2400" dirty="0"/>
              <a:t>international </a:t>
            </a:r>
            <a:r>
              <a:rPr lang="en-US" sz="2400" dirty="0" smtClean="0"/>
              <a:t>context</a:t>
            </a:r>
          </a:p>
          <a:p>
            <a:pPr marL="344488" indent="-344488">
              <a:spcBef>
                <a:spcPts val="1200"/>
              </a:spcBef>
            </a:pPr>
            <a:r>
              <a:rPr lang="en-US" sz="2400" dirty="0" smtClean="0"/>
              <a:t>Detail components </a:t>
            </a:r>
            <a:r>
              <a:rPr lang="en-US" sz="2400" dirty="0"/>
              <a:t>of </a:t>
            </a:r>
            <a:r>
              <a:rPr lang="en-US" sz="2400" dirty="0" smtClean="0"/>
              <a:t>a international </a:t>
            </a:r>
            <a:r>
              <a:rPr lang="en-US" sz="2400" dirty="0"/>
              <a:t>compensation </a:t>
            </a:r>
            <a:r>
              <a:rPr lang="en-US" sz="2400" dirty="0" smtClean="0"/>
              <a:t>program</a:t>
            </a:r>
          </a:p>
          <a:p>
            <a:pPr marL="344488" indent="-344488">
              <a:spcBef>
                <a:spcPts val="1200"/>
              </a:spcBef>
            </a:pPr>
            <a:r>
              <a:rPr lang="en-US" sz="2400" dirty="0" smtClean="0"/>
              <a:t>Outline </a:t>
            </a:r>
            <a:r>
              <a:rPr lang="en-US" sz="2400" dirty="0"/>
              <a:t>the two main approaches to international compensation </a:t>
            </a:r>
            <a:r>
              <a:rPr lang="en-US" sz="2400" dirty="0" smtClean="0"/>
              <a:t>&amp; the advantages/disadvantages of each</a:t>
            </a:r>
          </a:p>
          <a:p>
            <a:pPr marL="344488" indent="-344488">
              <a:spcBef>
                <a:spcPts val="1200"/>
              </a:spcBef>
            </a:pPr>
            <a:r>
              <a:rPr lang="en-US" sz="2400" dirty="0" smtClean="0"/>
              <a:t>Introduce a third emerging approach: </a:t>
            </a:r>
            <a:r>
              <a:rPr lang="en-US" sz="2400" b="1" dirty="0" smtClean="0">
                <a:solidFill>
                  <a:srgbClr val="265392"/>
                </a:solidFill>
              </a:rPr>
              <a:t>local plus</a:t>
            </a:r>
          </a:p>
          <a:p>
            <a:pPr marL="344488" indent="-344488">
              <a:spcBef>
                <a:spcPts val="1200"/>
              </a:spcBef>
            </a:pPr>
            <a:r>
              <a:rPr lang="en-US" sz="2400" dirty="0"/>
              <a:t>E</a:t>
            </a:r>
            <a:r>
              <a:rPr lang="en-US" sz="2400" dirty="0" smtClean="0"/>
              <a:t>xamine </a:t>
            </a:r>
            <a:r>
              <a:rPr lang="en-US" sz="2400" dirty="0"/>
              <a:t>the special problem areas of taxation, valid international living cost </a:t>
            </a:r>
            <a:r>
              <a:rPr lang="en-US" sz="2400" dirty="0" smtClean="0"/>
              <a:t>data, &amp; the problem of managing</a:t>
            </a:r>
            <a:br>
              <a:rPr lang="en-US" sz="2400" dirty="0" smtClean="0"/>
            </a:br>
            <a:r>
              <a:rPr lang="en-US" sz="2400" dirty="0" smtClean="0"/>
              <a:t>TCN compensation</a:t>
            </a:r>
          </a:p>
          <a:p>
            <a:pPr marL="344488" indent="-344488">
              <a:spcBef>
                <a:spcPts val="1200"/>
              </a:spcBef>
            </a:pPr>
            <a:r>
              <a:rPr lang="en-US" sz="2400" dirty="0" smtClean="0"/>
              <a:t>Examine recent developments &amp; issues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Compensation is increasingly seen 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3600" dirty="0"/>
              <a:t>Mechanism to</a:t>
            </a:r>
            <a:br>
              <a:rPr lang="en-US" sz="3600" dirty="0"/>
            </a:br>
            <a:r>
              <a:rPr lang="en-US" sz="3600" dirty="0"/>
              <a:t>develop &amp; reinforce</a:t>
            </a:r>
            <a:br>
              <a:rPr lang="en-US" sz="3600" dirty="0"/>
            </a:br>
            <a:r>
              <a:rPr lang="en-US" sz="3600" dirty="0"/>
              <a:t>a global corporate culture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3600" dirty="0"/>
              <a:t>Primary source of corporate control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3600" dirty="0"/>
              <a:t>Explicitly linking</a:t>
            </a:r>
            <a:br>
              <a:rPr lang="en-US" sz="3600" dirty="0"/>
            </a:br>
            <a:r>
              <a:rPr lang="en-US" sz="3600" dirty="0"/>
              <a:t>performance outcomes</a:t>
            </a:r>
            <a:br>
              <a:rPr lang="en-US" sz="3600" dirty="0"/>
            </a:br>
            <a:r>
              <a:rPr lang="en-US" sz="3600" dirty="0"/>
              <a:t>with associated costs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87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/>
          <a:lstStyle/>
          <a:p>
            <a:r>
              <a:rPr lang="en-US" dirty="0" smtClean="0"/>
              <a:t>International</a:t>
            </a:r>
            <a:br>
              <a:rPr lang="en-US" dirty="0" smtClean="0"/>
            </a:br>
            <a:r>
              <a:rPr lang="en-US" dirty="0" smtClean="0"/>
              <a:t>compensation complexities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52927" cy="4680520"/>
          </a:xfrm>
        </p:spPr>
        <p:txBody>
          <a:bodyPr/>
          <a:lstStyle/>
          <a:p>
            <a:r>
              <a:rPr lang="en-US" sz="3000" dirty="0" smtClean="0"/>
              <a:t>Pay</a:t>
            </a:r>
          </a:p>
          <a:p>
            <a:pPr lvl="1"/>
            <a:r>
              <a:rPr lang="en-US" sz="2600" dirty="0" smtClean="0"/>
              <a:t>Taxes</a:t>
            </a:r>
          </a:p>
          <a:p>
            <a:pPr lvl="1"/>
            <a:r>
              <a:rPr lang="en-US" sz="2600" dirty="0" smtClean="0"/>
              <a:t>Cost of living</a:t>
            </a:r>
          </a:p>
          <a:p>
            <a:r>
              <a:rPr lang="en-US" sz="3000" dirty="0" smtClean="0"/>
              <a:t>Housing</a:t>
            </a:r>
          </a:p>
          <a:p>
            <a:r>
              <a:rPr lang="en-US" sz="3000" dirty="0" smtClean="0"/>
              <a:t>Safety</a:t>
            </a:r>
          </a:p>
          <a:p>
            <a:r>
              <a:rPr lang="en-US" sz="3000" dirty="0" smtClean="0"/>
              <a:t>Transportation</a:t>
            </a:r>
          </a:p>
          <a:p>
            <a:r>
              <a:rPr lang="en-US" sz="3000" dirty="0" smtClean="0"/>
              <a:t>Education of children</a:t>
            </a:r>
          </a:p>
          <a:p>
            <a:r>
              <a:rPr lang="en-US" sz="3000" dirty="0" smtClean="0"/>
              <a:t>Length of stay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449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184945"/>
          </a:xfrm>
        </p:spPr>
        <p:txBody>
          <a:bodyPr anchor="t"/>
          <a:lstStyle/>
          <a:p>
            <a:r>
              <a:rPr lang="en-US" dirty="0" smtClean="0"/>
              <a:t>Objectives of</a:t>
            </a:r>
            <a:br>
              <a:rPr lang="en-US" dirty="0" smtClean="0"/>
            </a:br>
            <a:r>
              <a:rPr lang="en-US" dirty="0" smtClean="0"/>
              <a:t>international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824536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sz="2600" i="1" dirty="0" smtClean="0">
                <a:solidFill>
                  <a:srgbClr val="265392"/>
                </a:solidFill>
              </a:rPr>
              <a:t>The policy …</a:t>
            </a:r>
          </a:p>
          <a:p>
            <a:pPr>
              <a:spcBef>
                <a:spcPts val="700"/>
              </a:spcBef>
            </a:pPr>
            <a:r>
              <a:rPr lang="en-US" sz="2600" dirty="0" smtClean="0"/>
              <a:t>should be consistent with overall strategy, structure,</a:t>
            </a:r>
            <a:br>
              <a:rPr lang="en-US" sz="2600" dirty="0" smtClean="0"/>
            </a:br>
            <a:r>
              <a:rPr lang="en-US" sz="2600" dirty="0" smtClean="0"/>
              <a:t>&amp; business needs of the MNE</a:t>
            </a:r>
          </a:p>
          <a:p>
            <a:pPr>
              <a:spcBef>
                <a:spcPts val="2000"/>
              </a:spcBef>
            </a:pPr>
            <a:r>
              <a:rPr lang="en-US" sz="2600" dirty="0"/>
              <a:t>m</a:t>
            </a:r>
            <a:r>
              <a:rPr lang="en-US" sz="2600" dirty="0" smtClean="0"/>
              <a:t>ust attract &amp; retain staff in areas where the MNE has the greatest needs &amp; opportunities</a:t>
            </a:r>
          </a:p>
          <a:p>
            <a:pPr>
              <a:spcBef>
                <a:spcPts val="2000"/>
              </a:spcBef>
            </a:pPr>
            <a:r>
              <a:rPr lang="en-US" sz="2600" dirty="0" smtClean="0"/>
              <a:t>should facilitate the transfer of international employees in the most cost-effective way for the firm</a:t>
            </a:r>
          </a:p>
          <a:p>
            <a:pPr>
              <a:spcBef>
                <a:spcPts val="2000"/>
              </a:spcBef>
            </a:pPr>
            <a:r>
              <a:rPr lang="en-US" sz="2600" dirty="0" smtClean="0"/>
              <a:t>must give due consideration to equity</a:t>
            </a:r>
            <a:br>
              <a:rPr lang="en-US" sz="2600" dirty="0" smtClean="0"/>
            </a:br>
            <a:r>
              <a:rPr lang="en-US" sz="2600" dirty="0" smtClean="0"/>
              <a:t>&amp; ease of administration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543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 anchor="t"/>
          <a:lstStyle/>
          <a:p>
            <a:r>
              <a:rPr lang="en-US" dirty="0" smtClean="0"/>
              <a:t>International employee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824536"/>
          </a:xfrm>
        </p:spPr>
        <p:txBody>
          <a:bodyPr/>
          <a:lstStyle/>
          <a:p>
            <a:pPr marL="514350" indent="-514350">
              <a:spcBef>
                <a:spcPts val="700"/>
              </a:spcBef>
              <a:buFont typeface="+mj-lt"/>
              <a:buAutoNum type="arabicPeriod"/>
            </a:pPr>
            <a:r>
              <a:rPr lang="en-US" sz="2600" dirty="0" smtClean="0"/>
              <a:t>Financial </a:t>
            </a:r>
            <a:r>
              <a:rPr lang="en-US" sz="2600" dirty="0"/>
              <a:t>protection in terms of benefits, social security, </a:t>
            </a:r>
            <a:r>
              <a:rPr lang="en-US" sz="2600" dirty="0" smtClean="0"/>
              <a:t>&amp; living </a:t>
            </a:r>
            <a:r>
              <a:rPr lang="en-US" sz="2600" dirty="0"/>
              <a:t>costs in the foreign </a:t>
            </a:r>
            <a:r>
              <a:rPr lang="en-US" sz="2600" dirty="0" smtClean="0"/>
              <a:t>location</a:t>
            </a:r>
            <a:endParaRPr lang="en-US" sz="2600" dirty="0"/>
          </a:p>
          <a:p>
            <a:pPr marL="514350" indent="-514350">
              <a:spcBef>
                <a:spcPts val="700"/>
              </a:spcBef>
              <a:buFont typeface="+mj-lt"/>
              <a:buAutoNum type="arabicPeriod"/>
            </a:pPr>
            <a:r>
              <a:rPr lang="en-US" sz="2600" dirty="0" smtClean="0"/>
              <a:t>Opportunities </a:t>
            </a:r>
            <a:r>
              <a:rPr lang="en-US" sz="2600" dirty="0"/>
              <a:t>for financial advancement through income </a:t>
            </a:r>
            <a:r>
              <a:rPr lang="en-US" sz="2600" dirty="0" smtClean="0"/>
              <a:t>&amp; savings</a:t>
            </a:r>
            <a:endParaRPr lang="en-US" sz="2600" dirty="0"/>
          </a:p>
          <a:p>
            <a:pPr marL="514350" indent="-514350">
              <a:spcBef>
                <a:spcPts val="700"/>
              </a:spcBef>
              <a:buFont typeface="+mj-lt"/>
              <a:buAutoNum type="arabicPeriod"/>
            </a:pPr>
            <a:r>
              <a:rPr lang="en-US" sz="2600" dirty="0" smtClean="0"/>
              <a:t>Housing, children’s education, &amp; recreation will be addressed</a:t>
            </a:r>
            <a:endParaRPr lang="en-US" sz="2600" dirty="0"/>
          </a:p>
          <a:p>
            <a:pPr marL="514350" indent="-514350">
              <a:spcBef>
                <a:spcPts val="700"/>
              </a:spcBef>
              <a:buFont typeface="+mj-lt"/>
              <a:buAutoNum type="arabicPeriod"/>
            </a:pPr>
            <a:r>
              <a:rPr lang="en-US" sz="2600" dirty="0" smtClean="0"/>
              <a:t>Career will be advanced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252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11655</TotalTime>
  <Words>679</Words>
  <Application>Microsoft Office PowerPoint</Application>
  <PresentationFormat>On-screen Show (4:3)</PresentationFormat>
  <Paragraphs>256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INTERNATIONAL COMPENSATION</vt:lpstr>
      <vt:lpstr>INTERNATIONAL COMPENSATION</vt:lpstr>
      <vt:lpstr>Vocabulary</vt:lpstr>
      <vt:lpstr>Objectives</vt:lpstr>
      <vt:lpstr>Introduction</vt:lpstr>
      <vt:lpstr>Compensation is increasingly seen as</vt:lpstr>
      <vt:lpstr>International compensation complexities</vt:lpstr>
      <vt:lpstr>Objectives of international compensation</vt:lpstr>
      <vt:lpstr>International employee expectations</vt:lpstr>
      <vt:lpstr>Components of international compensation for expatriates</vt:lpstr>
      <vt:lpstr>Key components for expatriates</vt:lpstr>
      <vt:lpstr>Approaches to international compensation of expatriates</vt:lpstr>
      <vt:lpstr>Three approaches to international compensation</vt:lpstr>
      <vt:lpstr>Table 8.1</vt:lpstr>
      <vt:lpstr>Table 8.2</vt:lpstr>
      <vt:lpstr>Table 8.3</vt:lpstr>
      <vt:lpstr>4 balance sheet approach categories</vt:lpstr>
      <vt:lpstr>Local plus approach</vt:lpstr>
      <vt:lpstr>Table 8.4</vt:lpstr>
      <vt:lpstr>Table 8.5</vt:lpstr>
      <vt:lpstr>Table 8.6a</vt:lpstr>
      <vt:lpstr>Table 8.6b</vt:lpstr>
      <vt:lpstr>Table 8.6c</vt:lpstr>
      <vt:lpstr>Table 8.6d</vt:lpstr>
      <vt:lpstr>MNE approaches to international taxation</vt:lpstr>
      <vt:lpstr>Table 8.7</vt:lpstr>
      <vt:lpstr>Table 8.7a</vt:lpstr>
      <vt:lpstr>Table 8.7b</vt:lpstr>
      <vt:lpstr>Table 8.7c</vt:lpstr>
      <vt:lpstr>Issues to consider for expatriate benefits</vt:lpstr>
      <vt:lpstr>Table 8.8</vt:lpstr>
      <vt:lpstr>Tentative conclusions: patterns in complexity, challenges, &amp; choices</vt:lpstr>
      <vt:lpstr>Figure 8.1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Darby, Lauren</cp:lastModifiedBy>
  <cp:revision>435</cp:revision>
  <dcterms:created xsi:type="dcterms:W3CDTF">2011-07-28T14:21:34Z</dcterms:created>
  <dcterms:modified xsi:type="dcterms:W3CDTF">2012-11-28T10:55:19Z</dcterms:modified>
</cp:coreProperties>
</file>