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7" r:id="rId2"/>
    <p:sldId id="368" r:id="rId3"/>
    <p:sldId id="267" r:id="rId4"/>
    <p:sldId id="269" r:id="rId5"/>
    <p:sldId id="345" r:id="rId6"/>
    <p:sldId id="376" r:id="rId7"/>
    <p:sldId id="369" r:id="rId8"/>
    <p:sldId id="377" r:id="rId9"/>
    <p:sldId id="380" r:id="rId10"/>
    <p:sldId id="379" r:id="rId11"/>
    <p:sldId id="370" r:id="rId12"/>
    <p:sldId id="378" r:id="rId13"/>
    <p:sldId id="381" r:id="rId14"/>
    <p:sldId id="371" r:id="rId15"/>
    <p:sldId id="382" r:id="rId16"/>
    <p:sldId id="374" r:id="rId17"/>
    <p:sldId id="383" r:id="rId18"/>
    <p:sldId id="375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2"/>
    <a:srgbClr val="444751"/>
    <a:srgbClr val="002847"/>
    <a:srgbClr val="FF99CC"/>
    <a:srgbClr val="B55E4F"/>
    <a:srgbClr val="00D600"/>
    <a:srgbClr val="00CC00"/>
    <a:srgbClr val="BF8C0D"/>
    <a:srgbClr val="D0990E"/>
    <a:srgbClr val="D49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525" autoAdjust="0"/>
  </p:normalViewPr>
  <p:slideViewPr>
    <p:cSldViewPr>
      <p:cViewPr varScale="1">
        <p:scale>
          <a:sx n="114" d="100"/>
          <a:sy n="114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16/01/2013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59612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-20136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Cengage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56180"/>
            <a:ext cx="8918359" cy="3110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000" dirty="0" smtClean="0"/>
              <a:t>INTERNATIONAL INDUSTRIAL RELATIONS &amp; THE GLOBAL INSTITUTIONAL CONTEXT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795320" cy="1544985"/>
          </a:xfrm>
        </p:spPr>
        <p:txBody>
          <a:bodyPr/>
          <a:lstStyle/>
          <a:p>
            <a:r>
              <a:rPr lang="en-US" sz="4000" dirty="0" smtClean="0"/>
              <a:t>Trade unions limit MNE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52927" cy="460851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Influence wage levels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Constrain the ability of MNEs to vary employment levels at will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Hinder or prevent global integration of operations of multinationals</a:t>
            </a:r>
          </a:p>
        </p:txBody>
      </p:sp>
    </p:spTree>
    <p:extLst>
      <p:ext uri="{BB962C8B-B14F-4D97-AF65-F5344CB8AC3E}">
        <p14:creationId xmlns:p14="http://schemas.microsoft.com/office/powerpoint/2010/main" val="24159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response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trade unions to MNEs</a:t>
            </a:r>
          </a:p>
        </p:txBody>
      </p:sp>
    </p:spTree>
    <p:extLst>
      <p:ext uri="{BB962C8B-B14F-4D97-AF65-F5344CB8AC3E}">
        <p14:creationId xmlns:p14="http://schemas.microsoft.com/office/powerpoint/2010/main" val="6250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4000" dirty="0" smtClean="0"/>
              <a:t>Trade union concerns about MNEs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265392"/>
                </a:solidFill>
              </a:rPr>
              <a:t>MNEs </a:t>
            </a:r>
            <a:r>
              <a:rPr lang="en-US" sz="2800" i="1" dirty="0" smtClean="0">
                <a:solidFill>
                  <a:srgbClr val="265392"/>
                </a:solidFill>
              </a:rPr>
              <a:t>…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formidable financial resources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alternative sources of supply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move production facilities to other countries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a remote locus of authority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production facilities in many industries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superior knowledge </a:t>
            </a:r>
            <a:r>
              <a:rPr lang="en-US" sz="2800" dirty="0" smtClean="0"/>
              <a:t>&amp; expertise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industrial relations</a:t>
            </a:r>
          </a:p>
          <a:p>
            <a:r>
              <a:rPr lang="en-US" sz="2800" dirty="0" smtClean="0"/>
              <a:t>have </a:t>
            </a:r>
            <a:r>
              <a:rPr lang="en-US" sz="2800" dirty="0"/>
              <a:t>the capacity to </a:t>
            </a:r>
            <a:r>
              <a:rPr lang="en-US" sz="2800" dirty="0" smtClean="0"/>
              <a:t>stage</a:t>
            </a:r>
            <a:br>
              <a:rPr lang="en-US" sz="2800" dirty="0" smtClean="0"/>
            </a:br>
            <a:r>
              <a:rPr lang="en-US" sz="2800" dirty="0" smtClean="0"/>
              <a:t>an </a:t>
            </a:r>
            <a:r>
              <a:rPr lang="en-US" sz="2800" dirty="0"/>
              <a:t>‘investment strike’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trade union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International trade secretariats (ITSs)</a:t>
            </a:r>
            <a:br>
              <a:rPr lang="en-US" sz="2600" dirty="0" smtClean="0"/>
            </a:br>
            <a:r>
              <a:rPr lang="en-US" sz="2600" dirty="0" smtClean="0"/>
              <a:t>want to achieve transformational bargaining by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research &amp; information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Calling company conferences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Establishing company councils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Companywide union-management discussions</a:t>
            </a:r>
          </a:p>
          <a:p>
            <a:pPr marL="1031875" lvl="1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200" dirty="0" smtClean="0"/>
              <a:t>Coordinated bargaining</a:t>
            </a:r>
          </a:p>
          <a:p>
            <a:pPr marL="750888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Lobbying for restrictive national legislation</a:t>
            </a:r>
          </a:p>
          <a:p>
            <a:pPr marL="750888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600" dirty="0" smtClean="0"/>
              <a:t>Regulation of MNEs by international organizations: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ETUC, ILO, UNCTAD, OECD, EU</a:t>
            </a:r>
          </a:p>
        </p:txBody>
      </p:sp>
    </p:spTree>
    <p:extLst>
      <p:ext uri="{BB962C8B-B14F-4D97-AF65-F5344CB8AC3E}">
        <p14:creationId xmlns:p14="http://schemas.microsoft.com/office/powerpoint/2010/main" val="7697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Region integration: the EU</a:t>
            </a:r>
          </a:p>
        </p:txBody>
      </p:sp>
    </p:spTree>
    <p:extLst>
      <p:ext uri="{BB962C8B-B14F-4D97-AF65-F5344CB8AC3E}">
        <p14:creationId xmlns:p14="http://schemas.microsoft.com/office/powerpoint/2010/main" val="26855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regional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Disclosure of </a:t>
            </a:r>
            <a:r>
              <a:rPr lang="en-US" sz="2800" dirty="0" smtClean="0"/>
              <a:t>information</a:t>
            </a:r>
            <a:br>
              <a:rPr lang="en-US" sz="2800" dirty="0" smtClean="0"/>
            </a:br>
            <a:r>
              <a:rPr lang="en-US" sz="2800" dirty="0" smtClean="0"/>
              <a:t>&amp; European </a:t>
            </a:r>
            <a:r>
              <a:rPr lang="en-US" sz="2800" dirty="0"/>
              <a:t>Works </a:t>
            </a:r>
            <a:r>
              <a:rPr lang="en-US" sz="2800" dirty="0" smtClean="0"/>
              <a:t>Councils</a:t>
            </a:r>
            <a:br>
              <a:rPr lang="en-US" sz="2800" dirty="0" smtClean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issue of social ‘dumping’: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that </a:t>
            </a:r>
            <a:r>
              <a:rPr lang="en-US" sz="2800" dirty="0"/>
              <a:t>firms would locate in those member states </a:t>
            </a:r>
            <a:r>
              <a:rPr lang="en-US" sz="2800" dirty="0" smtClean="0"/>
              <a:t>that have lower </a:t>
            </a:r>
            <a:r>
              <a:rPr lang="en-US" sz="2800" dirty="0" smtClean="0"/>
              <a:t>labor </a:t>
            </a:r>
            <a:r>
              <a:rPr lang="en-US" sz="2800" dirty="0"/>
              <a:t>costs, (relatively low social security) to gain a competitive advantage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9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/>
              <a:t>Codes of conduct –</a:t>
            </a:r>
            <a:br>
              <a:rPr lang="en-US" sz="4000" dirty="0"/>
            </a:br>
            <a:r>
              <a:rPr lang="en-US" sz="4000" dirty="0"/>
              <a:t>monitoring HRM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4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184945"/>
          </a:xfrm>
        </p:spPr>
        <p:txBody>
          <a:bodyPr/>
          <a:lstStyle/>
          <a:p>
            <a:r>
              <a:rPr lang="en-US" dirty="0" smtClean="0"/>
              <a:t>HRM related to global code of conduct may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800" dirty="0" smtClean="0"/>
              <a:t>Drawing up &amp; reviewing codes of conduct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Conducting cost-benefit analysis to oversee employee &amp; relevant alliance partners’ compliance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Championing the need to train employees &amp; alliance partners in the code of conduct</a:t>
            </a:r>
          </a:p>
          <a:p>
            <a:pPr>
              <a:spcBef>
                <a:spcPts val="2000"/>
              </a:spcBef>
            </a:pPr>
            <a:r>
              <a:rPr lang="en-US" sz="2800" dirty="0" smtClean="0"/>
              <a:t>Checking that performance &amp; rewards</a:t>
            </a:r>
            <a:br>
              <a:rPr lang="en-US" sz="2800" dirty="0" smtClean="0"/>
            </a:br>
            <a:r>
              <a:rPr lang="en-US" sz="2800" dirty="0" smtClean="0"/>
              <a:t>include compliance to codes of conduct</a:t>
            </a:r>
          </a:p>
        </p:txBody>
      </p:sp>
    </p:spTree>
    <p:extLst>
      <p:ext uri="{BB962C8B-B14F-4D97-AF65-F5344CB8AC3E}">
        <p14:creationId xmlns:p14="http://schemas.microsoft.com/office/powerpoint/2010/main" val="1312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-1"/>
            <a:ext cx="8686799" cy="14813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000" dirty="0"/>
              <a:t>Managing </a:t>
            </a:r>
            <a:r>
              <a:rPr lang="en-US" sz="4000" dirty="0" smtClean="0"/>
              <a:t>HR</a:t>
            </a:r>
            <a:br>
              <a:rPr lang="en-US" sz="4000" dirty="0" smtClean="0"/>
            </a:br>
            <a:r>
              <a:rPr lang="en-US" sz="4000" dirty="0" smtClean="0"/>
              <a:t>in </a:t>
            </a:r>
            <a:r>
              <a:rPr lang="en-US" sz="4000" dirty="0"/>
              <a:t>‘</a:t>
            </a:r>
            <a:r>
              <a:rPr lang="en-US" sz="4400" dirty="0"/>
              <a:t>offshoring</a:t>
            </a:r>
            <a:r>
              <a:rPr lang="en-US" sz="4000" dirty="0"/>
              <a:t> countries’</a:t>
            </a:r>
          </a:p>
        </p:txBody>
      </p:sp>
    </p:spTree>
    <p:extLst>
      <p:ext uri="{BB962C8B-B14F-4D97-AF65-F5344CB8AC3E}">
        <p14:creationId xmlns:p14="http://schemas.microsoft.com/office/powerpoint/2010/main" val="12464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Offshoring countries 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r>
              <a:rPr lang="en-US" dirty="0" smtClean="0"/>
              <a:t>Offshoring &amp; HRM in India</a:t>
            </a:r>
          </a:p>
          <a:p>
            <a:pPr lvl="2"/>
            <a:r>
              <a:rPr lang="en-US" dirty="0" smtClean="0"/>
              <a:t>Turnover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Offshoring </a:t>
            </a:r>
            <a:r>
              <a:rPr lang="en-US" dirty="0"/>
              <a:t>&amp; HRM in </a:t>
            </a:r>
            <a:r>
              <a:rPr lang="en-US" dirty="0" smtClean="0"/>
              <a:t>China</a:t>
            </a:r>
          </a:p>
          <a:p>
            <a:pPr lvl="2"/>
            <a:r>
              <a:rPr lang="en-US" dirty="0" smtClean="0"/>
              <a:t>No systematic link between </a:t>
            </a:r>
            <a:r>
              <a:rPr lang="en-US" dirty="0"/>
              <a:t>HRM </a:t>
            </a:r>
            <a:r>
              <a:rPr lang="en-US" dirty="0" smtClean="0"/>
              <a:t>&amp; business </a:t>
            </a:r>
            <a:r>
              <a:rPr lang="en-US" dirty="0"/>
              <a:t>strategy </a:t>
            </a:r>
            <a:endParaRPr lang="en-US" dirty="0" smtClean="0"/>
          </a:p>
          <a:p>
            <a:pPr lvl="2"/>
            <a:r>
              <a:rPr lang="en-US" dirty="0" smtClean="0"/>
              <a:t>Despite </a:t>
            </a:r>
            <a:r>
              <a:rPr lang="en-US" dirty="0" smtClean="0"/>
              <a:t>labor </a:t>
            </a:r>
            <a:r>
              <a:rPr lang="en-US" dirty="0" smtClean="0"/>
              <a:t>surplus, recruiting &amp; retention problems</a:t>
            </a:r>
          </a:p>
          <a:p>
            <a:pPr lvl="2"/>
            <a:r>
              <a:rPr lang="en-US" dirty="0" smtClean="0"/>
              <a:t>No systematic link between performance management, reward &amp; long-term motivation</a:t>
            </a:r>
          </a:p>
          <a:p>
            <a:pPr lvl="2"/>
            <a:r>
              <a:rPr lang="en-US" dirty="0" smtClean="0"/>
              <a:t>Lack of coherence &amp; continuity in enterprise training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301483"/>
            <a:ext cx="2808312" cy="648072"/>
          </a:xfrm>
        </p:spPr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2262326"/>
            <a:ext cx="8352929" cy="37828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Vocabulary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Objectives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Introduction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Key issues in international </a:t>
            </a:r>
            <a:r>
              <a:rPr lang="en-US" sz="2300" dirty="0"/>
              <a:t>i</a:t>
            </a:r>
            <a:r>
              <a:rPr lang="en-US" sz="2300" dirty="0" smtClean="0"/>
              <a:t>ndustrial relations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Trade unions &amp; international industrial relations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The response of trade unions to MNEs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Region integration: the EU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Codes of conduct –</a:t>
            </a:r>
            <a:br>
              <a:rPr lang="en-US" sz="2300" dirty="0" smtClean="0"/>
            </a:br>
            <a:r>
              <a:rPr lang="en-US" sz="2300" dirty="0" smtClean="0"/>
              <a:t>monitoring HRM around the world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300" dirty="0" smtClean="0"/>
              <a:t>Managing HR in ‘offshoring countries’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0328"/>
            <a:ext cx="8686800" cy="19806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INTERNATIONAL</a:t>
            </a:r>
            <a:br>
              <a:rPr lang="en-US" sz="3200" dirty="0" smtClean="0"/>
            </a:br>
            <a:r>
              <a:rPr lang="en-US" sz="3200" dirty="0" smtClean="0"/>
              <a:t>INDUSTRIAL </a:t>
            </a:r>
            <a:r>
              <a:rPr lang="en-US" sz="3200" dirty="0"/>
              <a:t>RELATIONS </a:t>
            </a:r>
            <a:r>
              <a:rPr lang="en-US" sz="3200" dirty="0" smtClean="0"/>
              <a:t>&amp;</a:t>
            </a:r>
            <a:br>
              <a:rPr lang="en-US" sz="3200" dirty="0" smtClean="0"/>
            </a:br>
            <a:r>
              <a:rPr lang="en-US" sz="3200" dirty="0" smtClean="0"/>
              <a:t>THE GLOBAL INSTITUTIONAL CONTEXT</a:t>
            </a:r>
            <a:endParaRPr lang="en-US" sz="3200" dirty="0"/>
          </a:p>
        </p:txBody>
      </p:sp>
      <p:sp>
        <p:nvSpPr>
          <p:cNvPr id="5" name="Rectangle 4">
            <a:hlinkClick r:id="rId2" action="ppaction://hlinksldjump" tooltip="Go to Vocabulary"/>
          </p:cNvPr>
          <p:cNvSpPr/>
          <p:nvPr/>
        </p:nvSpPr>
        <p:spPr>
          <a:xfrm>
            <a:off x="781892" y="2265692"/>
            <a:ext cx="1800200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3" action="ppaction://hlinksldjump" tooltip="Go to Objectives"/>
          </p:cNvPr>
          <p:cNvSpPr/>
          <p:nvPr/>
        </p:nvSpPr>
        <p:spPr>
          <a:xfrm>
            <a:off x="781892" y="2650024"/>
            <a:ext cx="1800200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4" action="ppaction://hlinksldjump" tooltip="Go to Introduction"/>
          </p:cNvPr>
          <p:cNvSpPr/>
          <p:nvPr/>
        </p:nvSpPr>
        <p:spPr>
          <a:xfrm>
            <a:off x="781892" y="3034356"/>
            <a:ext cx="1800200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5" action="ppaction://hlinksldjump" tooltip="Go to The response of trade unions to MNEs"/>
          </p:cNvPr>
          <p:cNvSpPr/>
          <p:nvPr/>
        </p:nvSpPr>
        <p:spPr>
          <a:xfrm>
            <a:off x="781892" y="4203598"/>
            <a:ext cx="5465090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6" action="ppaction://hlinksldjump" tooltip="Go to Region integration: the European Union (EU)"/>
          </p:cNvPr>
          <p:cNvSpPr/>
          <p:nvPr/>
        </p:nvSpPr>
        <p:spPr>
          <a:xfrm>
            <a:off x="781892" y="4587930"/>
            <a:ext cx="3726624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7" action="ppaction://hlinksldjump" tooltip="Go to Codes of conduct – monitoring HRM around the world"/>
          </p:cNvPr>
          <p:cNvSpPr/>
          <p:nvPr/>
        </p:nvSpPr>
        <p:spPr>
          <a:xfrm>
            <a:off x="781892" y="4972262"/>
            <a:ext cx="4508438" cy="75274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8" action="ppaction://hlinksldjump" tooltip="Go to Managing HR in ‘offshoring countries’"/>
          </p:cNvPr>
          <p:cNvSpPr/>
          <p:nvPr/>
        </p:nvSpPr>
        <p:spPr>
          <a:xfrm>
            <a:off x="781892" y="5743578"/>
            <a:ext cx="5174302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9" action="ppaction://hlinksldjump" tooltip="Go to Issues in international industrial relations"/>
          </p:cNvPr>
          <p:cNvSpPr/>
          <p:nvPr/>
        </p:nvSpPr>
        <p:spPr>
          <a:xfrm>
            <a:off x="781892" y="3418688"/>
            <a:ext cx="6182414" cy="36576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10" action="ppaction://hlinksldjump" tooltip="Go to Trade unions &amp; international industrial relations"/>
          </p:cNvPr>
          <p:cNvSpPr/>
          <p:nvPr/>
        </p:nvSpPr>
        <p:spPr>
          <a:xfrm>
            <a:off x="781892" y="3803020"/>
            <a:ext cx="6382396" cy="38200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emerging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867328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265392"/>
                </a:solidFill>
              </a:rPr>
              <a:t>Possible HRM roles:</a:t>
            </a:r>
          </a:p>
          <a:p>
            <a:r>
              <a:rPr lang="en-US" sz="2800" dirty="0" smtClean="0"/>
              <a:t>Consult with </a:t>
            </a:r>
            <a:r>
              <a:rPr lang="en-US" sz="2800" dirty="0"/>
              <a:t>unions/employee </a:t>
            </a:r>
            <a:r>
              <a:rPr lang="en-US" sz="2800" dirty="0" smtClean="0"/>
              <a:t>representatives</a:t>
            </a:r>
            <a:endParaRPr lang="en-US" sz="2800" dirty="0"/>
          </a:p>
          <a:p>
            <a:r>
              <a:rPr lang="en-US" sz="2800" dirty="0" smtClean="0"/>
              <a:t>Manpower planning, </a:t>
            </a:r>
            <a:r>
              <a:rPr lang="en-US" sz="2800" dirty="0"/>
              <a:t>considering the scope for employee </a:t>
            </a:r>
            <a:r>
              <a:rPr lang="en-US" sz="2800" dirty="0" smtClean="0"/>
              <a:t>redeployment</a:t>
            </a:r>
          </a:p>
          <a:p>
            <a:r>
              <a:rPr lang="en-US" sz="2800" dirty="0" smtClean="0"/>
              <a:t>Contribute </a:t>
            </a:r>
            <a:r>
              <a:rPr lang="en-US" sz="2800" dirty="0"/>
              <a:t>to </a:t>
            </a:r>
            <a:r>
              <a:rPr lang="en-US" sz="2800" dirty="0" smtClean="0"/>
              <a:t>internal </a:t>
            </a:r>
            <a:r>
              <a:rPr lang="en-US" sz="2800" dirty="0"/>
              <a:t>communication </a:t>
            </a:r>
            <a:r>
              <a:rPr lang="en-US" sz="2800" dirty="0" smtClean="0"/>
              <a:t>strategy</a:t>
            </a:r>
            <a:endParaRPr lang="en-US" sz="2800" dirty="0"/>
          </a:p>
          <a:p>
            <a:r>
              <a:rPr lang="en-US" sz="2800" dirty="0" smtClean="0"/>
              <a:t>Identify </a:t>
            </a:r>
            <a:r>
              <a:rPr lang="en-US" sz="2800" dirty="0"/>
              <a:t>training </a:t>
            </a:r>
            <a:r>
              <a:rPr lang="en-US" sz="2800" dirty="0" smtClean="0"/>
              <a:t>needs</a:t>
            </a:r>
            <a:endParaRPr lang="en-US" sz="2800" dirty="0"/>
          </a:p>
          <a:p>
            <a:r>
              <a:rPr lang="en-US" sz="2800" spc="-50" dirty="0" smtClean="0"/>
              <a:t>Design </a:t>
            </a:r>
            <a:r>
              <a:rPr lang="en-US" sz="2800" spc="-50" dirty="0"/>
              <a:t>new jobs </a:t>
            </a:r>
            <a:r>
              <a:rPr lang="en-US" sz="2800" spc="-50" dirty="0" smtClean="0"/>
              <a:t>generated by offshoring operations</a:t>
            </a:r>
            <a:endParaRPr lang="en-US" sz="2800" spc="-50" dirty="0"/>
          </a:p>
          <a:p>
            <a:r>
              <a:rPr lang="en-US" sz="2800" dirty="0" smtClean="0"/>
              <a:t>Highlight </a:t>
            </a:r>
            <a:r>
              <a:rPr lang="en-US" sz="2800" dirty="0"/>
              <a:t>potential risks, such as the implications of employment regulation both </a:t>
            </a:r>
            <a:r>
              <a:rPr lang="en-US" sz="2800" dirty="0" smtClean="0"/>
              <a:t>in HC &amp;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foreign </a:t>
            </a:r>
            <a:r>
              <a:rPr lang="en-US" sz="2800" dirty="0" smtClean="0"/>
              <a:t>locations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3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85216" y="836711"/>
            <a:ext cx="8558784" cy="5785267"/>
          </a:xfrm>
        </p:spPr>
        <p:txBody>
          <a:bodyPr/>
          <a:lstStyle/>
          <a:p>
            <a:pPr lvl="1">
              <a:spcBef>
                <a:spcPts val="300"/>
              </a:spcBef>
            </a:pPr>
            <a:r>
              <a:rPr lang="en-US" sz="2000" dirty="0"/>
              <a:t>i</a:t>
            </a:r>
            <a:r>
              <a:rPr lang="en-US" sz="2000" dirty="0" smtClean="0"/>
              <a:t>ndustrial relations, trade unions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egional economic zones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ollective bargaining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enterprise unions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plant closure, redundancy, layoff programs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l</a:t>
            </a:r>
            <a:r>
              <a:rPr lang="en-US" sz="2000" dirty="0" smtClean="0"/>
              <a:t>obbying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sub-optimizing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i</a:t>
            </a:r>
            <a:r>
              <a:rPr lang="en-US" sz="2000" dirty="0" smtClean="0"/>
              <a:t>nvestment strike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</a:t>
            </a:r>
            <a:r>
              <a:rPr lang="en-US" sz="2000" dirty="0" smtClean="0"/>
              <a:t>ffshoring, turnover rates, BPO = business process outsourcing, EHCNs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guanxi, iron rice bowl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ITSs = international trade secretariats, SEM, NCP, EU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ETUC, ILO, UNCTAD, OECD, </a:t>
            </a:r>
            <a:r>
              <a:rPr lang="en-US" sz="2000" dirty="0" smtClean="0"/>
              <a:t>IFCTU, CIIME, EWC, FIET, AFL-CIO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</a:t>
            </a:r>
            <a:r>
              <a:rPr lang="en-US" sz="2000" dirty="0" smtClean="0"/>
              <a:t>ocial dimensions, social ‘dumping’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u</a:t>
            </a:r>
            <a:r>
              <a:rPr lang="en-US" sz="2000" dirty="0" smtClean="0"/>
              <a:t>mbrella or chateau clause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‘golden handshake’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strike-proneness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‘converging divergences’</a:t>
            </a:r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764704"/>
            <a:ext cx="8604448" cy="548864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i="1" dirty="0" smtClean="0">
                <a:solidFill>
                  <a:srgbClr val="265392"/>
                </a:solidFill>
              </a:rPr>
              <a:t>In this chapter, we …</a:t>
            </a:r>
            <a:endParaRPr lang="en-US" sz="2400" i="1" dirty="0">
              <a:solidFill>
                <a:srgbClr val="26539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Discuss </a:t>
            </a:r>
            <a:r>
              <a:rPr lang="en-US" sz="2400" dirty="0" smtClean="0"/>
              <a:t>key </a:t>
            </a:r>
            <a:r>
              <a:rPr lang="en-US" sz="2400" dirty="0"/>
              <a:t>issues in international industrial relations </a:t>
            </a:r>
            <a:r>
              <a:rPr lang="en-US" sz="2400" dirty="0" smtClean="0"/>
              <a:t>&amp; the </a:t>
            </a:r>
            <a:r>
              <a:rPr lang="en-US" sz="2400" dirty="0"/>
              <a:t>policies </a:t>
            </a:r>
            <a:r>
              <a:rPr lang="en-US" sz="2400" dirty="0" smtClean="0"/>
              <a:t>&amp; practices </a:t>
            </a:r>
            <a:r>
              <a:rPr lang="en-US" sz="2400" dirty="0"/>
              <a:t>of </a:t>
            </a:r>
            <a:r>
              <a:rPr lang="en-US" sz="2400" dirty="0" smtClean="0"/>
              <a:t>MNEs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Examine </a:t>
            </a:r>
            <a:r>
              <a:rPr lang="en-US" sz="2400" dirty="0"/>
              <a:t>the potential constraints that </a:t>
            </a:r>
            <a:r>
              <a:rPr lang="en-US" sz="2400" b="1" dirty="0">
                <a:solidFill>
                  <a:srgbClr val="265392"/>
                </a:solidFill>
              </a:rPr>
              <a:t>trade unions </a:t>
            </a:r>
            <a:r>
              <a:rPr lang="en-US" sz="2400" dirty="0"/>
              <a:t>may have on </a:t>
            </a:r>
            <a:r>
              <a:rPr lang="en-US" sz="2400" dirty="0" smtClean="0"/>
              <a:t>MNEs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Outline key </a:t>
            </a:r>
            <a:r>
              <a:rPr lang="en-US" sz="2400" dirty="0" smtClean="0"/>
              <a:t>trade union concerns regarding MNEs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Discuss recent trends </a:t>
            </a:r>
            <a:r>
              <a:rPr lang="en-US" sz="2400" dirty="0" smtClean="0"/>
              <a:t>&amp; issues </a:t>
            </a:r>
            <a:r>
              <a:rPr lang="en-US" sz="2400" dirty="0"/>
              <a:t>in the global workforce context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Discuss the formation of regional </a:t>
            </a:r>
            <a:r>
              <a:rPr lang="en-US" sz="2400" dirty="0" smtClean="0"/>
              <a:t>economic zones </a:t>
            </a:r>
            <a:r>
              <a:rPr lang="en-US" sz="2400" dirty="0"/>
              <a:t>such as the </a:t>
            </a:r>
            <a:r>
              <a:rPr lang="en-US" sz="2400" dirty="0" smtClean="0"/>
              <a:t>EU &amp; the </a:t>
            </a:r>
            <a:r>
              <a:rPr lang="en-US" sz="2400" dirty="0"/>
              <a:t>impact </a:t>
            </a:r>
            <a:r>
              <a:rPr lang="en-US" sz="2400" dirty="0" smtClean="0"/>
              <a:t>of opponents </a:t>
            </a:r>
            <a:r>
              <a:rPr lang="en-US" sz="2400" dirty="0"/>
              <a:t>to </a:t>
            </a:r>
            <a:r>
              <a:rPr lang="en-US" sz="2400" dirty="0" smtClean="0"/>
              <a:t>globalization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Present issues of codes of conduct &amp; NGOs</a:t>
            </a:r>
            <a:br>
              <a:rPr lang="en-US" sz="2400" dirty="0" smtClean="0"/>
            </a:br>
            <a:r>
              <a:rPr lang="en-US" sz="2400" dirty="0" smtClean="0"/>
              <a:t>as MNEs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Discuss HR implications of offshoring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833744"/>
            <a:ext cx="8291264" cy="40601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Factors underlying historical differences in trade unions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75252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/>
              <a:t>Mode of technology &amp; industrial organization</a:t>
            </a:r>
            <a:br>
              <a:rPr lang="en-US" sz="2800" dirty="0" smtClean="0"/>
            </a:br>
            <a:r>
              <a:rPr lang="en-US" sz="2800" dirty="0" smtClean="0"/>
              <a:t>at critical stages of union development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Methods of government union regulation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Ideological divisions within</a:t>
            </a:r>
            <a:br>
              <a:rPr lang="en-US" sz="2800" dirty="0" smtClean="0"/>
            </a:br>
            <a:r>
              <a:rPr lang="en-US" sz="2800" dirty="0" smtClean="0"/>
              <a:t>the trade union movement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Influence of religious organizations</a:t>
            </a:r>
            <a:br>
              <a:rPr lang="en-US" sz="2800" dirty="0" smtClean="0"/>
            </a:br>
            <a:r>
              <a:rPr lang="en-US" sz="2800" dirty="0" smtClean="0"/>
              <a:t>on trade union </a:t>
            </a:r>
            <a:r>
              <a:rPr lang="en-US" sz="2800" dirty="0" smtClean="0"/>
              <a:t>development</a:t>
            </a:r>
          </a:p>
          <a:p>
            <a:pPr>
              <a:spcBef>
                <a:spcPts val="1000"/>
              </a:spcBef>
            </a:pPr>
            <a:r>
              <a:rPr lang="en-US" sz="2800" dirty="0" smtClean="0"/>
              <a:t>Managerial strategies for labor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relations in large corporations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4847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Key Issues </a:t>
            </a:r>
            <a:r>
              <a:rPr lang="en-US" dirty="0"/>
              <a:t>in international industrial relations</a:t>
            </a:r>
          </a:p>
        </p:txBody>
      </p:sp>
    </p:spTree>
    <p:extLst>
      <p:ext uri="{BB962C8B-B14F-4D97-AF65-F5344CB8AC3E}">
        <p14:creationId xmlns:p14="http://schemas.microsoft.com/office/powerpoint/2010/main" val="15223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Industrial relations policies </a:t>
            </a:r>
            <a:r>
              <a:rPr lang="en-US" sz="2800" dirty="0" smtClean="0"/>
              <a:t>&amp; practices of MNEs</a:t>
            </a:r>
            <a:endParaRPr lang="en-US" sz="2800" dirty="0"/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egree </a:t>
            </a:r>
            <a:r>
              <a:rPr lang="en-US" sz="2800" dirty="0"/>
              <a:t>of inter-subsidiary production integration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Nationality of ownership of the subsidiary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International HRM approach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MNE prior experience in industrial relations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Subsidiary characteristics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Characteristics of the home product market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800" dirty="0"/>
              <a:t>Management attitudes towards unions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7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340768"/>
          </a:xfrm>
        </p:spPr>
        <p:txBody>
          <a:bodyPr/>
          <a:lstStyle/>
          <a:p>
            <a:r>
              <a:rPr lang="en-US" dirty="0"/>
              <a:t>Trade unions &amp; international industrial relations</a:t>
            </a:r>
          </a:p>
        </p:txBody>
      </p:sp>
    </p:spTree>
    <p:extLst>
      <p:ext uri="{BB962C8B-B14F-4D97-AF65-F5344CB8AC3E}">
        <p14:creationId xmlns:p14="http://schemas.microsoft.com/office/powerpoint/2010/main" val="1262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11107</TotalTime>
  <Words>519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INTERNATIONAL INDUSTRIAL RELATIONS &amp; THE GLOBAL INSTITUTIONAL CONTEXT</vt:lpstr>
      <vt:lpstr>INTERNATIONAL INDUSTRIAL RELATIONS &amp; THE GLOBAL INSTITUTIONAL CONTEXT</vt:lpstr>
      <vt:lpstr>Vocabulary</vt:lpstr>
      <vt:lpstr>Objectives</vt:lpstr>
      <vt:lpstr>Introduction</vt:lpstr>
      <vt:lpstr>Factors underlying historical differences in trade unions</vt:lpstr>
      <vt:lpstr>Key Issues in international industrial relations</vt:lpstr>
      <vt:lpstr>Key issues</vt:lpstr>
      <vt:lpstr>Trade unions &amp; international industrial relations</vt:lpstr>
      <vt:lpstr>Trade unions limit MNE strategies</vt:lpstr>
      <vt:lpstr>The response of trade unions to MNEs</vt:lpstr>
      <vt:lpstr>Trade union concerns about MNEs</vt:lpstr>
      <vt:lpstr>Three trade union responses</vt:lpstr>
      <vt:lpstr>Region integration: the EU</vt:lpstr>
      <vt:lpstr>EU regional integration</vt:lpstr>
      <vt:lpstr>Codes of conduct – monitoring HRM around the world</vt:lpstr>
      <vt:lpstr>HRM related to global code of conduct may include</vt:lpstr>
      <vt:lpstr>Managing HR in ‘offshoring countries’</vt:lpstr>
      <vt:lpstr>Offshoring countries HRM</vt:lpstr>
      <vt:lpstr>Summarizing emerging issues</vt:lpstr>
    </vt:vector>
  </TitlesOfParts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Grene, Jennifer</cp:lastModifiedBy>
  <cp:revision>414</cp:revision>
  <dcterms:created xsi:type="dcterms:W3CDTF">2011-07-28T14:21:34Z</dcterms:created>
  <dcterms:modified xsi:type="dcterms:W3CDTF">2013-01-16T15:44:12Z</dcterms:modified>
</cp:coreProperties>
</file>