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88" r:id="rId4"/>
    <p:sldId id="263" r:id="rId5"/>
    <p:sldId id="260" r:id="rId6"/>
    <p:sldId id="262" r:id="rId7"/>
    <p:sldId id="264" r:id="rId8"/>
    <p:sldId id="265" r:id="rId9"/>
    <p:sldId id="266" r:id="rId10"/>
    <p:sldId id="267" r:id="rId11"/>
    <p:sldId id="268" r:id="rId12"/>
    <p:sldId id="289" r:id="rId13"/>
    <p:sldId id="270" r:id="rId14"/>
    <p:sldId id="271" r:id="rId15"/>
    <p:sldId id="290" r:id="rId16"/>
    <p:sldId id="276" r:id="rId17"/>
    <p:sldId id="272" r:id="rId18"/>
    <p:sldId id="274" r:id="rId19"/>
    <p:sldId id="277" r:id="rId20"/>
    <p:sldId id="278" r:id="rId21"/>
    <p:sldId id="279" r:id="rId22"/>
    <p:sldId id="280" r:id="rId23"/>
    <p:sldId id="281" r:id="rId24"/>
    <p:sldId id="282" r:id="rId25"/>
    <p:sldId id="283" r:id="rId26"/>
    <p:sldId id="284" r:id="rId27"/>
    <p:sldId id="285" r:id="rId28"/>
    <p:sldId id="286" r:id="rId29"/>
    <p:sldId id="287" r:id="rId30"/>
    <p:sldId id="25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5A53"/>
    <a:srgbClr val="FEEAC9"/>
    <a:srgbClr val="0087C1"/>
    <a:srgbClr val="D8E8C4"/>
    <a:srgbClr val="E9EBF5"/>
    <a:srgbClr val="5C7E8E"/>
    <a:srgbClr val="E57B00"/>
    <a:srgbClr val="848BB9"/>
    <a:srgbClr val="E0F2FB"/>
    <a:srgbClr val="00A3B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1" autoAdjust="0"/>
    <p:restoredTop sz="94761" autoAdjust="0"/>
  </p:normalViewPr>
  <p:slideViewPr>
    <p:cSldViewPr>
      <p:cViewPr varScale="1">
        <p:scale>
          <a:sx n="42" d="100"/>
          <a:sy n="42" d="100"/>
        </p:scale>
        <p:origin x="-87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7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0191C5-1B32-40CA-A798-ABE3D488941A}"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9ABD6FEB-4C77-45C3-A601-C126200E0DD6}">
      <dgm:prSet phldrT="[Text]"/>
      <dgm:spPr>
        <a:solidFill>
          <a:srgbClr val="FEEAC9"/>
        </a:solidFill>
        <a:ln>
          <a:solidFill>
            <a:srgbClr val="FEEAC9"/>
          </a:solidFill>
        </a:ln>
      </dgm:spPr>
      <dgm:t>
        <a:bodyPr/>
        <a:lstStyle/>
        <a:p>
          <a:r>
            <a:rPr lang="en-US" b="1" dirty="0" smtClean="0">
              <a:solidFill>
                <a:srgbClr val="E95A53"/>
              </a:solidFill>
              <a:latin typeface="+mj-lt"/>
            </a:rPr>
            <a:t>Ethics </a:t>
          </a:r>
          <a:endParaRPr lang="en-US" b="1" dirty="0">
            <a:solidFill>
              <a:srgbClr val="E95A53"/>
            </a:solidFill>
            <a:latin typeface="+mj-lt"/>
          </a:endParaRPr>
        </a:p>
      </dgm:t>
    </dgm:pt>
    <dgm:pt modelId="{D512DEF5-24B0-42E2-A561-C53C7B7E73D3}" type="parTrans" cxnId="{9CF664C9-4D74-40D7-A439-FD07E4666D74}">
      <dgm:prSet/>
      <dgm:spPr/>
      <dgm:t>
        <a:bodyPr/>
        <a:lstStyle/>
        <a:p>
          <a:endParaRPr lang="en-US">
            <a:latin typeface="+mj-lt"/>
          </a:endParaRPr>
        </a:p>
      </dgm:t>
    </dgm:pt>
    <dgm:pt modelId="{7B434CC2-71C9-4C04-81DB-FFB0048227B6}" type="sibTrans" cxnId="{9CF664C9-4D74-40D7-A439-FD07E4666D74}">
      <dgm:prSet/>
      <dgm:spPr/>
      <dgm:t>
        <a:bodyPr/>
        <a:lstStyle/>
        <a:p>
          <a:endParaRPr lang="en-US">
            <a:latin typeface="+mj-lt"/>
          </a:endParaRPr>
        </a:p>
      </dgm:t>
    </dgm:pt>
    <dgm:pt modelId="{5E866971-250C-439F-9023-DD34E90948E9}">
      <dgm:prSet phldrT="[Text]"/>
      <dgm:spPr>
        <a:solidFill>
          <a:schemeClr val="bg1">
            <a:alpha val="90000"/>
          </a:schemeClr>
        </a:solidFill>
        <a:ln w="38100">
          <a:solidFill>
            <a:srgbClr val="FEEAC9">
              <a:alpha val="90000"/>
            </a:srgbClr>
          </a:solidFill>
        </a:ln>
      </dgm:spPr>
      <dgm:t>
        <a:bodyPr/>
        <a:lstStyle/>
        <a:p>
          <a:r>
            <a:rPr lang="en-US" dirty="0" smtClean="0">
              <a:latin typeface="+mj-lt"/>
            </a:rPr>
            <a:t>An individual’s personal beliefs about whether a behavior, action, or decision is right or wrong.</a:t>
          </a:r>
          <a:endParaRPr lang="en-US" dirty="0">
            <a:latin typeface="+mj-lt"/>
          </a:endParaRPr>
        </a:p>
      </dgm:t>
    </dgm:pt>
    <dgm:pt modelId="{B659A9A6-95C2-4AF5-BDDC-DAE177E1D3A1}" type="parTrans" cxnId="{93DD4167-7716-4E36-B1DC-36A0BE39951A}">
      <dgm:prSet/>
      <dgm:spPr/>
      <dgm:t>
        <a:bodyPr/>
        <a:lstStyle/>
        <a:p>
          <a:endParaRPr lang="en-US">
            <a:latin typeface="+mj-lt"/>
          </a:endParaRPr>
        </a:p>
      </dgm:t>
    </dgm:pt>
    <dgm:pt modelId="{8E925975-D7FE-4057-9459-BB6DC3DDDC04}" type="sibTrans" cxnId="{93DD4167-7716-4E36-B1DC-36A0BE39951A}">
      <dgm:prSet/>
      <dgm:spPr/>
      <dgm:t>
        <a:bodyPr/>
        <a:lstStyle/>
        <a:p>
          <a:endParaRPr lang="en-US">
            <a:latin typeface="+mj-lt"/>
          </a:endParaRPr>
        </a:p>
      </dgm:t>
    </dgm:pt>
    <dgm:pt modelId="{D0BA8402-50B6-4098-802E-75CED4960F3C}">
      <dgm:prSet phldrT="[Text]"/>
      <dgm:spPr>
        <a:solidFill>
          <a:srgbClr val="E0F2FB"/>
        </a:solidFill>
        <a:ln>
          <a:solidFill>
            <a:srgbClr val="D8E8C4"/>
          </a:solidFill>
        </a:ln>
      </dgm:spPr>
      <dgm:t>
        <a:bodyPr/>
        <a:lstStyle/>
        <a:p>
          <a:r>
            <a:rPr lang="en-US" b="1" dirty="0" smtClean="0">
              <a:solidFill>
                <a:srgbClr val="E95A53"/>
              </a:solidFill>
              <a:latin typeface="+mj-lt"/>
            </a:rPr>
            <a:t>Ethical behavior</a:t>
          </a:r>
          <a:endParaRPr lang="en-US" b="1" dirty="0">
            <a:solidFill>
              <a:srgbClr val="E95A53"/>
            </a:solidFill>
            <a:latin typeface="+mj-lt"/>
          </a:endParaRPr>
        </a:p>
      </dgm:t>
    </dgm:pt>
    <dgm:pt modelId="{0F12A097-365C-40CB-83AF-79FB72624608}" type="parTrans" cxnId="{17784BCC-0558-4F59-9B43-FBB90A7EBB46}">
      <dgm:prSet/>
      <dgm:spPr/>
      <dgm:t>
        <a:bodyPr/>
        <a:lstStyle/>
        <a:p>
          <a:endParaRPr lang="en-US">
            <a:latin typeface="+mj-lt"/>
          </a:endParaRPr>
        </a:p>
      </dgm:t>
    </dgm:pt>
    <dgm:pt modelId="{426A790C-6125-4A47-B816-CD99DB66237E}" type="sibTrans" cxnId="{17784BCC-0558-4F59-9B43-FBB90A7EBB46}">
      <dgm:prSet/>
      <dgm:spPr/>
      <dgm:t>
        <a:bodyPr/>
        <a:lstStyle/>
        <a:p>
          <a:endParaRPr lang="en-US">
            <a:latin typeface="+mj-lt"/>
          </a:endParaRPr>
        </a:p>
      </dgm:t>
    </dgm:pt>
    <dgm:pt modelId="{AD08B3B8-549A-4DA9-AE4D-C02E9E187360}">
      <dgm:prSet phldrT="[Text]"/>
      <dgm:spPr>
        <a:solidFill>
          <a:schemeClr val="bg1">
            <a:alpha val="90000"/>
          </a:schemeClr>
        </a:solidFill>
        <a:ln w="38100">
          <a:solidFill>
            <a:srgbClr val="E0F2FB">
              <a:alpha val="90000"/>
            </a:srgbClr>
          </a:solidFill>
        </a:ln>
      </dgm:spPr>
      <dgm:t>
        <a:bodyPr/>
        <a:lstStyle/>
        <a:p>
          <a:r>
            <a:rPr lang="en-US" dirty="0" smtClean="0">
              <a:latin typeface="+mj-lt"/>
            </a:rPr>
            <a:t>Behavior that conforms to generally accepted social norms.</a:t>
          </a:r>
          <a:endParaRPr lang="en-US" dirty="0">
            <a:latin typeface="+mj-lt"/>
          </a:endParaRPr>
        </a:p>
      </dgm:t>
    </dgm:pt>
    <dgm:pt modelId="{7C369E59-5D01-43F9-ADEE-8066455E8176}" type="parTrans" cxnId="{362EE1CA-A338-4CAC-AC06-731AE2E6F0EF}">
      <dgm:prSet/>
      <dgm:spPr/>
      <dgm:t>
        <a:bodyPr/>
        <a:lstStyle/>
        <a:p>
          <a:endParaRPr lang="en-US">
            <a:latin typeface="+mj-lt"/>
          </a:endParaRPr>
        </a:p>
      </dgm:t>
    </dgm:pt>
    <dgm:pt modelId="{29BDC983-ECF8-4E72-B4BB-8FA41C3F3B99}" type="sibTrans" cxnId="{362EE1CA-A338-4CAC-AC06-731AE2E6F0EF}">
      <dgm:prSet/>
      <dgm:spPr/>
      <dgm:t>
        <a:bodyPr/>
        <a:lstStyle/>
        <a:p>
          <a:endParaRPr lang="en-US">
            <a:latin typeface="+mj-lt"/>
          </a:endParaRPr>
        </a:p>
      </dgm:t>
    </dgm:pt>
    <dgm:pt modelId="{2BBC39C1-0586-43D2-8501-92479E6EC715}">
      <dgm:prSet phldrT="[Text]"/>
      <dgm:spPr>
        <a:solidFill>
          <a:srgbClr val="E9EBF5"/>
        </a:solidFill>
        <a:ln>
          <a:solidFill>
            <a:srgbClr val="E9EBF5"/>
          </a:solidFill>
        </a:ln>
      </dgm:spPr>
      <dgm:t>
        <a:bodyPr/>
        <a:lstStyle/>
        <a:p>
          <a:r>
            <a:rPr lang="en-US" b="1" dirty="0" smtClean="0">
              <a:solidFill>
                <a:srgbClr val="E95A53"/>
              </a:solidFill>
              <a:latin typeface="+mj-lt"/>
            </a:rPr>
            <a:t>Unethical behavior</a:t>
          </a:r>
          <a:endParaRPr lang="en-US" b="1" dirty="0">
            <a:solidFill>
              <a:srgbClr val="E95A53"/>
            </a:solidFill>
            <a:latin typeface="+mj-lt"/>
          </a:endParaRPr>
        </a:p>
      </dgm:t>
    </dgm:pt>
    <dgm:pt modelId="{6C9E4E1B-0A38-4DEC-992E-92FB368CCDC0}" type="parTrans" cxnId="{D466C0B8-0B62-40C6-B29D-DEA4B9F705C9}">
      <dgm:prSet/>
      <dgm:spPr/>
      <dgm:t>
        <a:bodyPr/>
        <a:lstStyle/>
        <a:p>
          <a:endParaRPr lang="en-US">
            <a:latin typeface="+mj-lt"/>
          </a:endParaRPr>
        </a:p>
      </dgm:t>
    </dgm:pt>
    <dgm:pt modelId="{4AA3C6B9-7144-48DD-8A0B-0BE357913DFA}" type="sibTrans" cxnId="{D466C0B8-0B62-40C6-B29D-DEA4B9F705C9}">
      <dgm:prSet/>
      <dgm:spPr/>
      <dgm:t>
        <a:bodyPr/>
        <a:lstStyle/>
        <a:p>
          <a:endParaRPr lang="en-US">
            <a:latin typeface="+mj-lt"/>
          </a:endParaRPr>
        </a:p>
      </dgm:t>
    </dgm:pt>
    <dgm:pt modelId="{5AB93553-F414-4949-AA0B-B4219C2106EC}">
      <dgm:prSet phldrT="[Text]"/>
      <dgm:spPr>
        <a:solidFill>
          <a:schemeClr val="bg1">
            <a:alpha val="90000"/>
          </a:schemeClr>
        </a:solidFill>
        <a:ln w="38100">
          <a:solidFill>
            <a:srgbClr val="E9EBF5">
              <a:alpha val="90000"/>
            </a:srgbClr>
          </a:solidFill>
        </a:ln>
      </dgm:spPr>
      <dgm:t>
        <a:bodyPr/>
        <a:lstStyle/>
        <a:p>
          <a:r>
            <a:rPr lang="en-US" dirty="0" smtClean="0">
              <a:latin typeface="+mj-lt"/>
            </a:rPr>
            <a:t>Behavior that does not conform to generally accepted social norms.</a:t>
          </a:r>
          <a:endParaRPr lang="en-US" dirty="0">
            <a:latin typeface="+mj-lt"/>
          </a:endParaRPr>
        </a:p>
      </dgm:t>
    </dgm:pt>
    <dgm:pt modelId="{FCD4E278-EF18-4F5C-A0C6-4E059F37ED08}" type="parTrans" cxnId="{CFC6E9C3-0CFB-487B-B0BC-36EF554292ED}">
      <dgm:prSet/>
      <dgm:spPr/>
      <dgm:t>
        <a:bodyPr/>
        <a:lstStyle/>
        <a:p>
          <a:endParaRPr lang="en-US">
            <a:latin typeface="+mj-lt"/>
          </a:endParaRPr>
        </a:p>
      </dgm:t>
    </dgm:pt>
    <dgm:pt modelId="{9E6F907F-2A61-4700-8D96-F7DAE05089E1}" type="sibTrans" cxnId="{CFC6E9C3-0CFB-487B-B0BC-36EF554292ED}">
      <dgm:prSet/>
      <dgm:spPr/>
      <dgm:t>
        <a:bodyPr/>
        <a:lstStyle/>
        <a:p>
          <a:endParaRPr lang="en-US">
            <a:latin typeface="+mj-lt"/>
          </a:endParaRPr>
        </a:p>
      </dgm:t>
    </dgm:pt>
    <dgm:pt modelId="{C0515F9C-407D-4BD4-8496-4C76940929A8}" type="pres">
      <dgm:prSet presAssocID="{E90191C5-1B32-40CA-A798-ABE3D488941A}" presName="Name0" presStyleCnt="0">
        <dgm:presLayoutVars>
          <dgm:dir/>
          <dgm:animLvl val="lvl"/>
          <dgm:resizeHandles val="exact"/>
        </dgm:presLayoutVars>
      </dgm:prSet>
      <dgm:spPr/>
      <dgm:t>
        <a:bodyPr/>
        <a:lstStyle/>
        <a:p>
          <a:endParaRPr lang="en-US"/>
        </a:p>
      </dgm:t>
    </dgm:pt>
    <dgm:pt modelId="{D8A44CC9-1F12-4A1F-BCB8-27D933DE432A}" type="pres">
      <dgm:prSet presAssocID="{9ABD6FEB-4C77-45C3-A601-C126200E0DD6}" presName="composite" presStyleCnt="0"/>
      <dgm:spPr/>
    </dgm:pt>
    <dgm:pt modelId="{6E0A5720-B717-4EBF-BF80-97934C486A83}" type="pres">
      <dgm:prSet presAssocID="{9ABD6FEB-4C77-45C3-A601-C126200E0DD6}" presName="parTx" presStyleLbl="alignNode1" presStyleIdx="0" presStyleCnt="3">
        <dgm:presLayoutVars>
          <dgm:chMax val="0"/>
          <dgm:chPref val="0"/>
          <dgm:bulletEnabled val="1"/>
        </dgm:presLayoutVars>
      </dgm:prSet>
      <dgm:spPr/>
      <dgm:t>
        <a:bodyPr/>
        <a:lstStyle/>
        <a:p>
          <a:endParaRPr lang="en-US"/>
        </a:p>
      </dgm:t>
    </dgm:pt>
    <dgm:pt modelId="{5764ADDE-D061-4C9B-9AA3-AF26E6FF4A9E}" type="pres">
      <dgm:prSet presAssocID="{9ABD6FEB-4C77-45C3-A601-C126200E0DD6}" presName="desTx" presStyleLbl="alignAccFollowNode1" presStyleIdx="0" presStyleCnt="3">
        <dgm:presLayoutVars>
          <dgm:bulletEnabled val="1"/>
        </dgm:presLayoutVars>
      </dgm:prSet>
      <dgm:spPr/>
      <dgm:t>
        <a:bodyPr/>
        <a:lstStyle/>
        <a:p>
          <a:endParaRPr lang="en-US"/>
        </a:p>
      </dgm:t>
    </dgm:pt>
    <dgm:pt modelId="{904B3C67-61EF-4C49-A440-FEC6250488FD}" type="pres">
      <dgm:prSet presAssocID="{7B434CC2-71C9-4C04-81DB-FFB0048227B6}" presName="space" presStyleCnt="0"/>
      <dgm:spPr/>
    </dgm:pt>
    <dgm:pt modelId="{2EF05ECC-8894-4E21-8069-7D7D4CAE061E}" type="pres">
      <dgm:prSet presAssocID="{D0BA8402-50B6-4098-802E-75CED4960F3C}" presName="composite" presStyleCnt="0"/>
      <dgm:spPr/>
    </dgm:pt>
    <dgm:pt modelId="{53F13095-932F-4DDC-AA06-BFFF04A5D405}" type="pres">
      <dgm:prSet presAssocID="{D0BA8402-50B6-4098-802E-75CED4960F3C}" presName="parTx" presStyleLbl="alignNode1" presStyleIdx="1" presStyleCnt="3">
        <dgm:presLayoutVars>
          <dgm:chMax val="0"/>
          <dgm:chPref val="0"/>
          <dgm:bulletEnabled val="1"/>
        </dgm:presLayoutVars>
      </dgm:prSet>
      <dgm:spPr/>
      <dgm:t>
        <a:bodyPr/>
        <a:lstStyle/>
        <a:p>
          <a:endParaRPr lang="en-US"/>
        </a:p>
      </dgm:t>
    </dgm:pt>
    <dgm:pt modelId="{2D478801-476F-4187-BE4C-545536B599F1}" type="pres">
      <dgm:prSet presAssocID="{D0BA8402-50B6-4098-802E-75CED4960F3C}" presName="desTx" presStyleLbl="alignAccFollowNode1" presStyleIdx="1" presStyleCnt="3">
        <dgm:presLayoutVars>
          <dgm:bulletEnabled val="1"/>
        </dgm:presLayoutVars>
      </dgm:prSet>
      <dgm:spPr/>
      <dgm:t>
        <a:bodyPr/>
        <a:lstStyle/>
        <a:p>
          <a:endParaRPr lang="en-US"/>
        </a:p>
      </dgm:t>
    </dgm:pt>
    <dgm:pt modelId="{BD4D20DB-DFA4-4122-99F5-24263AFB8B22}" type="pres">
      <dgm:prSet presAssocID="{426A790C-6125-4A47-B816-CD99DB66237E}" presName="space" presStyleCnt="0"/>
      <dgm:spPr/>
    </dgm:pt>
    <dgm:pt modelId="{6B6F0161-AA0E-405C-A63F-4635CF3D6594}" type="pres">
      <dgm:prSet presAssocID="{2BBC39C1-0586-43D2-8501-92479E6EC715}" presName="composite" presStyleCnt="0"/>
      <dgm:spPr/>
    </dgm:pt>
    <dgm:pt modelId="{F2E4D28A-EEC6-434D-A616-7786D75E2AA3}" type="pres">
      <dgm:prSet presAssocID="{2BBC39C1-0586-43D2-8501-92479E6EC715}" presName="parTx" presStyleLbl="alignNode1" presStyleIdx="2" presStyleCnt="3">
        <dgm:presLayoutVars>
          <dgm:chMax val="0"/>
          <dgm:chPref val="0"/>
          <dgm:bulletEnabled val="1"/>
        </dgm:presLayoutVars>
      </dgm:prSet>
      <dgm:spPr/>
      <dgm:t>
        <a:bodyPr/>
        <a:lstStyle/>
        <a:p>
          <a:endParaRPr lang="en-US"/>
        </a:p>
      </dgm:t>
    </dgm:pt>
    <dgm:pt modelId="{0FDA83F3-6FC4-4E86-B0EF-BFD3DE0E2B93}" type="pres">
      <dgm:prSet presAssocID="{2BBC39C1-0586-43D2-8501-92479E6EC715}" presName="desTx" presStyleLbl="alignAccFollowNode1" presStyleIdx="2" presStyleCnt="3">
        <dgm:presLayoutVars>
          <dgm:bulletEnabled val="1"/>
        </dgm:presLayoutVars>
      </dgm:prSet>
      <dgm:spPr/>
      <dgm:t>
        <a:bodyPr/>
        <a:lstStyle/>
        <a:p>
          <a:endParaRPr lang="en-US"/>
        </a:p>
      </dgm:t>
    </dgm:pt>
  </dgm:ptLst>
  <dgm:cxnLst>
    <dgm:cxn modelId="{93DD4167-7716-4E36-B1DC-36A0BE39951A}" srcId="{9ABD6FEB-4C77-45C3-A601-C126200E0DD6}" destId="{5E866971-250C-439F-9023-DD34E90948E9}" srcOrd="0" destOrd="0" parTransId="{B659A9A6-95C2-4AF5-BDDC-DAE177E1D3A1}" sibTransId="{8E925975-D7FE-4057-9459-BB6DC3DDDC04}"/>
    <dgm:cxn modelId="{ABC6F515-60E9-4716-9610-8F89C3F28AF1}" type="presOf" srcId="{9ABD6FEB-4C77-45C3-A601-C126200E0DD6}" destId="{6E0A5720-B717-4EBF-BF80-97934C486A83}" srcOrd="0" destOrd="0" presId="urn:microsoft.com/office/officeart/2005/8/layout/hList1"/>
    <dgm:cxn modelId="{9CF664C9-4D74-40D7-A439-FD07E4666D74}" srcId="{E90191C5-1B32-40CA-A798-ABE3D488941A}" destId="{9ABD6FEB-4C77-45C3-A601-C126200E0DD6}" srcOrd="0" destOrd="0" parTransId="{D512DEF5-24B0-42E2-A561-C53C7B7E73D3}" sibTransId="{7B434CC2-71C9-4C04-81DB-FFB0048227B6}"/>
    <dgm:cxn modelId="{44F82E07-82DF-4306-8245-4BBD7DBC07EE}" type="presOf" srcId="{E90191C5-1B32-40CA-A798-ABE3D488941A}" destId="{C0515F9C-407D-4BD4-8496-4C76940929A8}" srcOrd="0" destOrd="0" presId="urn:microsoft.com/office/officeart/2005/8/layout/hList1"/>
    <dgm:cxn modelId="{F631EE07-C24E-4DF8-B1A0-C1DDA8906139}" type="presOf" srcId="{AD08B3B8-549A-4DA9-AE4D-C02E9E187360}" destId="{2D478801-476F-4187-BE4C-545536B599F1}" srcOrd="0" destOrd="0" presId="urn:microsoft.com/office/officeart/2005/8/layout/hList1"/>
    <dgm:cxn modelId="{CFC6E9C3-0CFB-487B-B0BC-36EF554292ED}" srcId="{2BBC39C1-0586-43D2-8501-92479E6EC715}" destId="{5AB93553-F414-4949-AA0B-B4219C2106EC}" srcOrd="0" destOrd="0" parTransId="{FCD4E278-EF18-4F5C-A0C6-4E059F37ED08}" sibTransId="{9E6F907F-2A61-4700-8D96-F7DAE05089E1}"/>
    <dgm:cxn modelId="{47CBC91F-1542-40E7-A3D2-9D40BB76D22B}" type="presOf" srcId="{D0BA8402-50B6-4098-802E-75CED4960F3C}" destId="{53F13095-932F-4DDC-AA06-BFFF04A5D405}" srcOrd="0" destOrd="0" presId="urn:microsoft.com/office/officeart/2005/8/layout/hList1"/>
    <dgm:cxn modelId="{9979149D-B6F4-465E-A6EC-E894F137B755}" type="presOf" srcId="{2BBC39C1-0586-43D2-8501-92479E6EC715}" destId="{F2E4D28A-EEC6-434D-A616-7786D75E2AA3}" srcOrd="0" destOrd="0" presId="urn:microsoft.com/office/officeart/2005/8/layout/hList1"/>
    <dgm:cxn modelId="{362EE1CA-A338-4CAC-AC06-731AE2E6F0EF}" srcId="{D0BA8402-50B6-4098-802E-75CED4960F3C}" destId="{AD08B3B8-549A-4DA9-AE4D-C02E9E187360}" srcOrd="0" destOrd="0" parTransId="{7C369E59-5D01-43F9-ADEE-8066455E8176}" sibTransId="{29BDC983-ECF8-4E72-B4BB-8FA41C3F3B99}"/>
    <dgm:cxn modelId="{17784BCC-0558-4F59-9B43-FBB90A7EBB46}" srcId="{E90191C5-1B32-40CA-A798-ABE3D488941A}" destId="{D0BA8402-50B6-4098-802E-75CED4960F3C}" srcOrd="1" destOrd="0" parTransId="{0F12A097-365C-40CB-83AF-79FB72624608}" sibTransId="{426A790C-6125-4A47-B816-CD99DB66237E}"/>
    <dgm:cxn modelId="{4807A2BE-B880-4374-8358-A19F188A7B1A}" type="presOf" srcId="{5AB93553-F414-4949-AA0B-B4219C2106EC}" destId="{0FDA83F3-6FC4-4E86-B0EF-BFD3DE0E2B93}" srcOrd="0" destOrd="0" presId="urn:microsoft.com/office/officeart/2005/8/layout/hList1"/>
    <dgm:cxn modelId="{CF885CDA-34F1-43B5-AFF6-24AB479A44BA}" type="presOf" srcId="{5E866971-250C-439F-9023-DD34E90948E9}" destId="{5764ADDE-D061-4C9B-9AA3-AF26E6FF4A9E}" srcOrd="0" destOrd="0" presId="urn:microsoft.com/office/officeart/2005/8/layout/hList1"/>
    <dgm:cxn modelId="{D466C0B8-0B62-40C6-B29D-DEA4B9F705C9}" srcId="{E90191C5-1B32-40CA-A798-ABE3D488941A}" destId="{2BBC39C1-0586-43D2-8501-92479E6EC715}" srcOrd="2" destOrd="0" parTransId="{6C9E4E1B-0A38-4DEC-992E-92FB368CCDC0}" sibTransId="{4AA3C6B9-7144-48DD-8A0B-0BE357913DFA}"/>
    <dgm:cxn modelId="{2BFF3D42-E1FB-45F4-AB99-96673283F256}" type="presParOf" srcId="{C0515F9C-407D-4BD4-8496-4C76940929A8}" destId="{D8A44CC9-1F12-4A1F-BCB8-27D933DE432A}" srcOrd="0" destOrd="0" presId="urn:microsoft.com/office/officeart/2005/8/layout/hList1"/>
    <dgm:cxn modelId="{5BF5DC29-CAC4-444B-9F08-FCAEA65674B1}" type="presParOf" srcId="{D8A44CC9-1F12-4A1F-BCB8-27D933DE432A}" destId="{6E0A5720-B717-4EBF-BF80-97934C486A83}" srcOrd="0" destOrd="0" presId="urn:microsoft.com/office/officeart/2005/8/layout/hList1"/>
    <dgm:cxn modelId="{BA143ECB-8247-403E-82DC-85051A07AE9F}" type="presParOf" srcId="{D8A44CC9-1F12-4A1F-BCB8-27D933DE432A}" destId="{5764ADDE-D061-4C9B-9AA3-AF26E6FF4A9E}" srcOrd="1" destOrd="0" presId="urn:microsoft.com/office/officeart/2005/8/layout/hList1"/>
    <dgm:cxn modelId="{05C81316-C68A-4C71-85F3-92F7574C382C}" type="presParOf" srcId="{C0515F9C-407D-4BD4-8496-4C76940929A8}" destId="{904B3C67-61EF-4C49-A440-FEC6250488FD}" srcOrd="1" destOrd="0" presId="urn:microsoft.com/office/officeart/2005/8/layout/hList1"/>
    <dgm:cxn modelId="{23082EF2-075D-470C-BB2B-DD5ED132FAA7}" type="presParOf" srcId="{C0515F9C-407D-4BD4-8496-4C76940929A8}" destId="{2EF05ECC-8894-4E21-8069-7D7D4CAE061E}" srcOrd="2" destOrd="0" presId="urn:microsoft.com/office/officeart/2005/8/layout/hList1"/>
    <dgm:cxn modelId="{B7D4ABC2-4547-4197-A6F4-1D7B2F632C01}" type="presParOf" srcId="{2EF05ECC-8894-4E21-8069-7D7D4CAE061E}" destId="{53F13095-932F-4DDC-AA06-BFFF04A5D405}" srcOrd="0" destOrd="0" presId="urn:microsoft.com/office/officeart/2005/8/layout/hList1"/>
    <dgm:cxn modelId="{37B260D7-C38B-47E6-BDBB-1DC8921B7B69}" type="presParOf" srcId="{2EF05ECC-8894-4E21-8069-7D7D4CAE061E}" destId="{2D478801-476F-4187-BE4C-545536B599F1}" srcOrd="1" destOrd="0" presId="urn:microsoft.com/office/officeart/2005/8/layout/hList1"/>
    <dgm:cxn modelId="{A5C47624-E88D-4114-93B1-7B4212D6CEBF}" type="presParOf" srcId="{C0515F9C-407D-4BD4-8496-4C76940929A8}" destId="{BD4D20DB-DFA4-4122-99F5-24263AFB8B22}" srcOrd="3" destOrd="0" presId="urn:microsoft.com/office/officeart/2005/8/layout/hList1"/>
    <dgm:cxn modelId="{ED80EAB3-8B65-48B6-B9F9-8D97673B3301}" type="presParOf" srcId="{C0515F9C-407D-4BD4-8496-4C76940929A8}" destId="{6B6F0161-AA0E-405C-A63F-4635CF3D6594}" srcOrd="4" destOrd="0" presId="urn:microsoft.com/office/officeart/2005/8/layout/hList1"/>
    <dgm:cxn modelId="{C82E0B06-EF5E-40D2-91F0-883AA87B865A}" type="presParOf" srcId="{6B6F0161-AA0E-405C-A63F-4635CF3D6594}" destId="{F2E4D28A-EEC6-434D-A616-7786D75E2AA3}" srcOrd="0" destOrd="0" presId="urn:microsoft.com/office/officeart/2005/8/layout/hList1"/>
    <dgm:cxn modelId="{59AF8B13-EFEB-4E49-A8C1-0261A8BBB0AD}" type="presParOf" srcId="{6B6F0161-AA0E-405C-A63F-4635CF3D6594}" destId="{0FDA83F3-6FC4-4E86-B0EF-BFD3DE0E2B93}"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91322E-E44A-44F4-9DCB-66AA53BB4CD0}" type="doc">
      <dgm:prSet loTypeId="urn:microsoft.com/office/officeart/2005/8/layout/radial3" loCatId="cycle" qsTypeId="urn:microsoft.com/office/officeart/2005/8/quickstyle/simple4" qsCatId="simple" csTypeId="urn:microsoft.com/office/officeart/2005/8/colors/accent1_2" csCatId="accent1" phldr="1"/>
      <dgm:spPr/>
      <dgm:t>
        <a:bodyPr/>
        <a:lstStyle/>
        <a:p>
          <a:endParaRPr lang="en-US"/>
        </a:p>
      </dgm:t>
    </dgm:pt>
    <dgm:pt modelId="{F61C9803-4BBA-49FA-8838-9CD68D6942DB}">
      <dgm:prSet phldrT="[Text]"/>
      <dgm:spPr>
        <a:solidFill>
          <a:srgbClr val="FEEAC9"/>
        </a:solidFill>
      </dgm:spPr>
      <dgm:t>
        <a:bodyPr/>
        <a:lstStyle/>
        <a:p>
          <a:r>
            <a:rPr lang="en-US" dirty="0" smtClean="0">
              <a:latin typeface="+mj-lt"/>
            </a:rPr>
            <a:t>Individual Ethics</a:t>
          </a:r>
          <a:endParaRPr lang="en-US" dirty="0">
            <a:latin typeface="+mj-lt"/>
          </a:endParaRPr>
        </a:p>
      </dgm:t>
    </dgm:pt>
    <dgm:pt modelId="{1734513D-2E47-4224-A260-42B3995F904E}" type="parTrans" cxnId="{700B2596-D130-4041-9EE9-393837ECFEA9}">
      <dgm:prSet/>
      <dgm:spPr/>
      <dgm:t>
        <a:bodyPr/>
        <a:lstStyle/>
        <a:p>
          <a:endParaRPr lang="en-US">
            <a:latin typeface="+mj-lt"/>
          </a:endParaRPr>
        </a:p>
      </dgm:t>
    </dgm:pt>
    <dgm:pt modelId="{21B5C759-6D90-4EE9-8C2B-A1C37309C1A9}" type="sibTrans" cxnId="{700B2596-D130-4041-9EE9-393837ECFEA9}">
      <dgm:prSet/>
      <dgm:spPr/>
      <dgm:t>
        <a:bodyPr/>
        <a:lstStyle/>
        <a:p>
          <a:endParaRPr lang="en-US">
            <a:latin typeface="+mj-lt"/>
          </a:endParaRPr>
        </a:p>
      </dgm:t>
    </dgm:pt>
    <dgm:pt modelId="{168CE7EB-DDE8-4590-8E8D-DDEAB94D1D25}">
      <dgm:prSet phldrT="[Text]"/>
      <dgm:spPr>
        <a:noFill/>
        <a:ln w="57150">
          <a:solidFill>
            <a:srgbClr val="D8E8C4"/>
          </a:solidFill>
        </a:ln>
      </dgm:spPr>
      <dgm:t>
        <a:bodyPr/>
        <a:lstStyle/>
        <a:p>
          <a:r>
            <a:rPr lang="en-US" dirty="0" smtClean="0">
              <a:latin typeface="+mj-lt"/>
            </a:rPr>
            <a:t>Values Morals </a:t>
          </a:r>
          <a:endParaRPr lang="en-US" dirty="0">
            <a:latin typeface="+mj-lt"/>
          </a:endParaRPr>
        </a:p>
      </dgm:t>
    </dgm:pt>
    <dgm:pt modelId="{4B92E921-6CCE-4FE7-9BB2-05DD32A2657F}" type="parTrans" cxnId="{FB3AFBCE-E8A4-48AF-9E39-219E6C06A2E2}">
      <dgm:prSet/>
      <dgm:spPr/>
      <dgm:t>
        <a:bodyPr/>
        <a:lstStyle/>
        <a:p>
          <a:endParaRPr lang="en-US">
            <a:latin typeface="+mj-lt"/>
          </a:endParaRPr>
        </a:p>
      </dgm:t>
    </dgm:pt>
    <dgm:pt modelId="{7959EA78-D8A1-4812-9C15-33225AF97489}" type="sibTrans" cxnId="{FB3AFBCE-E8A4-48AF-9E39-219E6C06A2E2}">
      <dgm:prSet/>
      <dgm:spPr/>
      <dgm:t>
        <a:bodyPr/>
        <a:lstStyle/>
        <a:p>
          <a:endParaRPr lang="en-US">
            <a:latin typeface="+mj-lt"/>
          </a:endParaRPr>
        </a:p>
      </dgm:t>
    </dgm:pt>
    <dgm:pt modelId="{DACFB2C5-FFB0-419E-9AAC-8ED6A70A8452}">
      <dgm:prSet phldrT="[Text]"/>
      <dgm:spPr>
        <a:noFill/>
        <a:ln w="76200">
          <a:solidFill>
            <a:srgbClr val="E0F2FB"/>
          </a:solidFill>
        </a:ln>
      </dgm:spPr>
      <dgm:t>
        <a:bodyPr/>
        <a:lstStyle/>
        <a:p>
          <a:r>
            <a:rPr lang="en-US" dirty="0" smtClean="0">
              <a:latin typeface="+mj-lt"/>
            </a:rPr>
            <a:t>Peers </a:t>
          </a:r>
          <a:endParaRPr lang="en-US" dirty="0">
            <a:latin typeface="+mj-lt"/>
          </a:endParaRPr>
        </a:p>
      </dgm:t>
    </dgm:pt>
    <dgm:pt modelId="{4E8EFE29-D2F5-4A27-989E-8FFC874BC57E}" type="parTrans" cxnId="{8328E41D-CAD4-49DD-8A1A-366726D07740}">
      <dgm:prSet/>
      <dgm:spPr/>
      <dgm:t>
        <a:bodyPr/>
        <a:lstStyle/>
        <a:p>
          <a:endParaRPr lang="en-US">
            <a:latin typeface="+mj-lt"/>
          </a:endParaRPr>
        </a:p>
      </dgm:t>
    </dgm:pt>
    <dgm:pt modelId="{965D7F92-1B55-4FDF-956D-7E24504871B8}" type="sibTrans" cxnId="{8328E41D-CAD4-49DD-8A1A-366726D07740}">
      <dgm:prSet/>
      <dgm:spPr/>
      <dgm:t>
        <a:bodyPr/>
        <a:lstStyle/>
        <a:p>
          <a:endParaRPr lang="en-US">
            <a:latin typeface="+mj-lt"/>
          </a:endParaRPr>
        </a:p>
      </dgm:t>
    </dgm:pt>
    <dgm:pt modelId="{9047E1C0-8134-42B5-BEC4-299C414742C7}">
      <dgm:prSet phldrT="[Text]"/>
      <dgm:spPr>
        <a:noFill/>
        <a:ln w="76200">
          <a:solidFill>
            <a:schemeClr val="accent4">
              <a:lumMod val="20000"/>
              <a:lumOff val="80000"/>
            </a:schemeClr>
          </a:solidFill>
        </a:ln>
      </dgm:spPr>
      <dgm:t>
        <a:bodyPr/>
        <a:lstStyle/>
        <a:p>
          <a:r>
            <a:rPr lang="en-US" dirty="0" smtClean="0">
              <a:latin typeface="+mj-lt"/>
            </a:rPr>
            <a:t>Events </a:t>
          </a:r>
          <a:endParaRPr lang="en-US" dirty="0">
            <a:latin typeface="+mj-lt"/>
          </a:endParaRPr>
        </a:p>
      </dgm:t>
    </dgm:pt>
    <dgm:pt modelId="{A8FB029A-0E4C-4004-AA00-42A9260B58ED}" type="parTrans" cxnId="{A9D20A06-8E88-4FB0-9029-0415D9F545DF}">
      <dgm:prSet/>
      <dgm:spPr/>
      <dgm:t>
        <a:bodyPr/>
        <a:lstStyle/>
        <a:p>
          <a:endParaRPr lang="en-US">
            <a:latin typeface="+mj-lt"/>
          </a:endParaRPr>
        </a:p>
      </dgm:t>
    </dgm:pt>
    <dgm:pt modelId="{29709D40-446F-4C4A-82F6-CE04D7DBBC82}" type="sibTrans" cxnId="{A9D20A06-8E88-4FB0-9029-0415D9F545DF}">
      <dgm:prSet/>
      <dgm:spPr/>
      <dgm:t>
        <a:bodyPr/>
        <a:lstStyle/>
        <a:p>
          <a:endParaRPr lang="en-US">
            <a:latin typeface="+mj-lt"/>
          </a:endParaRPr>
        </a:p>
      </dgm:t>
    </dgm:pt>
    <dgm:pt modelId="{595107FE-4539-40F8-A0B6-181724ADB477}">
      <dgm:prSet phldrT="[Text]"/>
      <dgm:spPr>
        <a:noFill/>
        <a:ln w="76200">
          <a:solidFill>
            <a:schemeClr val="accent6">
              <a:lumMod val="40000"/>
              <a:lumOff val="60000"/>
            </a:schemeClr>
          </a:solidFill>
        </a:ln>
      </dgm:spPr>
      <dgm:t>
        <a:bodyPr/>
        <a:lstStyle/>
        <a:p>
          <a:r>
            <a:rPr lang="en-US" dirty="0" smtClean="0">
              <a:latin typeface="+mj-lt"/>
            </a:rPr>
            <a:t>Family </a:t>
          </a:r>
          <a:endParaRPr lang="en-US" dirty="0">
            <a:latin typeface="+mj-lt"/>
          </a:endParaRPr>
        </a:p>
      </dgm:t>
    </dgm:pt>
    <dgm:pt modelId="{D7F704C7-DF02-4134-8A52-8D7A7BCA05F3}" type="parTrans" cxnId="{4484F0E0-D2E1-4025-A72B-EA432C232A3E}">
      <dgm:prSet/>
      <dgm:spPr/>
      <dgm:t>
        <a:bodyPr/>
        <a:lstStyle/>
        <a:p>
          <a:endParaRPr lang="en-US">
            <a:latin typeface="+mj-lt"/>
          </a:endParaRPr>
        </a:p>
      </dgm:t>
    </dgm:pt>
    <dgm:pt modelId="{478D85F1-C726-4AB7-A2DD-B97F1D2100EA}" type="sibTrans" cxnId="{4484F0E0-D2E1-4025-A72B-EA432C232A3E}">
      <dgm:prSet/>
      <dgm:spPr/>
      <dgm:t>
        <a:bodyPr/>
        <a:lstStyle/>
        <a:p>
          <a:endParaRPr lang="en-US">
            <a:latin typeface="+mj-lt"/>
          </a:endParaRPr>
        </a:p>
      </dgm:t>
    </dgm:pt>
    <dgm:pt modelId="{4BA7F6AC-C329-423F-BC3C-C42107E93243}" type="pres">
      <dgm:prSet presAssocID="{AF91322E-E44A-44F4-9DCB-66AA53BB4CD0}" presName="composite" presStyleCnt="0">
        <dgm:presLayoutVars>
          <dgm:chMax val="1"/>
          <dgm:dir/>
          <dgm:resizeHandles val="exact"/>
        </dgm:presLayoutVars>
      </dgm:prSet>
      <dgm:spPr/>
      <dgm:t>
        <a:bodyPr/>
        <a:lstStyle/>
        <a:p>
          <a:endParaRPr lang="en-US"/>
        </a:p>
      </dgm:t>
    </dgm:pt>
    <dgm:pt modelId="{C58E336D-B56D-40FA-AC70-5073E9361060}" type="pres">
      <dgm:prSet presAssocID="{AF91322E-E44A-44F4-9DCB-66AA53BB4CD0}" presName="radial" presStyleCnt="0">
        <dgm:presLayoutVars>
          <dgm:animLvl val="ctr"/>
        </dgm:presLayoutVars>
      </dgm:prSet>
      <dgm:spPr/>
    </dgm:pt>
    <dgm:pt modelId="{3960F070-6269-429B-895D-5D9A8ABA364B}" type="pres">
      <dgm:prSet presAssocID="{F61C9803-4BBA-49FA-8838-9CD68D6942DB}" presName="centerShape" presStyleLbl="vennNode1" presStyleIdx="0" presStyleCnt="5"/>
      <dgm:spPr/>
      <dgm:t>
        <a:bodyPr/>
        <a:lstStyle/>
        <a:p>
          <a:endParaRPr lang="en-US"/>
        </a:p>
      </dgm:t>
    </dgm:pt>
    <dgm:pt modelId="{348FDFEE-B6C6-4962-A14F-723C2863842B}" type="pres">
      <dgm:prSet presAssocID="{168CE7EB-DDE8-4590-8E8D-DDEAB94D1D25}" presName="node" presStyleLbl="vennNode1" presStyleIdx="1" presStyleCnt="5">
        <dgm:presLayoutVars>
          <dgm:bulletEnabled val="1"/>
        </dgm:presLayoutVars>
      </dgm:prSet>
      <dgm:spPr/>
      <dgm:t>
        <a:bodyPr/>
        <a:lstStyle/>
        <a:p>
          <a:endParaRPr lang="en-US"/>
        </a:p>
      </dgm:t>
    </dgm:pt>
    <dgm:pt modelId="{B8A490BD-25D2-448E-B5B0-315676F4CBAA}" type="pres">
      <dgm:prSet presAssocID="{DACFB2C5-FFB0-419E-9AAC-8ED6A70A8452}" presName="node" presStyleLbl="vennNode1" presStyleIdx="2" presStyleCnt="5">
        <dgm:presLayoutVars>
          <dgm:bulletEnabled val="1"/>
        </dgm:presLayoutVars>
      </dgm:prSet>
      <dgm:spPr/>
      <dgm:t>
        <a:bodyPr/>
        <a:lstStyle/>
        <a:p>
          <a:endParaRPr lang="en-US"/>
        </a:p>
      </dgm:t>
    </dgm:pt>
    <dgm:pt modelId="{2234986B-510F-4FCD-9ECE-93F6728A8F27}" type="pres">
      <dgm:prSet presAssocID="{9047E1C0-8134-42B5-BEC4-299C414742C7}" presName="node" presStyleLbl="vennNode1" presStyleIdx="3" presStyleCnt="5">
        <dgm:presLayoutVars>
          <dgm:bulletEnabled val="1"/>
        </dgm:presLayoutVars>
      </dgm:prSet>
      <dgm:spPr/>
      <dgm:t>
        <a:bodyPr/>
        <a:lstStyle/>
        <a:p>
          <a:endParaRPr lang="en-US"/>
        </a:p>
      </dgm:t>
    </dgm:pt>
    <dgm:pt modelId="{8B52DE00-6BC4-4163-9C8C-190590E7EFF1}" type="pres">
      <dgm:prSet presAssocID="{595107FE-4539-40F8-A0B6-181724ADB477}" presName="node" presStyleLbl="vennNode1" presStyleIdx="4" presStyleCnt="5">
        <dgm:presLayoutVars>
          <dgm:bulletEnabled val="1"/>
        </dgm:presLayoutVars>
      </dgm:prSet>
      <dgm:spPr/>
      <dgm:t>
        <a:bodyPr/>
        <a:lstStyle/>
        <a:p>
          <a:endParaRPr lang="en-US"/>
        </a:p>
      </dgm:t>
    </dgm:pt>
  </dgm:ptLst>
  <dgm:cxnLst>
    <dgm:cxn modelId="{58D60660-E723-4D38-844B-6506AD39B58C}" type="presOf" srcId="{595107FE-4539-40F8-A0B6-181724ADB477}" destId="{8B52DE00-6BC4-4163-9C8C-190590E7EFF1}" srcOrd="0" destOrd="0" presId="urn:microsoft.com/office/officeart/2005/8/layout/radial3"/>
    <dgm:cxn modelId="{FB3AFBCE-E8A4-48AF-9E39-219E6C06A2E2}" srcId="{F61C9803-4BBA-49FA-8838-9CD68D6942DB}" destId="{168CE7EB-DDE8-4590-8E8D-DDEAB94D1D25}" srcOrd="0" destOrd="0" parTransId="{4B92E921-6CCE-4FE7-9BB2-05DD32A2657F}" sibTransId="{7959EA78-D8A1-4812-9C15-33225AF97489}"/>
    <dgm:cxn modelId="{700B2596-D130-4041-9EE9-393837ECFEA9}" srcId="{AF91322E-E44A-44F4-9DCB-66AA53BB4CD0}" destId="{F61C9803-4BBA-49FA-8838-9CD68D6942DB}" srcOrd="0" destOrd="0" parTransId="{1734513D-2E47-4224-A260-42B3995F904E}" sibTransId="{21B5C759-6D90-4EE9-8C2B-A1C37309C1A9}"/>
    <dgm:cxn modelId="{A9D20A06-8E88-4FB0-9029-0415D9F545DF}" srcId="{F61C9803-4BBA-49FA-8838-9CD68D6942DB}" destId="{9047E1C0-8134-42B5-BEC4-299C414742C7}" srcOrd="2" destOrd="0" parTransId="{A8FB029A-0E4C-4004-AA00-42A9260B58ED}" sibTransId="{29709D40-446F-4C4A-82F6-CE04D7DBBC82}"/>
    <dgm:cxn modelId="{2EEA871B-EE8C-4771-9776-9C291CD42AF3}" type="presOf" srcId="{DACFB2C5-FFB0-419E-9AAC-8ED6A70A8452}" destId="{B8A490BD-25D2-448E-B5B0-315676F4CBAA}" srcOrd="0" destOrd="0" presId="urn:microsoft.com/office/officeart/2005/8/layout/radial3"/>
    <dgm:cxn modelId="{9BA5FBEA-6BEC-438C-B1E8-6385B3B5A1A7}" type="presOf" srcId="{9047E1C0-8134-42B5-BEC4-299C414742C7}" destId="{2234986B-510F-4FCD-9ECE-93F6728A8F27}" srcOrd="0" destOrd="0" presId="urn:microsoft.com/office/officeart/2005/8/layout/radial3"/>
    <dgm:cxn modelId="{8328E41D-CAD4-49DD-8A1A-366726D07740}" srcId="{F61C9803-4BBA-49FA-8838-9CD68D6942DB}" destId="{DACFB2C5-FFB0-419E-9AAC-8ED6A70A8452}" srcOrd="1" destOrd="0" parTransId="{4E8EFE29-D2F5-4A27-989E-8FFC874BC57E}" sibTransId="{965D7F92-1B55-4FDF-956D-7E24504871B8}"/>
    <dgm:cxn modelId="{DAE39397-7D84-4EE0-A966-4049109F9219}" type="presOf" srcId="{AF91322E-E44A-44F4-9DCB-66AA53BB4CD0}" destId="{4BA7F6AC-C329-423F-BC3C-C42107E93243}" srcOrd="0" destOrd="0" presId="urn:microsoft.com/office/officeart/2005/8/layout/radial3"/>
    <dgm:cxn modelId="{4484F0E0-D2E1-4025-A72B-EA432C232A3E}" srcId="{F61C9803-4BBA-49FA-8838-9CD68D6942DB}" destId="{595107FE-4539-40F8-A0B6-181724ADB477}" srcOrd="3" destOrd="0" parTransId="{D7F704C7-DF02-4134-8A52-8D7A7BCA05F3}" sibTransId="{478D85F1-C726-4AB7-A2DD-B97F1D2100EA}"/>
    <dgm:cxn modelId="{9E864EC7-9EA5-408A-ABB1-CCD94423C879}" type="presOf" srcId="{F61C9803-4BBA-49FA-8838-9CD68D6942DB}" destId="{3960F070-6269-429B-895D-5D9A8ABA364B}" srcOrd="0" destOrd="0" presId="urn:microsoft.com/office/officeart/2005/8/layout/radial3"/>
    <dgm:cxn modelId="{47A454EE-4CCC-4DB8-960C-F07F82E61FE0}" type="presOf" srcId="{168CE7EB-DDE8-4590-8E8D-DDEAB94D1D25}" destId="{348FDFEE-B6C6-4962-A14F-723C2863842B}" srcOrd="0" destOrd="0" presId="urn:microsoft.com/office/officeart/2005/8/layout/radial3"/>
    <dgm:cxn modelId="{9A40F393-B38B-4583-9A93-367DAE0B668B}" type="presParOf" srcId="{4BA7F6AC-C329-423F-BC3C-C42107E93243}" destId="{C58E336D-B56D-40FA-AC70-5073E9361060}" srcOrd="0" destOrd="0" presId="urn:microsoft.com/office/officeart/2005/8/layout/radial3"/>
    <dgm:cxn modelId="{3AE807B0-245D-40BD-9ABF-024E84A879EC}" type="presParOf" srcId="{C58E336D-B56D-40FA-AC70-5073E9361060}" destId="{3960F070-6269-429B-895D-5D9A8ABA364B}" srcOrd="0" destOrd="0" presId="urn:microsoft.com/office/officeart/2005/8/layout/radial3"/>
    <dgm:cxn modelId="{8388575D-70E7-4AEF-BB1B-21936B02D06E}" type="presParOf" srcId="{C58E336D-B56D-40FA-AC70-5073E9361060}" destId="{348FDFEE-B6C6-4962-A14F-723C2863842B}" srcOrd="1" destOrd="0" presId="urn:microsoft.com/office/officeart/2005/8/layout/radial3"/>
    <dgm:cxn modelId="{8BDDCA24-2E37-433D-B303-D642B1FA89D3}" type="presParOf" srcId="{C58E336D-B56D-40FA-AC70-5073E9361060}" destId="{B8A490BD-25D2-448E-B5B0-315676F4CBAA}" srcOrd="2" destOrd="0" presId="urn:microsoft.com/office/officeart/2005/8/layout/radial3"/>
    <dgm:cxn modelId="{D3B4D1B6-9EB7-4C36-801A-0AE0DACC27D5}" type="presParOf" srcId="{C58E336D-B56D-40FA-AC70-5073E9361060}" destId="{2234986B-510F-4FCD-9ECE-93F6728A8F27}" srcOrd="3" destOrd="0" presId="urn:microsoft.com/office/officeart/2005/8/layout/radial3"/>
    <dgm:cxn modelId="{69FFFD10-CA2C-46FE-856D-846082D9A0F2}" type="presParOf" srcId="{C58E336D-B56D-40FA-AC70-5073E9361060}" destId="{8B52DE00-6BC4-4163-9C8C-190590E7EFF1}" srcOrd="4"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4EFB63-EE05-44F2-961F-D2069368E927}" type="doc">
      <dgm:prSet loTypeId="urn:microsoft.com/office/officeart/2005/8/layout/hList9" loCatId="list" qsTypeId="urn:microsoft.com/office/officeart/2005/8/quickstyle/simple4" qsCatId="simple" csTypeId="urn:microsoft.com/office/officeart/2005/8/colors/accent1_2" csCatId="accent1" phldr="1"/>
      <dgm:spPr/>
      <dgm:t>
        <a:bodyPr/>
        <a:lstStyle/>
        <a:p>
          <a:endParaRPr lang="en-US"/>
        </a:p>
      </dgm:t>
    </dgm:pt>
    <dgm:pt modelId="{A9A90A4E-56F7-4EDF-AECF-5F036E9B5C1C}">
      <dgm:prSet phldrT="[Text]"/>
      <dgm:spPr>
        <a:solidFill>
          <a:srgbClr val="FEEAC9"/>
        </a:solidFill>
      </dgm:spPr>
      <dgm:t>
        <a:bodyPr/>
        <a:lstStyle/>
        <a:p>
          <a:r>
            <a:rPr lang="en-US" b="1" dirty="0" smtClean="0">
              <a:solidFill>
                <a:srgbClr val="E95A53"/>
              </a:solidFill>
              <a:latin typeface="+mj-lt"/>
            </a:rPr>
            <a:t>Code of Ethics</a:t>
          </a:r>
          <a:endParaRPr lang="en-US" b="1" dirty="0">
            <a:solidFill>
              <a:srgbClr val="E95A53"/>
            </a:solidFill>
            <a:latin typeface="+mj-lt"/>
          </a:endParaRPr>
        </a:p>
      </dgm:t>
    </dgm:pt>
    <dgm:pt modelId="{45C9C54C-7F4B-47BF-ADF2-71879275E65E}" type="parTrans" cxnId="{58B2C284-091E-42E8-9F62-8DFE4827B9AA}">
      <dgm:prSet/>
      <dgm:spPr/>
      <dgm:t>
        <a:bodyPr/>
        <a:lstStyle/>
        <a:p>
          <a:endParaRPr lang="en-US">
            <a:latin typeface="+mj-lt"/>
          </a:endParaRPr>
        </a:p>
      </dgm:t>
    </dgm:pt>
    <dgm:pt modelId="{06275F33-4D80-4C8E-BB7A-0541306C3001}" type="sibTrans" cxnId="{58B2C284-091E-42E8-9F62-8DFE4827B9AA}">
      <dgm:prSet/>
      <dgm:spPr/>
      <dgm:t>
        <a:bodyPr/>
        <a:lstStyle/>
        <a:p>
          <a:endParaRPr lang="en-US">
            <a:latin typeface="+mj-lt"/>
          </a:endParaRPr>
        </a:p>
      </dgm:t>
    </dgm:pt>
    <dgm:pt modelId="{6A6DF159-CA61-494C-8596-0A398CC8596B}">
      <dgm:prSet phldrT="[Text]"/>
      <dgm:spPr>
        <a:solidFill>
          <a:srgbClr val="D8E8C4"/>
        </a:solidFill>
      </dgm:spPr>
      <dgm:t>
        <a:bodyPr/>
        <a:lstStyle/>
        <a:p>
          <a:r>
            <a:rPr lang="en-US" dirty="0" smtClean="0">
              <a:latin typeface="+mj-lt"/>
            </a:rPr>
            <a:t>A formal, written statement of the values and ethical standards that guide a firm’s actions.</a:t>
          </a:r>
          <a:endParaRPr lang="en-US" dirty="0">
            <a:latin typeface="+mj-lt"/>
          </a:endParaRPr>
        </a:p>
      </dgm:t>
    </dgm:pt>
    <dgm:pt modelId="{0EB43673-3F71-4BEA-A50E-2CF0D736A58E}" type="parTrans" cxnId="{51BD704E-4F07-4C39-A611-183047B9985F}">
      <dgm:prSet/>
      <dgm:spPr/>
      <dgm:t>
        <a:bodyPr/>
        <a:lstStyle/>
        <a:p>
          <a:endParaRPr lang="en-US">
            <a:latin typeface="+mj-lt"/>
          </a:endParaRPr>
        </a:p>
      </dgm:t>
    </dgm:pt>
    <dgm:pt modelId="{9F5373A9-8EB6-4621-901E-7FA97453A090}" type="sibTrans" cxnId="{51BD704E-4F07-4C39-A611-183047B9985F}">
      <dgm:prSet/>
      <dgm:spPr/>
      <dgm:t>
        <a:bodyPr/>
        <a:lstStyle/>
        <a:p>
          <a:endParaRPr lang="en-US">
            <a:latin typeface="+mj-lt"/>
          </a:endParaRPr>
        </a:p>
      </dgm:t>
    </dgm:pt>
    <dgm:pt modelId="{DFF8CA93-6F68-4225-AF71-27CCD9DA8F30}" type="pres">
      <dgm:prSet presAssocID="{044EFB63-EE05-44F2-961F-D2069368E927}" presName="list" presStyleCnt="0">
        <dgm:presLayoutVars>
          <dgm:dir/>
          <dgm:animLvl val="lvl"/>
        </dgm:presLayoutVars>
      </dgm:prSet>
      <dgm:spPr/>
      <dgm:t>
        <a:bodyPr/>
        <a:lstStyle/>
        <a:p>
          <a:endParaRPr lang="en-US"/>
        </a:p>
      </dgm:t>
    </dgm:pt>
    <dgm:pt modelId="{D7594170-94BA-42E4-B686-255F1ABFA758}" type="pres">
      <dgm:prSet presAssocID="{A9A90A4E-56F7-4EDF-AECF-5F036E9B5C1C}" presName="posSpace" presStyleCnt="0"/>
      <dgm:spPr/>
    </dgm:pt>
    <dgm:pt modelId="{A09738F5-3536-4DC9-8D34-E0DE2C54FC51}" type="pres">
      <dgm:prSet presAssocID="{A9A90A4E-56F7-4EDF-AECF-5F036E9B5C1C}" presName="vertFlow" presStyleCnt="0"/>
      <dgm:spPr/>
    </dgm:pt>
    <dgm:pt modelId="{9695CFE6-0A36-4763-BD3D-A7DAA1EDD68A}" type="pres">
      <dgm:prSet presAssocID="{A9A90A4E-56F7-4EDF-AECF-5F036E9B5C1C}" presName="topSpace" presStyleCnt="0"/>
      <dgm:spPr/>
    </dgm:pt>
    <dgm:pt modelId="{B58D0590-AC85-48A8-B00D-C8F8D9AF95DF}" type="pres">
      <dgm:prSet presAssocID="{A9A90A4E-56F7-4EDF-AECF-5F036E9B5C1C}" presName="firstComp" presStyleCnt="0"/>
      <dgm:spPr/>
    </dgm:pt>
    <dgm:pt modelId="{5B33C125-C6E4-40AB-885D-FFD475F0E84E}" type="pres">
      <dgm:prSet presAssocID="{A9A90A4E-56F7-4EDF-AECF-5F036E9B5C1C}" presName="firstChild" presStyleLbl="bgAccFollowNode1" presStyleIdx="0" presStyleCnt="1"/>
      <dgm:spPr/>
      <dgm:t>
        <a:bodyPr/>
        <a:lstStyle/>
        <a:p>
          <a:endParaRPr lang="en-US"/>
        </a:p>
      </dgm:t>
    </dgm:pt>
    <dgm:pt modelId="{0BDFB639-C1BF-4CBA-9AE8-D9320F748656}" type="pres">
      <dgm:prSet presAssocID="{A9A90A4E-56F7-4EDF-AECF-5F036E9B5C1C}" presName="firstChildTx" presStyleLbl="bgAccFollowNode1" presStyleIdx="0" presStyleCnt="1">
        <dgm:presLayoutVars>
          <dgm:bulletEnabled val="1"/>
        </dgm:presLayoutVars>
      </dgm:prSet>
      <dgm:spPr/>
      <dgm:t>
        <a:bodyPr/>
        <a:lstStyle/>
        <a:p>
          <a:endParaRPr lang="en-US"/>
        </a:p>
      </dgm:t>
    </dgm:pt>
    <dgm:pt modelId="{421B67B2-307C-41B4-9DD2-8B4904728691}" type="pres">
      <dgm:prSet presAssocID="{A9A90A4E-56F7-4EDF-AECF-5F036E9B5C1C}" presName="negSpace" presStyleCnt="0"/>
      <dgm:spPr/>
    </dgm:pt>
    <dgm:pt modelId="{0B5E52B4-C2A9-42A8-9D93-DEF33D18AFE8}" type="pres">
      <dgm:prSet presAssocID="{A9A90A4E-56F7-4EDF-AECF-5F036E9B5C1C}" presName="circle" presStyleLbl="node1" presStyleIdx="0" presStyleCnt="1"/>
      <dgm:spPr/>
      <dgm:t>
        <a:bodyPr/>
        <a:lstStyle/>
        <a:p>
          <a:endParaRPr lang="en-US"/>
        </a:p>
      </dgm:t>
    </dgm:pt>
  </dgm:ptLst>
  <dgm:cxnLst>
    <dgm:cxn modelId="{58B2C284-091E-42E8-9F62-8DFE4827B9AA}" srcId="{044EFB63-EE05-44F2-961F-D2069368E927}" destId="{A9A90A4E-56F7-4EDF-AECF-5F036E9B5C1C}" srcOrd="0" destOrd="0" parTransId="{45C9C54C-7F4B-47BF-ADF2-71879275E65E}" sibTransId="{06275F33-4D80-4C8E-BB7A-0541306C3001}"/>
    <dgm:cxn modelId="{51BD704E-4F07-4C39-A611-183047B9985F}" srcId="{A9A90A4E-56F7-4EDF-AECF-5F036E9B5C1C}" destId="{6A6DF159-CA61-494C-8596-0A398CC8596B}" srcOrd="0" destOrd="0" parTransId="{0EB43673-3F71-4BEA-A50E-2CF0D736A58E}" sibTransId="{9F5373A9-8EB6-4621-901E-7FA97453A090}"/>
    <dgm:cxn modelId="{49348821-FE48-49C6-A8F0-B5419C93009F}" type="presOf" srcId="{A9A90A4E-56F7-4EDF-AECF-5F036E9B5C1C}" destId="{0B5E52B4-C2A9-42A8-9D93-DEF33D18AFE8}" srcOrd="0" destOrd="0" presId="urn:microsoft.com/office/officeart/2005/8/layout/hList9"/>
    <dgm:cxn modelId="{510A349C-5A3F-442F-8A62-3768E9EF7F8E}" type="presOf" srcId="{044EFB63-EE05-44F2-961F-D2069368E927}" destId="{DFF8CA93-6F68-4225-AF71-27CCD9DA8F30}" srcOrd="0" destOrd="0" presId="urn:microsoft.com/office/officeart/2005/8/layout/hList9"/>
    <dgm:cxn modelId="{A3B3E47F-D86F-4C07-A241-A4D547968562}" type="presOf" srcId="{6A6DF159-CA61-494C-8596-0A398CC8596B}" destId="{5B33C125-C6E4-40AB-885D-FFD475F0E84E}" srcOrd="0" destOrd="0" presId="urn:microsoft.com/office/officeart/2005/8/layout/hList9"/>
    <dgm:cxn modelId="{C2BA1146-643E-40F7-9617-DE78799D5185}" type="presOf" srcId="{6A6DF159-CA61-494C-8596-0A398CC8596B}" destId="{0BDFB639-C1BF-4CBA-9AE8-D9320F748656}" srcOrd="1" destOrd="0" presId="urn:microsoft.com/office/officeart/2005/8/layout/hList9"/>
    <dgm:cxn modelId="{A59267E0-383C-40D6-B614-17ADF0E80954}" type="presParOf" srcId="{DFF8CA93-6F68-4225-AF71-27CCD9DA8F30}" destId="{D7594170-94BA-42E4-B686-255F1ABFA758}" srcOrd="0" destOrd="0" presId="urn:microsoft.com/office/officeart/2005/8/layout/hList9"/>
    <dgm:cxn modelId="{6ED5C343-950B-4B1D-8447-134A69754D6A}" type="presParOf" srcId="{DFF8CA93-6F68-4225-AF71-27CCD9DA8F30}" destId="{A09738F5-3536-4DC9-8D34-E0DE2C54FC51}" srcOrd="1" destOrd="0" presId="urn:microsoft.com/office/officeart/2005/8/layout/hList9"/>
    <dgm:cxn modelId="{DA060122-964E-4743-8EE4-729A83315E25}" type="presParOf" srcId="{A09738F5-3536-4DC9-8D34-E0DE2C54FC51}" destId="{9695CFE6-0A36-4763-BD3D-A7DAA1EDD68A}" srcOrd="0" destOrd="0" presId="urn:microsoft.com/office/officeart/2005/8/layout/hList9"/>
    <dgm:cxn modelId="{C4A75B76-B243-402F-8A9E-8E654198870F}" type="presParOf" srcId="{A09738F5-3536-4DC9-8D34-E0DE2C54FC51}" destId="{B58D0590-AC85-48A8-B00D-C8F8D9AF95DF}" srcOrd="1" destOrd="0" presId="urn:microsoft.com/office/officeart/2005/8/layout/hList9"/>
    <dgm:cxn modelId="{8AF0842D-0B5F-4B31-9508-2C8CC2F6C181}" type="presParOf" srcId="{B58D0590-AC85-48A8-B00D-C8F8D9AF95DF}" destId="{5B33C125-C6E4-40AB-885D-FFD475F0E84E}" srcOrd="0" destOrd="0" presId="urn:microsoft.com/office/officeart/2005/8/layout/hList9"/>
    <dgm:cxn modelId="{D0D36A03-5718-4F15-9007-EE86AB9C4F86}" type="presParOf" srcId="{B58D0590-AC85-48A8-B00D-C8F8D9AF95DF}" destId="{0BDFB639-C1BF-4CBA-9AE8-D9320F748656}" srcOrd="1" destOrd="0" presId="urn:microsoft.com/office/officeart/2005/8/layout/hList9"/>
    <dgm:cxn modelId="{A7CA0170-8EA3-4F14-AFF6-2699AF3DC483}" type="presParOf" srcId="{DFF8CA93-6F68-4225-AF71-27CCD9DA8F30}" destId="{421B67B2-307C-41B4-9DD2-8B4904728691}" srcOrd="2" destOrd="0" presId="urn:microsoft.com/office/officeart/2005/8/layout/hList9"/>
    <dgm:cxn modelId="{9EFCC23E-705C-4889-ABEF-3F335BCF9294}" type="presParOf" srcId="{DFF8CA93-6F68-4225-AF71-27CCD9DA8F30}" destId="{0B5E52B4-C2A9-42A8-9D93-DEF33D18AFE8}" srcOrd="3" destOrd="0" presId="urn:microsoft.com/office/officeart/2005/8/layout/hList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107AAC-D463-412B-864F-55C872EC07A9}"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47040B56-8E15-4E87-BC4B-79EAD4CA3C7C}">
      <dgm:prSet phldrT="[Text]"/>
      <dgm:spPr>
        <a:solidFill>
          <a:srgbClr val="D8E8C4"/>
        </a:solidFill>
        <a:ln>
          <a:noFill/>
        </a:ln>
      </dgm:spPr>
      <dgm:t>
        <a:bodyPr/>
        <a:lstStyle/>
        <a:p>
          <a:r>
            <a:rPr lang="en-US" b="1" dirty="0" smtClean="0">
              <a:solidFill>
                <a:srgbClr val="E95A53"/>
              </a:solidFill>
              <a:latin typeface="+mj-lt"/>
            </a:rPr>
            <a:t>Organizational justice</a:t>
          </a:r>
          <a:endParaRPr lang="en-US" b="1" dirty="0">
            <a:solidFill>
              <a:srgbClr val="E95A53"/>
            </a:solidFill>
            <a:latin typeface="+mj-lt"/>
          </a:endParaRPr>
        </a:p>
      </dgm:t>
    </dgm:pt>
    <dgm:pt modelId="{9E699FDE-2C4A-4EDE-8299-195341D762B7}" type="parTrans" cxnId="{93C9FB07-C728-427A-B0F3-59EE44F00D17}">
      <dgm:prSet/>
      <dgm:spPr/>
      <dgm:t>
        <a:bodyPr/>
        <a:lstStyle/>
        <a:p>
          <a:endParaRPr lang="en-US">
            <a:latin typeface="+mj-lt"/>
          </a:endParaRPr>
        </a:p>
      </dgm:t>
    </dgm:pt>
    <dgm:pt modelId="{3DFA09DE-F2AB-4C40-8CAB-1EFD07E1CE23}" type="sibTrans" cxnId="{93C9FB07-C728-427A-B0F3-59EE44F00D17}">
      <dgm:prSet/>
      <dgm:spPr/>
      <dgm:t>
        <a:bodyPr/>
        <a:lstStyle/>
        <a:p>
          <a:endParaRPr lang="en-US">
            <a:latin typeface="+mj-lt"/>
          </a:endParaRPr>
        </a:p>
      </dgm:t>
    </dgm:pt>
    <dgm:pt modelId="{5F2C8F0E-E781-4F3F-B80D-308375E73731}">
      <dgm:prSet phldrT="[Text]"/>
      <dgm:spPr>
        <a:solidFill>
          <a:schemeClr val="bg1">
            <a:alpha val="90000"/>
          </a:schemeClr>
        </a:solidFill>
        <a:ln w="28575">
          <a:solidFill>
            <a:srgbClr val="D8E8C4"/>
          </a:solidFill>
        </a:ln>
      </dgm:spPr>
      <dgm:t>
        <a:bodyPr/>
        <a:lstStyle/>
        <a:p>
          <a:r>
            <a:rPr lang="en-US" dirty="0" smtClean="0">
              <a:latin typeface="+mj-lt"/>
            </a:rPr>
            <a:t>The perceptions of people in an organization regarding fairness.</a:t>
          </a:r>
          <a:endParaRPr lang="en-US" dirty="0">
            <a:latin typeface="+mj-lt"/>
          </a:endParaRPr>
        </a:p>
      </dgm:t>
    </dgm:pt>
    <dgm:pt modelId="{039B5C52-FC19-45B9-80A5-FF9760956343}" type="parTrans" cxnId="{68229D63-25FD-43D2-8282-CAD2E7B42D22}">
      <dgm:prSet/>
      <dgm:spPr/>
      <dgm:t>
        <a:bodyPr/>
        <a:lstStyle/>
        <a:p>
          <a:endParaRPr lang="en-US">
            <a:latin typeface="+mj-lt"/>
          </a:endParaRPr>
        </a:p>
      </dgm:t>
    </dgm:pt>
    <dgm:pt modelId="{05018EA3-E8D7-4080-87F2-4DBC821693D8}" type="sibTrans" cxnId="{68229D63-25FD-43D2-8282-CAD2E7B42D22}">
      <dgm:prSet/>
      <dgm:spPr/>
      <dgm:t>
        <a:bodyPr/>
        <a:lstStyle/>
        <a:p>
          <a:endParaRPr lang="en-US">
            <a:latin typeface="+mj-lt"/>
          </a:endParaRPr>
        </a:p>
      </dgm:t>
    </dgm:pt>
    <dgm:pt modelId="{6FFFC43E-CF5F-4B70-B9E7-14584EE26767}" type="pres">
      <dgm:prSet presAssocID="{01107AAC-D463-412B-864F-55C872EC07A9}" presName="Name0" presStyleCnt="0">
        <dgm:presLayoutVars>
          <dgm:dir/>
          <dgm:animLvl val="lvl"/>
          <dgm:resizeHandles val="exact"/>
        </dgm:presLayoutVars>
      </dgm:prSet>
      <dgm:spPr/>
      <dgm:t>
        <a:bodyPr/>
        <a:lstStyle/>
        <a:p>
          <a:endParaRPr lang="en-US"/>
        </a:p>
      </dgm:t>
    </dgm:pt>
    <dgm:pt modelId="{1A074ABC-11B3-4DE5-B16E-A30E7805B5C2}" type="pres">
      <dgm:prSet presAssocID="{47040B56-8E15-4E87-BC4B-79EAD4CA3C7C}" presName="composite" presStyleCnt="0"/>
      <dgm:spPr/>
    </dgm:pt>
    <dgm:pt modelId="{A6942EAF-99BD-421C-A8CC-81260ED47981}" type="pres">
      <dgm:prSet presAssocID="{47040B56-8E15-4E87-BC4B-79EAD4CA3C7C}" presName="parTx" presStyleLbl="alignNode1" presStyleIdx="0" presStyleCnt="1">
        <dgm:presLayoutVars>
          <dgm:chMax val="0"/>
          <dgm:chPref val="0"/>
          <dgm:bulletEnabled val="1"/>
        </dgm:presLayoutVars>
      </dgm:prSet>
      <dgm:spPr/>
      <dgm:t>
        <a:bodyPr/>
        <a:lstStyle/>
        <a:p>
          <a:endParaRPr lang="en-US"/>
        </a:p>
      </dgm:t>
    </dgm:pt>
    <dgm:pt modelId="{047B2CA0-663B-47FB-9F01-CF58ACB0F6A1}" type="pres">
      <dgm:prSet presAssocID="{47040B56-8E15-4E87-BC4B-79EAD4CA3C7C}" presName="desTx" presStyleLbl="alignAccFollowNode1" presStyleIdx="0" presStyleCnt="1">
        <dgm:presLayoutVars>
          <dgm:bulletEnabled val="1"/>
        </dgm:presLayoutVars>
      </dgm:prSet>
      <dgm:spPr/>
      <dgm:t>
        <a:bodyPr/>
        <a:lstStyle/>
        <a:p>
          <a:endParaRPr lang="en-US"/>
        </a:p>
      </dgm:t>
    </dgm:pt>
  </dgm:ptLst>
  <dgm:cxnLst>
    <dgm:cxn modelId="{7E92503D-7711-4C67-AAD0-4E2388E82608}" type="presOf" srcId="{5F2C8F0E-E781-4F3F-B80D-308375E73731}" destId="{047B2CA0-663B-47FB-9F01-CF58ACB0F6A1}" srcOrd="0" destOrd="0" presId="urn:microsoft.com/office/officeart/2005/8/layout/hList1"/>
    <dgm:cxn modelId="{68229D63-25FD-43D2-8282-CAD2E7B42D22}" srcId="{47040B56-8E15-4E87-BC4B-79EAD4CA3C7C}" destId="{5F2C8F0E-E781-4F3F-B80D-308375E73731}" srcOrd="0" destOrd="0" parTransId="{039B5C52-FC19-45B9-80A5-FF9760956343}" sibTransId="{05018EA3-E8D7-4080-87F2-4DBC821693D8}"/>
    <dgm:cxn modelId="{93C9FB07-C728-427A-B0F3-59EE44F00D17}" srcId="{01107AAC-D463-412B-864F-55C872EC07A9}" destId="{47040B56-8E15-4E87-BC4B-79EAD4CA3C7C}" srcOrd="0" destOrd="0" parTransId="{9E699FDE-2C4A-4EDE-8299-195341D762B7}" sibTransId="{3DFA09DE-F2AB-4C40-8CAB-1EFD07E1CE23}"/>
    <dgm:cxn modelId="{5E6A99FE-58EB-4F38-B870-B3321056FDBE}" type="presOf" srcId="{47040B56-8E15-4E87-BC4B-79EAD4CA3C7C}" destId="{A6942EAF-99BD-421C-A8CC-81260ED47981}" srcOrd="0" destOrd="0" presId="urn:microsoft.com/office/officeart/2005/8/layout/hList1"/>
    <dgm:cxn modelId="{56A27D61-F594-4C03-B26C-E41BC13E5FCE}" type="presOf" srcId="{01107AAC-D463-412B-864F-55C872EC07A9}" destId="{6FFFC43E-CF5F-4B70-B9E7-14584EE26767}" srcOrd="0" destOrd="0" presId="urn:microsoft.com/office/officeart/2005/8/layout/hList1"/>
    <dgm:cxn modelId="{BE422A8B-DCED-45CB-B7E5-B089BF665DB4}" type="presParOf" srcId="{6FFFC43E-CF5F-4B70-B9E7-14584EE26767}" destId="{1A074ABC-11B3-4DE5-B16E-A30E7805B5C2}" srcOrd="0" destOrd="0" presId="urn:microsoft.com/office/officeart/2005/8/layout/hList1"/>
    <dgm:cxn modelId="{D95DCBBA-35D0-4814-A932-69DD03F1E322}" type="presParOf" srcId="{1A074ABC-11B3-4DE5-B16E-A30E7805B5C2}" destId="{A6942EAF-99BD-421C-A8CC-81260ED47981}" srcOrd="0" destOrd="0" presId="urn:microsoft.com/office/officeart/2005/8/layout/hList1"/>
    <dgm:cxn modelId="{5B0D95B6-1274-497C-B47A-3FB3BF87AD9F}" type="presParOf" srcId="{1A074ABC-11B3-4DE5-B16E-A30E7805B5C2}" destId="{047B2CA0-663B-47FB-9F01-CF58ACB0F6A1}"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65DBE4-D568-44CA-84E0-789ADBEEF5D1}" type="doc">
      <dgm:prSet loTypeId="urn:microsoft.com/office/officeart/2005/8/layout/hList9" loCatId="list" qsTypeId="urn:microsoft.com/office/officeart/2005/8/quickstyle/simple4" qsCatId="simple" csTypeId="urn:microsoft.com/office/officeart/2005/8/colors/accent1_2" csCatId="accent1" phldr="1"/>
      <dgm:spPr/>
      <dgm:t>
        <a:bodyPr/>
        <a:lstStyle/>
        <a:p>
          <a:endParaRPr lang="en-US"/>
        </a:p>
      </dgm:t>
    </dgm:pt>
    <dgm:pt modelId="{6299148A-98A7-43C1-A97A-60B4543CFD5D}">
      <dgm:prSet phldrT="[Text]"/>
      <dgm:spPr>
        <a:solidFill>
          <a:srgbClr val="E9EBF5"/>
        </a:solidFill>
      </dgm:spPr>
      <dgm:t>
        <a:bodyPr/>
        <a:lstStyle/>
        <a:p>
          <a:r>
            <a:rPr lang="en-US" b="1" dirty="0" smtClean="0">
              <a:solidFill>
                <a:srgbClr val="E95A53"/>
              </a:solidFill>
              <a:latin typeface="+mj-lt"/>
            </a:rPr>
            <a:t>Social responsibility</a:t>
          </a:r>
          <a:endParaRPr lang="en-US" b="1" dirty="0">
            <a:solidFill>
              <a:srgbClr val="E95A53"/>
            </a:solidFill>
            <a:latin typeface="+mj-lt"/>
          </a:endParaRPr>
        </a:p>
      </dgm:t>
    </dgm:pt>
    <dgm:pt modelId="{E4DE91FF-07EB-4C25-9312-8B33AC0FAA04}" type="parTrans" cxnId="{3E240ED2-4CED-42AB-B128-E139FFEBFC28}">
      <dgm:prSet/>
      <dgm:spPr/>
      <dgm:t>
        <a:bodyPr/>
        <a:lstStyle/>
        <a:p>
          <a:endParaRPr lang="en-US">
            <a:latin typeface="+mj-lt"/>
          </a:endParaRPr>
        </a:p>
      </dgm:t>
    </dgm:pt>
    <dgm:pt modelId="{98E38DCF-6D87-470E-95D2-E23ECE2D23D6}" type="sibTrans" cxnId="{3E240ED2-4CED-42AB-B128-E139FFEBFC28}">
      <dgm:prSet/>
      <dgm:spPr/>
      <dgm:t>
        <a:bodyPr/>
        <a:lstStyle/>
        <a:p>
          <a:endParaRPr lang="en-US">
            <a:latin typeface="+mj-lt"/>
          </a:endParaRPr>
        </a:p>
      </dgm:t>
    </dgm:pt>
    <dgm:pt modelId="{6E62CBB2-3272-4BFD-BED0-D2CDC4DA923B}">
      <dgm:prSet phldrT="[Text]"/>
      <dgm:spPr>
        <a:solidFill>
          <a:srgbClr val="FEEAC9">
            <a:alpha val="90000"/>
          </a:srgbClr>
        </a:solidFill>
        <a:ln>
          <a:solidFill>
            <a:srgbClr val="FEEAC9"/>
          </a:solidFill>
        </a:ln>
      </dgm:spPr>
      <dgm:t>
        <a:bodyPr/>
        <a:lstStyle/>
        <a:p>
          <a:r>
            <a:rPr lang="en-US" dirty="0" smtClean="0">
              <a:latin typeface="+mj-lt"/>
            </a:rPr>
            <a:t>The set of obligations an organization has to protect and enhance the societal context in which it functions.</a:t>
          </a:r>
          <a:endParaRPr lang="en-US" dirty="0">
            <a:latin typeface="+mj-lt"/>
          </a:endParaRPr>
        </a:p>
      </dgm:t>
    </dgm:pt>
    <dgm:pt modelId="{F963DC44-BA66-42A9-9C0E-80E894828E51}" type="parTrans" cxnId="{6A506F87-18B3-4E4C-8122-3EC8AF55D69A}">
      <dgm:prSet/>
      <dgm:spPr/>
      <dgm:t>
        <a:bodyPr/>
        <a:lstStyle/>
        <a:p>
          <a:endParaRPr lang="en-US">
            <a:latin typeface="+mj-lt"/>
          </a:endParaRPr>
        </a:p>
      </dgm:t>
    </dgm:pt>
    <dgm:pt modelId="{9542B061-6381-4565-881B-9E47B1769683}" type="sibTrans" cxnId="{6A506F87-18B3-4E4C-8122-3EC8AF55D69A}">
      <dgm:prSet/>
      <dgm:spPr/>
      <dgm:t>
        <a:bodyPr/>
        <a:lstStyle/>
        <a:p>
          <a:endParaRPr lang="en-US">
            <a:latin typeface="+mj-lt"/>
          </a:endParaRPr>
        </a:p>
      </dgm:t>
    </dgm:pt>
    <dgm:pt modelId="{538B72F7-F58A-4B8F-9EAE-63366A0C2F41}" type="pres">
      <dgm:prSet presAssocID="{CB65DBE4-D568-44CA-84E0-789ADBEEF5D1}" presName="list" presStyleCnt="0">
        <dgm:presLayoutVars>
          <dgm:dir/>
          <dgm:animLvl val="lvl"/>
        </dgm:presLayoutVars>
      </dgm:prSet>
      <dgm:spPr/>
      <dgm:t>
        <a:bodyPr/>
        <a:lstStyle/>
        <a:p>
          <a:endParaRPr lang="en-US"/>
        </a:p>
      </dgm:t>
    </dgm:pt>
    <dgm:pt modelId="{4F3C451A-1156-46FB-9FD2-802AD4CB1691}" type="pres">
      <dgm:prSet presAssocID="{6299148A-98A7-43C1-A97A-60B4543CFD5D}" presName="posSpace" presStyleCnt="0"/>
      <dgm:spPr/>
    </dgm:pt>
    <dgm:pt modelId="{B0276188-75C0-4F81-9E28-37FCB7902B1A}" type="pres">
      <dgm:prSet presAssocID="{6299148A-98A7-43C1-A97A-60B4543CFD5D}" presName="vertFlow" presStyleCnt="0"/>
      <dgm:spPr/>
    </dgm:pt>
    <dgm:pt modelId="{7DDAF72E-B721-4A41-A15B-66DA7DD115B0}" type="pres">
      <dgm:prSet presAssocID="{6299148A-98A7-43C1-A97A-60B4543CFD5D}" presName="topSpace" presStyleCnt="0"/>
      <dgm:spPr/>
    </dgm:pt>
    <dgm:pt modelId="{01CC47AC-A335-4336-ABB2-9786AF7F4C1C}" type="pres">
      <dgm:prSet presAssocID="{6299148A-98A7-43C1-A97A-60B4543CFD5D}" presName="firstComp" presStyleCnt="0"/>
      <dgm:spPr/>
    </dgm:pt>
    <dgm:pt modelId="{0DB4CDFF-FDFE-42B5-856E-D79AAAEFE10D}" type="pres">
      <dgm:prSet presAssocID="{6299148A-98A7-43C1-A97A-60B4543CFD5D}" presName="firstChild" presStyleLbl="bgAccFollowNode1" presStyleIdx="0" presStyleCnt="1" custLinFactNeighborX="-6160"/>
      <dgm:spPr/>
      <dgm:t>
        <a:bodyPr/>
        <a:lstStyle/>
        <a:p>
          <a:endParaRPr lang="en-US"/>
        </a:p>
      </dgm:t>
    </dgm:pt>
    <dgm:pt modelId="{C6FE3752-8D6B-4413-B26E-B1DA3C603238}" type="pres">
      <dgm:prSet presAssocID="{6299148A-98A7-43C1-A97A-60B4543CFD5D}" presName="firstChildTx" presStyleLbl="bgAccFollowNode1" presStyleIdx="0" presStyleCnt="1">
        <dgm:presLayoutVars>
          <dgm:bulletEnabled val="1"/>
        </dgm:presLayoutVars>
      </dgm:prSet>
      <dgm:spPr/>
      <dgm:t>
        <a:bodyPr/>
        <a:lstStyle/>
        <a:p>
          <a:endParaRPr lang="en-US"/>
        </a:p>
      </dgm:t>
    </dgm:pt>
    <dgm:pt modelId="{FF13518F-D621-451E-AA54-B1B48E1B2407}" type="pres">
      <dgm:prSet presAssocID="{6299148A-98A7-43C1-A97A-60B4543CFD5D}" presName="negSpace" presStyleCnt="0"/>
      <dgm:spPr/>
    </dgm:pt>
    <dgm:pt modelId="{232A0C3F-B0B3-4C3C-9BE0-D038033C2731}" type="pres">
      <dgm:prSet presAssocID="{6299148A-98A7-43C1-A97A-60B4543CFD5D}" presName="circle" presStyleLbl="node1" presStyleIdx="0" presStyleCnt="1" custScaleX="100787" custScaleY="95467" custLinFactNeighborX="-4933"/>
      <dgm:spPr/>
      <dgm:t>
        <a:bodyPr/>
        <a:lstStyle/>
        <a:p>
          <a:endParaRPr lang="en-US"/>
        </a:p>
      </dgm:t>
    </dgm:pt>
  </dgm:ptLst>
  <dgm:cxnLst>
    <dgm:cxn modelId="{6A506F87-18B3-4E4C-8122-3EC8AF55D69A}" srcId="{6299148A-98A7-43C1-A97A-60B4543CFD5D}" destId="{6E62CBB2-3272-4BFD-BED0-D2CDC4DA923B}" srcOrd="0" destOrd="0" parTransId="{F963DC44-BA66-42A9-9C0E-80E894828E51}" sibTransId="{9542B061-6381-4565-881B-9E47B1769683}"/>
    <dgm:cxn modelId="{16918E80-4753-45BC-9CA8-41F3644D6141}" type="presOf" srcId="{6299148A-98A7-43C1-A97A-60B4543CFD5D}" destId="{232A0C3F-B0B3-4C3C-9BE0-D038033C2731}" srcOrd="0" destOrd="0" presId="urn:microsoft.com/office/officeart/2005/8/layout/hList9"/>
    <dgm:cxn modelId="{3E240ED2-4CED-42AB-B128-E139FFEBFC28}" srcId="{CB65DBE4-D568-44CA-84E0-789ADBEEF5D1}" destId="{6299148A-98A7-43C1-A97A-60B4543CFD5D}" srcOrd="0" destOrd="0" parTransId="{E4DE91FF-07EB-4C25-9312-8B33AC0FAA04}" sibTransId="{98E38DCF-6D87-470E-95D2-E23ECE2D23D6}"/>
    <dgm:cxn modelId="{64E812C0-BFF2-4C5C-B8AA-8FAF74143C7C}" type="presOf" srcId="{6E62CBB2-3272-4BFD-BED0-D2CDC4DA923B}" destId="{C6FE3752-8D6B-4413-B26E-B1DA3C603238}" srcOrd="1" destOrd="0" presId="urn:microsoft.com/office/officeart/2005/8/layout/hList9"/>
    <dgm:cxn modelId="{DC41817C-5F37-44A9-93A7-223111D37618}" type="presOf" srcId="{6E62CBB2-3272-4BFD-BED0-D2CDC4DA923B}" destId="{0DB4CDFF-FDFE-42B5-856E-D79AAAEFE10D}" srcOrd="0" destOrd="0" presId="urn:microsoft.com/office/officeart/2005/8/layout/hList9"/>
    <dgm:cxn modelId="{1F2DFC8C-6458-4EDF-B7D8-BF7888208D20}" type="presOf" srcId="{CB65DBE4-D568-44CA-84E0-789ADBEEF5D1}" destId="{538B72F7-F58A-4B8F-9EAE-63366A0C2F41}" srcOrd="0" destOrd="0" presId="urn:microsoft.com/office/officeart/2005/8/layout/hList9"/>
    <dgm:cxn modelId="{DFB6DD4E-4308-4900-A097-7CFB099EAF86}" type="presParOf" srcId="{538B72F7-F58A-4B8F-9EAE-63366A0C2F41}" destId="{4F3C451A-1156-46FB-9FD2-802AD4CB1691}" srcOrd="0" destOrd="0" presId="urn:microsoft.com/office/officeart/2005/8/layout/hList9"/>
    <dgm:cxn modelId="{9FEBF319-555F-4790-A20E-70E299C26F17}" type="presParOf" srcId="{538B72F7-F58A-4B8F-9EAE-63366A0C2F41}" destId="{B0276188-75C0-4F81-9E28-37FCB7902B1A}" srcOrd="1" destOrd="0" presId="urn:microsoft.com/office/officeart/2005/8/layout/hList9"/>
    <dgm:cxn modelId="{F47B31BA-FDAD-411E-80D8-6D2E97C4398D}" type="presParOf" srcId="{B0276188-75C0-4F81-9E28-37FCB7902B1A}" destId="{7DDAF72E-B721-4A41-A15B-66DA7DD115B0}" srcOrd="0" destOrd="0" presId="urn:microsoft.com/office/officeart/2005/8/layout/hList9"/>
    <dgm:cxn modelId="{7B783475-E36E-446F-B3D2-25B904563CC1}" type="presParOf" srcId="{B0276188-75C0-4F81-9E28-37FCB7902B1A}" destId="{01CC47AC-A335-4336-ABB2-9786AF7F4C1C}" srcOrd="1" destOrd="0" presId="urn:microsoft.com/office/officeart/2005/8/layout/hList9"/>
    <dgm:cxn modelId="{4808EEAF-B705-4012-8A57-59737065F18A}" type="presParOf" srcId="{01CC47AC-A335-4336-ABB2-9786AF7F4C1C}" destId="{0DB4CDFF-FDFE-42B5-856E-D79AAAEFE10D}" srcOrd="0" destOrd="0" presId="urn:microsoft.com/office/officeart/2005/8/layout/hList9"/>
    <dgm:cxn modelId="{AFF4D08B-0FE6-4752-BAA4-CDE7925B8D50}" type="presParOf" srcId="{01CC47AC-A335-4336-ABB2-9786AF7F4C1C}" destId="{C6FE3752-8D6B-4413-B26E-B1DA3C603238}" srcOrd="1" destOrd="0" presId="urn:microsoft.com/office/officeart/2005/8/layout/hList9"/>
    <dgm:cxn modelId="{C88D0542-61A1-4E53-8491-1D33DD900C11}" type="presParOf" srcId="{538B72F7-F58A-4B8F-9EAE-63366A0C2F41}" destId="{FF13518F-D621-451E-AA54-B1B48E1B2407}" srcOrd="2" destOrd="0" presId="urn:microsoft.com/office/officeart/2005/8/layout/hList9"/>
    <dgm:cxn modelId="{026D5BA7-9FDA-485D-8283-15D7056D367D}" type="presParOf" srcId="{538B72F7-F58A-4B8F-9EAE-63366A0C2F41}" destId="{232A0C3F-B0B3-4C3C-9BE0-D038033C2731}" srcOrd="3" destOrd="0" presId="urn:microsoft.com/office/officeart/2005/8/layout/hList9"/>
  </dgm:cxnLst>
  <dgm:bg/>
  <dgm:whole>
    <a:ln>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DC4945-74E9-44AF-87B8-244E156B13ED}"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B1F5B7E5-F865-4C73-AAE0-51DAAA69D09A}">
      <dgm:prSet phldrT="[Text]"/>
      <dgm:spPr>
        <a:solidFill>
          <a:srgbClr val="FEEAC9"/>
        </a:solidFill>
      </dgm:spPr>
      <dgm:t>
        <a:bodyPr/>
        <a:lstStyle/>
        <a:p>
          <a:r>
            <a:rPr lang="en-US" b="1" dirty="0" smtClean="0">
              <a:solidFill>
                <a:srgbClr val="E95A53"/>
              </a:solidFill>
              <a:latin typeface="+mj-lt"/>
            </a:rPr>
            <a:t>Organizational stakeholders</a:t>
          </a:r>
          <a:endParaRPr lang="en-US" b="1" dirty="0">
            <a:solidFill>
              <a:srgbClr val="E95A53"/>
            </a:solidFill>
            <a:latin typeface="+mj-lt"/>
          </a:endParaRPr>
        </a:p>
      </dgm:t>
    </dgm:pt>
    <dgm:pt modelId="{AC9945B7-2056-42AE-A626-FC7B89E88C23}" type="parTrans" cxnId="{FF55AA87-D4F0-4035-A1E9-F32F71B5791B}">
      <dgm:prSet/>
      <dgm:spPr/>
      <dgm:t>
        <a:bodyPr/>
        <a:lstStyle/>
        <a:p>
          <a:endParaRPr lang="en-US">
            <a:latin typeface="+mj-lt"/>
          </a:endParaRPr>
        </a:p>
      </dgm:t>
    </dgm:pt>
    <dgm:pt modelId="{B04B5E4F-4B3F-4283-9B47-DC1AD27AF890}" type="sibTrans" cxnId="{FF55AA87-D4F0-4035-A1E9-F32F71B5791B}">
      <dgm:prSet/>
      <dgm:spPr/>
      <dgm:t>
        <a:bodyPr/>
        <a:lstStyle/>
        <a:p>
          <a:endParaRPr lang="en-US">
            <a:latin typeface="+mj-lt"/>
          </a:endParaRPr>
        </a:p>
      </dgm:t>
    </dgm:pt>
    <dgm:pt modelId="{34D4D424-F57B-414D-AC9F-F96EE983AB9E}">
      <dgm:prSet phldrT="[Text]"/>
      <dgm:spPr>
        <a:solidFill>
          <a:schemeClr val="bg1"/>
        </a:solidFill>
      </dgm:spPr>
      <dgm:t>
        <a:bodyPr/>
        <a:lstStyle/>
        <a:p>
          <a:r>
            <a:rPr lang="en-US" dirty="0" smtClean="0">
              <a:solidFill>
                <a:schemeClr val="tx1"/>
              </a:solidFill>
              <a:latin typeface="+mj-lt"/>
            </a:rPr>
            <a:t>Person or organization who is directly affected by the practices of an organization and has a stake in its performance.</a:t>
          </a:r>
          <a:endParaRPr lang="en-US" dirty="0">
            <a:solidFill>
              <a:schemeClr val="tx1"/>
            </a:solidFill>
            <a:latin typeface="+mj-lt"/>
          </a:endParaRPr>
        </a:p>
      </dgm:t>
    </dgm:pt>
    <dgm:pt modelId="{0FB2396F-2F0F-42B8-B909-F3B836B5B138}" type="parTrans" cxnId="{5D118D4F-BBEC-40FF-B6D3-1306F40EBCA9}">
      <dgm:prSet/>
      <dgm:spPr/>
      <dgm:t>
        <a:bodyPr/>
        <a:lstStyle/>
        <a:p>
          <a:endParaRPr lang="en-US">
            <a:latin typeface="+mj-lt"/>
          </a:endParaRPr>
        </a:p>
      </dgm:t>
    </dgm:pt>
    <dgm:pt modelId="{893D9E51-AF62-4B61-8980-15860AA5E75A}" type="sibTrans" cxnId="{5D118D4F-BBEC-40FF-B6D3-1306F40EBCA9}">
      <dgm:prSet/>
      <dgm:spPr/>
      <dgm:t>
        <a:bodyPr/>
        <a:lstStyle/>
        <a:p>
          <a:endParaRPr lang="en-US">
            <a:latin typeface="+mj-lt"/>
          </a:endParaRPr>
        </a:p>
      </dgm:t>
    </dgm:pt>
    <dgm:pt modelId="{5B93C996-E388-41CA-92E1-80858806B1A2}" type="pres">
      <dgm:prSet presAssocID="{3ADC4945-74E9-44AF-87B8-244E156B13ED}" presName="theList" presStyleCnt="0">
        <dgm:presLayoutVars>
          <dgm:dir/>
          <dgm:animLvl val="lvl"/>
          <dgm:resizeHandles val="exact"/>
        </dgm:presLayoutVars>
      </dgm:prSet>
      <dgm:spPr/>
      <dgm:t>
        <a:bodyPr/>
        <a:lstStyle/>
        <a:p>
          <a:endParaRPr lang="en-US"/>
        </a:p>
      </dgm:t>
    </dgm:pt>
    <dgm:pt modelId="{75C21C53-ACCD-42A8-9A4B-9F0D1253F0BF}" type="pres">
      <dgm:prSet presAssocID="{B1F5B7E5-F865-4C73-AAE0-51DAAA69D09A}" presName="compNode" presStyleCnt="0"/>
      <dgm:spPr/>
    </dgm:pt>
    <dgm:pt modelId="{F00A02EF-D667-4647-8694-01069A9501CC}" type="pres">
      <dgm:prSet presAssocID="{B1F5B7E5-F865-4C73-AAE0-51DAAA69D09A}" presName="aNode" presStyleLbl="bgShp" presStyleIdx="0" presStyleCnt="1"/>
      <dgm:spPr/>
      <dgm:t>
        <a:bodyPr/>
        <a:lstStyle/>
        <a:p>
          <a:endParaRPr lang="en-US"/>
        </a:p>
      </dgm:t>
    </dgm:pt>
    <dgm:pt modelId="{F1737894-A0B8-4189-BBBF-FE2841373C8A}" type="pres">
      <dgm:prSet presAssocID="{B1F5B7E5-F865-4C73-AAE0-51DAAA69D09A}" presName="textNode" presStyleLbl="bgShp" presStyleIdx="0" presStyleCnt="1"/>
      <dgm:spPr/>
      <dgm:t>
        <a:bodyPr/>
        <a:lstStyle/>
        <a:p>
          <a:endParaRPr lang="en-US"/>
        </a:p>
      </dgm:t>
    </dgm:pt>
    <dgm:pt modelId="{97A791AA-16EF-46E6-9FCD-F88DD4B206C2}" type="pres">
      <dgm:prSet presAssocID="{B1F5B7E5-F865-4C73-AAE0-51DAAA69D09A}" presName="compChildNode" presStyleCnt="0"/>
      <dgm:spPr/>
    </dgm:pt>
    <dgm:pt modelId="{D060E1A7-9D37-4E0B-96AF-F548632FF98D}" type="pres">
      <dgm:prSet presAssocID="{B1F5B7E5-F865-4C73-AAE0-51DAAA69D09A}" presName="theInnerList" presStyleCnt="0"/>
      <dgm:spPr/>
    </dgm:pt>
    <dgm:pt modelId="{53C06224-9043-46D7-A73D-EE018245E549}" type="pres">
      <dgm:prSet presAssocID="{34D4D424-F57B-414D-AC9F-F96EE983AB9E}" presName="childNode" presStyleLbl="node1" presStyleIdx="0" presStyleCnt="1">
        <dgm:presLayoutVars>
          <dgm:bulletEnabled val="1"/>
        </dgm:presLayoutVars>
      </dgm:prSet>
      <dgm:spPr/>
      <dgm:t>
        <a:bodyPr/>
        <a:lstStyle/>
        <a:p>
          <a:endParaRPr lang="en-US"/>
        </a:p>
      </dgm:t>
    </dgm:pt>
  </dgm:ptLst>
  <dgm:cxnLst>
    <dgm:cxn modelId="{80135E38-9B18-4B68-BDAF-BAC45098D2F8}" type="presOf" srcId="{3ADC4945-74E9-44AF-87B8-244E156B13ED}" destId="{5B93C996-E388-41CA-92E1-80858806B1A2}" srcOrd="0" destOrd="0" presId="urn:microsoft.com/office/officeart/2005/8/layout/lProcess2"/>
    <dgm:cxn modelId="{FDF94E88-B7CC-40AC-A001-A874E69FA6C3}" type="presOf" srcId="{B1F5B7E5-F865-4C73-AAE0-51DAAA69D09A}" destId="{F00A02EF-D667-4647-8694-01069A9501CC}" srcOrd="0" destOrd="0" presId="urn:microsoft.com/office/officeart/2005/8/layout/lProcess2"/>
    <dgm:cxn modelId="{02BAD91A-7CEE-4671-96CA-3BD33A8E79DB}" type="presOf" srcId="{34D4D424-F57B-414D-AC9F-F96EE983AB9E}" destId="{53C06224-9043-46D7-A73D-EE018245E549}" srcOrd="0" destOrd="0" presId="urn:microsoft.com/office/officeart/2005/8/layout/lProcess2"/>
    <dgm:cxn modelId="{5D118D4F-BBEC-40FF-B6D3-1306F40EBCA9}" srcId="{B1F5B7E5-F865-4C73-AAE0-51DAAA69D09A}" destId="{34D4D424-F57B-414D-AC9F-F96EE983AB9E}" srcOrd="0" destOrd="0" parTransId="{0FB2396F-2F0F-42B8-B909-F3B836B5B138}" sibTransId="{893D9E51-AF62-4B61-8980-15860AA5E75A}"/>
    <dgm:cxn modelId="{FF55AA87-D4F0-4035-A1E9-F32F71B5791B}" srcId="{3ADC4945-74E9-44AF-87B8-244E156B13ED}" destId="{B1F5B7E5-F865-4C73-AAE0-51DAAA69D09A}" srcOrd="0" destOrd="0" parTransId="{AC9945B7-2056-42AE-A626-FC7B89E88C23}" sibTransId="{B04B5E4F-4B3F-4283-9B47-DC1AD27AF890}"/>
    <dgm:cxn modelId="{FF32286D-0DDE-4425-9852-92FDD2985A87}" type="presOf" srcId="{B1F5B7E5-F865-4C73-AAE0-51DAAA69D09A}" destId="{F1737894-A0B8-4189-BBBF-FE2841373C8A}" srcOrd="1" destOrd="0" presId="urn:microsoft.com/office/officeart/2005/8/layout/lProcess2"/>
    <dgm:cxn modelId="{9F7A21BF-C201-4391-AE3A-E7FC980F0053}" type="presParOf" srcId="{5B93C996-E388-41CA-92E1-80858806B1A2}" destId="{75C21C53-ACCD-42A8-9A4B-9F0D1253F0BF}" srcOrd="0" destOrd="0" presId="urn:microsoft.com/office/officeart/2005/8/layout/lProcess2"/>
    <dgm:cxn modelId="{96FF316B-FB19-4AF8-AEB2-7E0F6881555F}" type="presParOf" srcId="{75C21C53-ACCD-42A8-9A4B-9F0D1253F0BF}" destId="{F00A02EF-D667-4647-8694-01069A9501CC}" srcOrd="0" destOrd="0" presId="urn:microsoft.com/office/officeart/2005/8/layout/lProcess2"/>
    <dgm:cxn modelId="{89DEBAEB-1ECE-4EFF-84AF-93AE9268FCE8}" type="presParOf" srcId="{75C21C53-ACCD-42A8-9A4B-9F0D1253F0BF}" destId="{F1737894-A0B8-4189-BBBF-FE2841373C8A}" srcOrd="1" destOrd="0" presId="urn:microsoft.com/office/officeart/2005/8/layout/lProcess2"/>
    <dgm:cxn modelId="{ED9ECB74-CB66-47B5-A7BD-E7DA7592CA4A}" type="presParOf" srcId="{75C21C53-ACCD-42A8-9A4B-9F0D1253F0BF}" destId="{97A791AA-16EF-46E6-9FCD-F88DD4B206C2}" srcOrd="2" destOrd="0" presId="urn:microsoft.com/office/officeart/2005/8/layout/lProcess2"/>
    <dgm:cxn modelId="{A029161F-045A-46A8-B18C-B082287774F3}" type="presParOf" srcId="{97A791AA-16EF-46E6-9FCD-F88DD4B206C2}" destId="{D060E1A7-9D37-4E0B-96AF-F548632FF98D}" srcOrd="0" destOrd="0" presId="urn:microsoft.com/office/officeart/2005/8/layout/lProcess2"/>
    <dgm:cxn modelId="{80D3B287-EE60-44C4-97B7-65706886A352}" type="presParOf" srcId="{D060E1A7-9D37-4E0B-96AF-F548632FF98D}" destId="{53C06224-9043-46D7-A73D-EE018245E549}" srcOrd="0"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0D9409E-455F-447B-9083-2F60269938AE}"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1F2DDA9D-060D-424C-9209-3A216BB04D54}">
      <dgm:prSet phldrT="[Text]"/>
      <dgm:spPr>
        <a:solidFill>
          <a:srgbClr val="D8E8C4"/>
        </a:solidFill>
        <a:ln>
          <a:noFill/>
        </a:ln>
      </dgm:spPr>
      <dgm:t>
        <a:bodyPr/>
        <a:lstStyle/>
        <a:p>
          <a:r>
            <a:rPr lang="en-US" b="1" dirty="0" smtClean="0">
              <a:solidFill>
                <a:srgbClr val="E95A53"/>
              </a:solidFill>
              <a:latin typeface="+mj-lt"/>
            </a:rPr>
            <a:t>Legal compliance</a:t>
          </a:r>
          <a:endParaRPr lang="en-US" b="1" dirty="0">
            <a:solidFill>
              <a:srgbClr val="E95A53"/>
            </a:solidFill>
            <a:latin typeface="+mj-lt"/>
          </a:endParaRPr>
        </a:p>
      </dgm:t>
    </dgm:pt>
    <dgm:pt modelId="{8D6FB9C1-1149-4DD2-9EB2-E57387542594}" type="parTrans" cxnId="{EAE7AE9B-6912-4332-ADB0-40433E71E9DA}">
      <dgm:prSet/>
      <dgm:spPr/>
      <dgm:t>
        <a:bodyPr/>
        <a:lstStyle/>
        <a:p>
          <a:endParaRPr lang="en-US">
            <a:latin typeface="+mj-lt"/>
          </a:endParaRPr>
        </a:p>
      </dgm:t>
    </dgm:pt>
    <dgm:pt modelId="{B28E236F-2F31-418C-9F10-04703ED6DDB3}" type="sibTrans" cxnId="{EAE7AE9B-6912-4332-ADB0-40433E71E9DA}">
      <dgm:prSet/>
      <dgm:spPr/>
      <dgm:t>
        <a:bodyPr/>
        <a:lstStyle/>
        <a:p>
          <a:endParaRPr lang="en-US">
            <a:latin typeface="+mj-lt"/>
          </a:endParaRPr>
        </a:p>
      </dgm:t>
    </dgm:pt>
    <dgm:pt modelId="{EA8A4858-6EE4-4A5E-A9E8-1E128DBC8934}">
      <dgm:prSet phldrT="[Text]"/>
      <dgm:spPr>
        <a:solidFill>
          <a:schemeClr val="bg1">
            <a:alpha val="90000"/>
          </a:schemeClr>
        </a:solidFill>
        <a:ln w="38100">
          <a:solidFill>
            <a:srgbClr val="D8E8C4">
              <a:alpha val="90000"/>
            </a:srgbClr>
          </a:solidFill>
        </a:ln>
      </dgm:spPr>
      <dgm:t>
        <a:bodyPr/>
        <a:lstStyle/>
        <a:p>
          <a:r>
            <a:rPr lang="en-US" dirty="0" smtClean="0">
              <a:latin typeface="+mj-lt"/>
            </a:rPr>
            <a:t>The extent to which the organization complies with local, state, federal, and international laws.</a:t>
          </a:r>
          <a:endParaRPr lang="en-US" dirty="0">
            <a:latin typeface="+mj-lt"/>
          </a:endParaRPr>
        </a:p>
      </dgm:t>
    </dgm:pt>
    <dgm:pt modelId="{7C258A09-F11F-44B3-AB31-590D9586A72F}" type="parTrans" cxnId="{E0B51936-69C5-4D49-BEE7-3DB63A7C6EE8}">
      <dgm:prSet/>
      <dgm:spPr/>
      <dgm:t>
        <a:bodyPr/>
        <a:lstStyle/>
        <a:p>
          <a:endParaRPr lang="en-US">
            <a:latin typeface="+mj-lt"/>
          </a:endParaRPr>
        </a:p>
      </dgm:t>
    </dgm:pt>
    <dgm:pt modelId="{0A02C106-BB4D-4C1D-9C20-4FEB31D2C315}" type="sibTrans" cxnId="{E0B51936-69C5-4D49-BEE7-3DB63A7C6EE8}">
      <dgm:prSet/>
      <dgm:spPr/>
      <dgm:t>
        <a:bodyPr/>
        <a:lstStyle/>
        <a:p>
          <a:endParaRPr lang="en-US">
            <a:latin typeface="+mj-lt"/>
          </a:endParaRPr>
        </a:p>
      </dgm:t>
    </dgm:pt>
    <dgm:pt modelId="{D1A9373C-A22C-4B37-A81F-8C4E8A7B9194}">
      <dgm:prSet phldrT="[Text]"/>
      <dgm:spPr>
        <a:solidFill>
          <a:srgbClr val="E9EBF5"/>
        </a:solidFill>
        <a:ln>
          <a:noFill/>
        </a:ln>
      </dgm:spPr>
      <dgm:t>
        <a:bodyPr/>
        <a:lstStyle/>
        <a:p>
          <a:r>
            <a:rPr lang="en-US" b="1" dirty="0" smtClean="0">
              <a:solidFill>
                <a:srgbClr val="E95A53"/>
              </a:solidFill>
              <a:latin typeface="+mj-lt"/>
            </a:rPr>
            <a:t>Ethical compliance</a:t>
          </a:r>
          <a:endParaRPr lang="en-US" b="1" dirty="0">
            <a:solidFill>
              <a:srgbClr val="E95A53"/>
            </a:solidFill>
            <a:latin typeface="+mj-lt"/>
          </a:endParaRPr>
        </a:p>
      </dgm:t>
    </dgm:pt>
    <dgm:pt modelId="{09654E2A-FD8D-414F-BDFC-A9D9C9AA1E09}" type="parTrans" cxnId="{174CE13F-18BB-4A24-8380-EA9B7D68CD42}">
      <dgm:prSet/>
      <dgm:spPr/>
      <dgm:t>
        <a:bodyPr/>
        <a:lstStyle/>
        <a:p>
          <a:endParaRPr lang="en-US">
            <a:latin typeface="+mj-lt"/>
          </a:endParaRPr>
        </a:p>
      </dgm:t>
    </dgm:pt>
    <dgm:pt modelId="{296A523B-CF80-4BB6-9A28-C9520F1CAC8F}" type="sibTrans" cxnId="{174CE13F-18BB-4A24-8380-EA9B7D68CD42}">
      <dgm:prSet/>
      <dgm:spPr/>
      <dgm:t>
        <a:bodyPr/>
        <a:lstStyle/>
        <a:p>
          <a:endParaRPr lang="en-US">
            <a:latin typeface="+mj-lt"/>
          </a:endParaRPr>
        </a:p>
      </dgm:t>
    </dgm:pt>
    <dgm:pt modelId="{F13F92E8-1B5F-469C-B445-F803DB6B6C92}">
      <dgm:prSet phldrT="[Text]"/>
      <dgm:spPr>
        <a:solidFill>
          <a:schemeClr val="bg1">
            <a:alpha val="90000"/>
          </a:schemeClr>
        </a:solidFill>
        <a:ln w="38100">
          <a:solidFill>
            <a:srgbClr val="E9EBF5">
              <a:alpha val="90000"/>
            </a:srgbClr>
          </a:solidFill>
        </a:ln>
      </dgm:spPr>
      <dgm:t>
        <a:bodyPr/>
        <a:lstStyle/>
        <a:p>
          <a:r>
            <a:rPr lang="en-US" dirty="0" smtClean="0">
              <a:latin typeface="+mj-lt"/>
            </a:rPr>
            <a:t>The extent to which the firm and its members follow basic ethical standards of behavior.</a:t>
          </a:r>
          <a:endParaRPr lang="en-US" dirty="0">
            <a:latin typeface="+mj-lt"/>
          </a:endParaRPr>
        </a:p>
      </dgm:t>
    </dgm:pt>
    <dgm:pt modelId="{0639C506-0B65-4C75-A3CC-9455A929AEBC}" type="parTrans" cxnId="{A7CFE486-3500-4DCC-8F95-85FBA6D598EB}">
      <dgm:prSet/>
      <dgm:spPr/>
      <dgm:t>
        <a:bodyPr/>
        <a:lstStyle/>
        <a:p>
          <a:endParaRPr lang="en-US">
            <a:latin typeface="+mj-lt"/>
          </a:endParaRPr>
        </a:p>
      </dgm:t>
    </dgm:pt>
    <dgm:pt modelId="{B38B813B-ED57-49AC-85DD-ACE75881D8EC}" type="sibTrans" cxnId="{A7CFE486-3500-4DCC-8F95-85FBA6D598EB}">
      <dgm:prSet/>
      <dgm:spPr/>
      <dgm:t>
        <a:bodyPr/>
        <a:lstStyle/>
        <a:p>
          <a:endParaRPr lang="en-US">
            <a:latin typeface="+mj-lt"/>
          </a:endParaRPr>
        </a:p>
      </dgm:t>
    </dgm:pt>
    <dgm:pt modelId="{EF317704-CCA0-427B-9893-8B918A155549}">
      <dgm:prSet phldrT="[Text]"/>
      <dgm:spPr>
        <a:solidFill>
          <a:srgbClr val="FEEAC9"/>
        </a:solidFill>
        <a:ln>
          <a:noFill/>
        </a:ln>
      </dgm:spPr>
      <dgm:t>
        <a:bodyPr/>
        <a:lstStyle/>
        <a:p>
          <a:r>
            <a:rPr lang="en-US" b="1" dirty="0" smtClean="0">
              <a:solidFill>
                <a:srgbClr val="E95A53"/>
              </a:solidFill>
              <a:latin typeface="+mj-lt"/>
            </a:rPr>
            <a:t>Philanthropic giving</a:t>
          </a:r>
          <a:endParaRPr lang="en-US" b="1" dirty="0">
            <a:solidFill>
              <a:srgbClr val="E95A53"/>
            </a:solidFill>
            <a:latin typeface="+mj-lt"/>
          </a:endParaRPr>
        </a:p>
      </dgm:t>
    </dgm:pt>
    <dgm:pt modelId="{1531DECA-5339-4922-92E7-B9EE4F4AC1CC}" type="parTrans" cxnId="{9971963A-88CB-41CC-B587-9A3C4C6D506B}">
      <dgm:prSet/>
      <dgm:spPr/>
      <dgm:t>
        <a:bodyPr/>
        <a:lstStyle/>
        <a:p>
          <a:endParaRPr lang="en-US">
            <a:latin typeface="+mj-lt"/>
          </a:endParaRPr>
        </a:p>
      </dgm:t>
    </dgm:pt>
    <dgm:pt modelId="{911B8C74-D2CF-44FC-9261-1CCB24555BF9}" type="sibTrans" cxnId="{9971963A-88CB-41CC-B587-9A3C4C6D506B}">
      <dgm:prSet/>
      <dgm:spPr/>
      <dgm:t>
        <a:bodyPr/>
        <a:lstStyle/>
        <a:p>
          <a:endParaRPr lang="en-US">
            <a:latin typeface="+mj-lt"/>
          </a:endParaRPr>
        </a:p>
      </dgm:t>
    </dgm:pt>
    <dgm:pt modelId="{4EC15DDE-973A-4131-8EE6-76247B7DBF63}">
      <dgm:prSet phldrT="[Text]"/>
      <dgm:spPr>
        <a:solidFill>
          <a:schemeClr val="bg1">
            <a:alpha val="90000"/>
          </a:schemeClr>
        </a:solidFill>
        <a:ln w="38100">
          <a:solidFill>
            <a:srgbClr val="FEEAC9">
              <a:alpha val="90000"/>
            </a:srgbClr>
          </a:solidFill>
        </a:ln>
      </dgm:spPr>
      <dgm:t>
        <a:bodyPr/>
        <a:lstStyle/>
        <a:p>
          <a:r>
            <a:rPr lang="en-US" dirty="0" smtClean="0">
              <a:latin typeface="+mj-lt"/>
            </a:rPr>
            <a:t>The awarding of funds or other gifts to charities or other social programs.</a:t>
          </a:r>
          <a:endParaRPr lang="en-US" dirty="0">
            <a:latin typeface="+mj-lt"/>
          </a:endParaRPr>
        </a:p>
      </dgm:t>
    </dgm:pt>
    <dgm:pt modelId="{B4D0FC4F-733D-466A-BB6B-DA80A9CEC05A}" type="parTrans" cxnId="{8F51C5DD-EA63-4F35-AA62-D301469CF1AB}">
      <dgm:prSet/>
      <dgm:spPr/>
      <dgm:t>
        <a:bodyPr/>
        <a:lstStyle/>
        <a:p>
          <a:endParaRPr lang="en-US">
            <a:latin typeface="+mj-lt"/>
          </a:endParaRPr>
        </a:p>
      </dgm:t>
    </dgm:pt>
    <dgm:pt modelId="{CB78B5EB-054D-4ACF-A396-CDCFC1301470}" type="sibTrans" cxnId="{8F51C5DD-EA63-4F35-AA62-D301469CF1AB}">
      <dgm:prSet/>
      <dgm:spPr/>
      <dgm:t>
        <a:bodyPr/>
        <a:lstStyle/>
        <a:p>
          <a:endParaRPr lang="en-US">
            <a:latin typeface="+mj-lt"/>
          </a:endParaRPr>
        </a:p>
      </dgm:t>
    </dgm:pt>
    <dgm:pt modelId="{491E0814-72D9-40FE-81B1-2E5CB4CBB504}" type="pres">
      <dgm:prSet presAssocID="{00D9409E-455F-447B-9083-2F60269938AE}" presName="Name0" presStyleCnt="0">
        <dgm:presLayoutVars>
          <dgm:dir/>
          <dgm:animLvl val="lvl"/>
          <dgm:resizeHandles val="exact"/>
        </dgm:presLayoutVars>
      </dgm:prSet>
      <dgm:spPr/>
      <dgm:t>
        <a:bodyPr/>
        <a:lstStyle/>
        <a:p>
          <a:endParaRPr lang="en-US"/>
        </a:p>
      </dgm:t>
    </dgm:pt>
    <dgm:pt modelId="{03B8E78E-3D63-4BFA-83E7-C6563CAD3EC3}" type="pres">
      <dgm:prSet presAssocID="{1F2DDA9D-060D-424C-9209-3A216BB04D54}" presName="composite" presStyleCnt="0"/>
      <dgm:spPr/>
    </dgm:pt>
    <dgm:pt modelId="{A6020525-CB54-46D6-AEAE-6303CEA5B391}" type="pres">
      <dgm:prSet presAssocID="{1F2DDA9D-060D-424C-9209-3A216BB04D54}" presName="parTx" presStyleLbl="alignNode1" presStyleIdx="0" presStyleCnt="3">
        <dgm:presLayoutVars>
          <dgm:chMax val="0"/>
          <dgm:chPref val="0"/>
          <dgm:bulletEnabled val="1"/>
        </dgm:presLayoutVars>
      </dgm:prSet>
      <dgm:spPr/>
      <dgm:t>
        <a:bodyPr/>
        <a:lstStyle/>
        <a:p>
          <a:endParaRPr lang="en-US"/>
        </a:p>
      </dgm:t>
    </dgm:pt>
    <dgm:pt modelId="{CFCD9FA9-0308-40CB-AF1B-9BB39F038E55}" type="pres">
      <dgm:prSet presAssocID="{1F2DDA9D-060D-424C-9209-3A216BB04D54}" presName="desTx" presStyleLbl="alignAccFollowNode1" presStyleIdx="0" presStyleCnt="3">
        <dgm:presLayoutVars>
          <dgm:bulletEnabled val="1"/>
        </dgm:presLayoutVars>
      </dgm:prSet>
      <dgm:spPr/>
      <dgm:t>
        <a:bodyPr/>
        <a:lstStyle/>
        <a:p>
          <a:endParaRPr lang="en-US"/>
        </a:p>
      </dgm:t>
    </dgm:pt>
    <dgm:pt modelId="{6DB407BA-52E6-4CA8-B6F3-94A0C32394E4}" type="pres">
      <dgm:prSet presAssocID="{B28E236F-2F31-418C-9F10-04703ED6DDB3}" presName="space" presStyleCnt="0"/>
      <dgm:spPr/>
    </dgm:pt>
    <dgm:pt modelId="{53BD0C03-2B4F-4AE1-8272-8E7C2B7857BA}" type="pres">
      <dgm:prSet presAssocID="{D1A9373C-A22C-4B37-A81F-8C4E8A7B9194}" presName="composite" presStyleCnt="0"/>
      <dgm:spPr/>
    </dgm:pt>
    <dgm:pt modelId="{43B1CB27-9BBC-4932-8756-85CC48B6B60E}" type="pres">
      <dgm:prSet presAssocID="{D1A9373C-A22C-4B37-A81F-8C4E8A7B9194}" presName="parTx" presStyleLbl="alignNode1" presStyleIdx="1" presStyleCnt="3">
        <dgm:presLayoutVars>
          <dgm:chMax val="0"/>
          <dgm:chPref val="0"/>
          <dgm:bulletEnabled val="1"/>
        </dgm:presLayoutVars>
      </dgm:prSet>
      <dgm:spPr/>
      <dgm:t>
        <a:bodyPr/>
        <a:lstStyle/>
        <a:p>
          <a:endParaRPr lang="en-US"/>
        </a:p>
      </dgm:t>
    </dgm:pt>
    <dgm:pt modelId="{73F63BBA-5274-4369-8459-F5D9223D05AB}" type="pres">
      <dgm:prSet presAssocID="{D1A9373C-A22C-4B37-A81F-8C4E8A7B9194}" presName="desTx" presStyleLbl="alignAccFollowNode1" presStyleIdx="1" presStyleCnt="3">
        <dgm:presLayoutVars>
          <dgm:bulletEnabled val="1"/>
        </dgm:presLayoutVars>
      </dgm:prSet>
      <dgm:spPr/>
      <dgm:t>
        <a:bodyPr/>
        <a:lstStyle/>
        <a:p>
          <a:endParaRPr lang="en-US"/>
        </a:p>
      </dgm:t>
    </dgm:pt>
    <dgm:pt modelId="{E77317F4-21F6-4CB0-A57A-E103EC3A35DC}" type="pres">
      <dgm:prSet presAssocID="{296A523B-CF80-4BB6-9A28-C9520F1CAC8F}" presName="space" presStyleCnt="0"/>
      <dgm:spPr/>
    </dgm:pt>
    <dgm:pt modelId="{BB7C64F3-0415-42F5-A86A-86976304E566}" type="pres">
      <dgm:prSet presAssocID="{EF317704-CCA0-427B-9893-8B918A155549}" presName="composite" presStyleCnt="0"/>
      <dgm:spPr/>
    </dgm:pt>
    <dgm:pt modelId="{43AC133E-74DD-479F-9078-053BEA50676C}" type="pres">
      <dgm:prSet presAssocID="{EF317704-CCA0-427B-9893-8B918A155549}" presName="parTx" presStyleLbl="alignNode1" presStyleIdx="2" presStyleCnt="3">
        <dgm:presLayoutVars>
          <dgm:chMax val="0"/>
          <dgm:chPref val="0"/>
          <dgm:bulletEnabled val="1"/>
        </dgm:presLayoutVars>
      </dgm:prSet>
      <dgm:spPr/>
      <dgm:t>
        <a:bodyPr/>
        <a:lstStyle/>
        <a:p>
          <a:endParaRPr lang="en-US"/>
        </a:p>
      </dgm:t>
    </dgm:pt>
    <dgm:pt modelId="{A591CC65-C876-437D-B64E-71AE99B2D8D5}" type="pres">
      <dgm:prSet presAssocID="{EF317704-CCA0-427B-9893-8B918A155549}" presName="desTx" presStyleLbl="alignAccFollowNode1" presStyleIdx="2" presStyleCnt="3">
        <dgm:presLayoutVars>
          <dgm:bulletEnabled val="1"/>
        </dgm:presLayoutVars>
      </dgm:prSet>
      <dgm:spPr/>
      <dgm:t>
        <a:bodyPr/>
        <a:lstStyle/>
        <a:p>
          <a:endParaRPr lang="en-US"/>
        </a:p>
      </dgm:t>
    </dgm:pt>
  </dgm:ptLst>
  <dgm:cxnLst>
    <dgm:cxn modelId="{FECD2EB3-D1BF-4170-AEE6-3EC531B60BBA}" type="presOf" srcId="{EA8A4858-6EE4-4A5E-A9E8-1E128DBC8934}" destId="{CFCD9FA9-0308-40CB-AF1B-9BB39F038E55}" srcOrd="0" destOrd="0" presId="urn:microsoft.com/office/officeart/2005/8/layout/hList1"/>
    <dgm:cxn modelId="{077DF2F3-777F-4AF9-89FD-08BC68E12217}" type="presOf" srcId="{1F2DDA9D-060D-424C-9209-3A216BB04D54}" destId="{A6020525-CB54-46D6-AEAE-6303CEA5B391}" srcOrd="0" destOrd="0" presId="urn:microsoft.com/office/officeart/2005/8/layout/hList1"/>
    <dgm:cxn modelId="{FD593B58-6211-40BE-AA06-B44EED8B88FD}" type="presOf" srcId="{D1A9373C-A22C-4B37-A81F-8C4E8A7B9194}" destId="{43B1CB27-9BBC-4932-8756-85CC48B6B60E}" srcOrd="0" destOrd="0" presId="urn:microsoft.com/office/officeart/2005/8/layout/hList1"/>
    <dgm:cxn modelId="{FEE06565-03BD-4DA1-8E4C-A58182E4296A}" type="presOf" srcId="{F13F92E8-1B5F-469C-B445-F803DB6B6C92}" destId="{73F63BBA-5274-4369-8459-F5D9223D05AB}" srcOrd="0" destOrd="0" presId="urn:microsoft.com/office/officeart/2005/8/layout/hList1"/>
    <dgm:cxn modelId="{E0B51936-69C5-4D49-BEE7-3DB63A7C6EE8}" srcId="{1F2DDA9D-060D-424C-9209-3A216BB04D54}" destId="{EA8A4858-6EE4-4A5E-A9E8-1E128DBC8934}" srcOrd="0" destOrd="0" parTransId="{7C258A09-F11F-44B3-AB31-590D9586A72F}" sibTransId="{0A02C106-BB4D-4C1D-9C20-4FEB31D2C315}"/>
    <dgm:cxn modelId="{EAE7AE9B-6912-4332-ADB0-40433E71E9DA}" srcId="{00D9409E-455F-447B-9083-2F60269938AE}" destId="{1F2DDA9D-060D-424C-9209-3A216BB04D54}" srcOrd="0" destOrd="0" parTransId="{8D6FB9C1-1149-4DD2-9EB2-E57387542594}" sibTransId="{B28E236F-2F31-418C-9F10-04703ED6DDB3}"/>
    <dgm:cxn modelId="{A7CFE486-3500-4DCC-8F95-85FBA6D598EB}" srcId="{D1A9373C-A22C-4B37-A81F-8C4E8A7B9194}" destId="{F13F92E8-1B5F-469C-B445-F803DB6B6C92}" srcOrd="0" destOrd="0" parTransId="{0639C506-0B65-4C75-A3CC-9455A929AEBC}" sibTransId="{B38B813B-ED57-49AC-85DD-ACE75881D8EC}"/>
    <dgm:cxn modelId="{FA2C6474-F06E-469A-A997-D9F63853C47B}" type="presOf" srcId="{4EC15DDE-973A-4131-8EE6-76247B7DBF63}" destId="{A591CC65-C876-437D-B64E-71AE99B2D8D5}" srcOrd="0" destOrd="0" presId="urn:microsoft.com/office/officeart/2005/8/layout/hList1"/>
    <dgm:cxn modelId="{174CE13F-18BB-4A24-8380-EA9B7D68CD42}" srcId="{00D9409E-455F-447B-9083-2F60269938AE}" destId="{D1A9373C-A22C-4B37-A81F-8C4E8A7B9194}" srcOrd="1" destOrd="0" parTransId="{09654E2A-FD8D-414F-BDFC-A9D9C9AA1E09}" sibTransId="{296A523B-CF80-4BB6-9A28-C9520F1CAC8F}"/>
    <dgm:cxn modelId="{8F51C5DD-EA63-4F35-AA62-D301469CF1AB}" srcId="{EF317704-CCA0-427B-9893-8B918A155549}" destId="{4EC15DDE-973A-4131-8EE6-76247B7DBF63}" srcOrd="0" destOrd="0" parTransId="{B4D0FC4F-733D-466A-BB6B-DA80A9CEC05A}" sibTransId="{CB78B5EB-054D-4ACF-A396-CDCFC1301470}"/>
    <dgm:cxn modelId="{8C6CF957-6737-4605-9883-28FFCA0F2C59}" type="presOf" srcId="{EF317704-CCA0-427B-9893-8B918A155549}" destId="{43AC133E-74DD-479F-9078-053BEA50676C}" srcOrd="0" destOrd="0" presId="urn:microsoft.com/office/officeart/2005/8/layout/hList1"/>
    <dgm:cxn modelId="{9971963A-88CB-41CC-B587-9A3C4C6D506B}" srcId="{00D9409E-455F-447B-9083-2F60269938AE}" destId="{EF317704-CCA0-427B-9893-8B918A155549}" srcOrd="2" destOrd="0" parTransId="{1531DECA-5339-4922-92E7-B9EE4F4AC1CC}" sibTransId="{911B8C74-D2CF-44FC-9261-1CCB24555BF9}"/>
    <dgm:cxn modelId="{E9C568E0-AA0E-4ACA-9526-6F3755189CD1}" type="presOf" srcId="{00D9409E-455F-447B-9083-2F60269938AE}" destId="{491E0814-72D9-40FE-81B1-2E5CB4CBB504}" srcOrd="0" destOrd="0" presId="urn:microsoft.com/office/officeart/2005/8/layout/hList1"/>
    <dgm:cxn modelId="{24AEBBFC-D90D-4BC8-96C7-6C35ADCB2C22}" type="presParOf" srcId="{491E0814-72D9-40FE-81B1-2E5CB4CBB504}" destId="{03B8E78E-3D63-4BFA-83E7-C6563CAD3EC3}" srcOrd="0" destOrd="0" presId="urn:microsoft.com/office/officeart/2005/8/layout/hList1"/>
    <dgm:cxn modelId="{3864CD62-5FCD-47B0-B94D-2A65CCF3D671}" type="presParOf" srcId="{03B8E78E-3D63-4BFA-83E7-C6563CAD3EC3}" destId="{A6020525-CB54-46D6-AEAE-6303CEA5B391}" srcOrd="0" destOrd="0" presId="urn:microsoft.com/office/officeart/2005/8/layout/hList1"/>
    <dgm:cxn modelId="{BD506F51-07A4-414D-B4A5-DAEC93AE4303}" type="presParOf" srcId="{03B8E78E-3D63-4BFA-83E7-C6563CAD3EC3}" destId="{CFCD9FA9-0308-40CB-AF1B-9BB39F038E55}" srcOrd="1" destOrd="0" presId="urn:microsoft.com/office/officeart/2005/8/layout/hList1"/>
    <dgm:cxn modelId="{804C2BAF-7F93-4B0C-8C8B-BE5C4CD64807}" type="presParOf" srcId="{491E0814-72D9-40FE-81B1-2E5CB4CBB504}" destId="{6DB407BA-52E6-4CA8-B6F3-94A0C32394E4}" srcOrd="1" destOrd="0" presId="urn:microsoft.com/office/officeart/2005/8/layout/hList1"/>
    <dgm:cxn modelId="{56CE429C-E82E-4938-A94E-6EBE5749056F}" type="presParOf" srcId="{491E0814-72D9-40FE-81B1-2E5CB4CBB504}" destId="{53BD0C03-2B4F-4AE1-8272-8E7C2B7857BA}" srcOrd="2" destOrd="0" presId="urn:microsoft.com/office/officeart/2005/8/layout/hList1"/>
    <dgm:cxn modelId="{5881B803-8D6F-4561-A3B4-9DD80FF4A621}" type="presParOf" srcId="{53BD0C03-2B4F-4AE1-8272-8E7C2B7857BA}" destId="{43B1CB27-9BBC-4932-8756-85CC48B6B60E}" srcOrd="0" destOrd="0" presId="urn:microsoft.com/office/officeart/2005/8/layout/hList1"/>
    <dgm:cxn modelId="{A06C71BF-F172-4CF5-AA11-13ECC92EFEF4}" type="presParOf" srcId="{53BD0C03-2B4F-4AE1-8272-8E7C2B7857BA}" destId="{73F63BBA-5274-4369-8459-F5D9223D05AB}" srcOrd="1" destOrd="0" presId="urn:microsoft.com/office/officeart/2005/8/layout/hList1"/>
    <dgm:cxn modelId="{2D9C8121-2869-412E-8C30-DA8F18B3AC54}" type="presParOf" srcId="{491E0814-72D9-40FE-81B1-2E5CB4CBB504}" destId="{E77317F4-21F6-4CB0-A57A-E103EC3A35DC}" srcOrd="3" destOrd="0" presId="urn:microsoft.com/office/officeart/2005/8/layout/hList1"/>
    <dgm:cxn modelId="{31D515E5-9337-4C88-B100-16EF39C2D135}" type="presParOf" srcId="{491E0814-72D9-40FE-81B1-2E5CB4CBB504}" destId="{BB7C64F3-0415-42F5-A86A-86976304E566}" srcOrd="4" destOrd="0" presId="urn:microsoft.com/office/officeart/2005/8/layout/hList1"/>
    <dgm:cxn modelId="{7620D61D-62F1-4AE1-A918-882242F49831}" type="presParOf" srcId="{BB7C64F3-0415-42F5-A86A-86976304E566}" destId="{43AC133E-74DD-479F-9078-053BEA50676C}" srcOrd="0" destOrd="0" presId="urn:microsoft.com/office/officeart/2005/8/layout/hList1"/>
    <dgm:cxn modelId="{D621ADF1-4F66-4566-90E7-C64528ADF7E5}" type="presParOf" srcId="{BB7C64F3-0415-42F5-A86A-86976304E566}" destId="{A591CC65-C876-437D-B64E-71AE99B2D8D5}" srcOrd="1" destOrd="0" presId="urn:microsoft.com/office/officeart/2005/8/layout/hList1"/>
  </dgm:cxnLst>
  <dgm:bg/>
  <dgm:whole>
    <a:ln>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78B9213-95CA-4629-A16C-031B0870BE5B}" type="doc">
      <dgm:prSet loTypeId="urn:microsoft.com/office/officeart/2005/8/layout/hList6" loCatId="list" qsTypeId="urn:microsoft.com/office/officeart/2005/8/quickstyle/simple4" qsCatId="simple" csTypeId="urn:microsoft.com/office/officeart/2005/8/colors/accent1_2" csCatId="accent1" phldr="1"/>
      <dgm:spPr/>
      <dgm:t>
        <a:bodyPr/>
        <a:lstStyle/>
        <a:p>
          <a:endParaRPr lang="en-US"/>
        </a:p>
      </dgm:t>
    </dgm:pt>
    <dgm:pt modelId="{C6A03846-2CD2-4D6A-BF02-A58CB91DB5AF}">
      <dgm:prSet phldrT="[Text]"/>
      <dgm:spPr>
        <a:solidFill>
          <a:srgbClr val="E0F2FB"/>
        </a:solidFill>
      </dgm:spPr>
      <dgm:t>
        <a:bodyPr/>
        <a:lstStyle/>
        <a:p>
          <a:r>
            <a:rPr lang="en-US" dirty="0" smtClean="0">
              <a:solidFill>
                <a:schemeClr val="tx1"/>
              </a:solidFill>
              <a:latin typeface="+mj-lt"/>
            </a:rPr>
            <a:t>Organizational leadership and culture</a:t>
          </a:r>
          <a:endParaRPr lang="en-US" dirty="0">
            <a:solidFill>
              <a:schemeClr val="tx1"/>
            </a:solidFill>
            <a:latin typeface="+mj-lt"/>
          </a:endParaRPr>
        </a:p>
      </dgm:t>
    </dgm:pt>
    <dgm:pt modelId="{35BF90E0-2568-44FC-BC7E-BDAA8BC0E763}" type="parTrans" cxnId="{737B1B86-4038-4801-997C-3427C1BA0FC7}">
      <dgm:prSet/>
      <dgm:spPr/>
      <dgm:t>
        <a:bodyPr/>
        <a:lstStyle/>
        <a:p>
          <a:endParaRPr lang="en-US">
            <a:solidFill>
              <a:schemeClr val="tx1"/>
            </a:solidFill>
            <a:latin typeface="+mj-lt"/>
          </a:endParaRPr>
        </a:p>
      </dgm:t>
    </dgm:pt>
    <dgm:pt modelId="{C233DA0E-C3B4-4AB8-84B6-17FC3D75776A}" type="sibTrans" cxnId="{737B1B86-4038-4801-997C-3427C1BA0FC7}">
      <dgm:prSet/>
      <dgm:spPr/>
      <dgm:t>
        <a:bodyPr/>
        <a:lstStyle/>
        <a:p>
          <a:endParaRPr lang="en-US">
            <a:solidFill>
              <a:schemeClr val="tx1"/>
            </a:solidFill>
            <a:latin typeface="+mj-lt"/>
          </a:endParaRPr>
        </a:p>
      </dgm:t>
    </dgm:pt>
    <dgm:pt modelId="{38828BD5-9F09-4939-9D00-4C4A872EB91C}">
      <dgm:prSet phldrT="[Text]"/>
      <dgm:spPr>
        <a:solidFill>
          <a:srgbClr val="E0F2FB"/>
        </a:solidFill>
      </dgm:spPr>
      <dgm:t>
        <a:bodyPr/>
        <a:lstStyle/>
        <a:p>
          <a:r>
            <a:rPr lang="en-US" dirty="0" smtClean="0">
              <a:solidFill>
                <a:schemeClr val="tx1"/>
              </a:solidFill>
              <a:latin typeface="+mj-lt"/>
            </a:rPr>
            <a:t>Can define the social responsibility stance adopted by an organization.</a:t>
          </a:r>
          <a:endParaRPr lang="en-US" dirty="0">
            <a:solidFill>
              <a:schemeClr val="tx1"/>
            </a:solidFill>
            <a:latin typeface="+mj-lt"/>
          </a:endParaRPr>
        </a:p>
      </dgm:t>
    </dgm:pt>
    <dgm:pt modelId="{776FEAE2-26A1-41B6-8444-AC08C931FD58}" type="parTrans" cxnId="{3A3E38F9-2D81-4DFA-887B-EB45DBA10ABE}">
      <dgm:prSet/>
      <dgm:spPr/>
      <dgm:t>
        <a:bodyPr/>
        <a:lstStyle/>
        <a:p>
          <a:endParaRPr lang="en-US">
            <a:solidFill>
              <a:schemeClr val="tx1"/>
            </a:solidFill>
            <a:latin typeface="+mj-lt"/>
          </a:endParaRPr>
        </a:p>
      </dgm:t>
    </dgm:pt>
    <dgm:pt modelId="{555F160D-5058-47E1-8050-B0DA5BD7CB8F}" type="sibTrans" cxnId="{3A3E38F9-2D81-4DFA-887B-EB45DBA10ABE}">
      <dgm:prSet/>
      <dgm:spPr/>
      <dgm:t>
        <a:bodyPr/>
        <a:lstStyle/>
        <a:p>
          <a:endParaRPr lang="en-US">
            <a:solidFill>
              <a:schemeClr val="tx1"/>
            </a:solidFill>
            <a:latin typeface="+mj-lt"/>
          </a:endParaRPr>
        </a:p>
      </dgm:t>
    </dgm:pt>
    <dgm:pt modelId="{9C21393B-0ED7-4D71-906D-685334C2725F}">
      <dgm:prSet phldrT="[Text]"/>
      <dgm:spPr>
        <a:solidFill>
          <a:srgbClr val="FEEAC9"/>
        </a:solidFill>
      </dgm:spPr>
      <dgm:t>
        <a:bodyPr/>
        <a:lstStyle/>
        <a:p>
          <a:r>
            <a:rPr lang="en-US" b="1" dirty="0" smtClean="0">
              <a:solidFill>
                <a:srgbClr val="E95A53"/>
              </a:solidFill>
              <a:latin typeface="+mj-lt"/>
            </a:rPr>
            <a:t>Whistle blowing</a:t>
          </a:r>
          <a:endParaRPr lang="en-US" b="1" dirty="0">
            <a:solidFill>
              <a:srgbClr val="E95A53"/>
            </a:solidFill>
            <a:latin typeface="+mj-lt"/>
          </a:endParaRPr>
        </a:p>
      </dgm:t>
    </dgm:pt>
    <dgm:pt modelId="{34F940D5-4780-4E91-9225-E683D69513E5}" type="parTrans" cxnId="{949CB7FC-0848-4512-8D2D-4D5F6FCB21F5}">
      <dgm:prSet/>
      <dgm:spPr/>
      <dgm:t>
        <a:bodyPr/>
        <a:lstStyle/>
        <a:p>
          <a:endParaRPr lang="en-US">
            <a:solidFill>
              <a:schemeClr val="tx1"/>
            </a:solidFill>
            <a:latin typeface="+mj-lt"/>
          </a:endParaRPr>
        </a:p>
      </dgm:t>
    </dgm:pt>
    <dgm:pt modelId="{C4220ED3-91DF-4714-AD8F-B0A9BE6FA9A0}" type="sibTrans" cxnId="{949CB7FC-0848-4512-8D2D-4D5F6FCB21F5}">
      <dgm:prSet/>
      <dgm:spPr/>
      <dgm:t>
        <a:bodyPr/>
        <a:lstStyle/>
        <a:p>
          <a:endParaRPr lang="en-US">
            <a:solidFill>
              <a:schemeClr val="tx1"/>
            </a:solidFill>
            <a:latin typeface="+mj-lt"/>
          </a:endParaRPr>
        </a:p>
      </dgm:t>
    </dgm:pt>
    <dgm:pt modelId="{94167E84-14F6-4BA8-B2D6-7A37CC2B63BA}">
      <dgm:prSet phldrT="[Text]"/>
      <dgm:spPr>
        <a:solidFill>
          <a:srgbClr val="FEEAC9"/>
        </a:solidFill>
      </dgm:spPr>
      <dgm:t>
        <a:bodyPr/>
        <a:lstStyle/>
        <a:p>
          <a:r>
            <a:rPr lang="en-US" dirty="0" smtClean="0">
              <a:solidFill>
                <a:schemeClr val="tx1"/>
              </a:solidFill>
              <a:latin typeface="+mj-lt"/>
            </a:rPr>
            <a:t>Occurs when an employee discloses illegal or unethical conduct by others within an organization.</a:t>
          </a:r>
          <a:endParaRPr lang="en-US" dirty="0">
            <a:solidFill>
              <a:schemeClr val="tx1"/>
            </a:solidFill>
            <a:latin typeface="+mj-lt"/>
          </a:endParaRPr>
        </a:p>
      </dgm:t>
    </dgm:pt>
    <dgm:pt modelId="{BE478EA2-6D3B-420E-9F4B-E41D9ECF5ACF}" type="parTrans" cxnId="{83364A02-1676-4FB6-BB42-0F4EFD330E1F}">
      <dgm:prSet/>
      <dgm:spPr/>
      <dgm:t>
        <a:bodyPr/>
        <a:lstStyle/>
        <a:p>
          <a:endParaRPr lang="en-US">
            <a:solidFill>
              <a:schemeClr val="tx1"/>
            </a:solidFill>
            <a:latin typeface="+mj-lt"/>
          </a:endParaRPr>
        </a:p>
      </dgm:t>
    </dgm:pt>
    <dgm:pt modelId="{EBAC6C7C-6808-40B9-8ED0-66C28C90D156}" type="sibTrans" cxnId="{83364A02-1676-4FB6-BB42-0F4EFD330E1F}">
      <dgm:prSet/>
      <dgm:spPr/>
      <dgm:t>
        <a:bodyPr/>
        <a:lstStyle/>
        <a:p>
          <a:endParaRPr lang="en-US">
            <a:solidFill>
              <a:schemeClr val="tx1"/>
            </a:solidFill>
            <a:latin typeface="+mj-lt"/>
          </a:endParaRPr>
        </a:p>
      </dgm:t>
    </dgm:pt>
    <dgm:pt modelId="{FABA9796-A29D-465C-9A13-C12B723BBAD3}" type="pres">
      <dgm:prSet presAssocID="{878B9213-95CA-4629-A16C-031B0870BE5B}" presName="Name0" presStyleCnt="0">
        <dgm:presLayoutVars>
          <dgm:dir/>
          <dgm:resizeHandles val="exact"/>
        </dgm:presLayoutVars>
      </dgm:prSet>
      <dgm:spPr/>
      <dgm:t>
        <a:bodyPr/>
        <a:lstStyle/>
        <a:p>
          <a:endParaRPr lang="en-US"/>
        </a:p>
      </dgm:t>
    </dgm:pt>
    <dgm:pt modelId="{287F7D1B-67E1-457A-9CEC-C0960D72F146}" type="pres">
      <dgm:prSet presAssocID="{C6A03846-2CD2-4D6A-BF02-A58CB91DB5AF}" presName="node" presStyleLbl="node1" presStyleIdx="0" presStyleCnt="2">
        <dgm:presLayoutVars>
          <dgm:bulletEnabled val="1"/>
        </dgm:presLayoutVars>
      </dgm:prSet>
      <dgm:spPr/>
      <dgm:t>
        <a:bodyPr/>
        <a:lstStyle/>
        <a:p>
          <a:endParaRPr lang="en-US"/>
        </a:p>
      </dgm:t>
    </dgm:pt>
    <dgm:pt modelId="{A669468B-18F7-44E9-98A5-63009441602A}" type="pres">
      <dgm:prSet presAssocID="{C233DA0E-C3B4-4AB8-84B6-17FC3D75776A}" presName="sibTrans" presStyleCnt="0"/>
      <dgm:spPr/>
    </dgm:pt>
    <dgm:pt modelId="{11029DCE-EE56-44B5-AF8F-44761B21BBEE}" type="pres">
      <dgm:prSet presAssocID="{9C21393B-0ED7-4D71-906D-685334C2725F}" presName="node" presStyleLbl="node1" presStyleIdx="1" presStyleCnt="2">
        <dgm:presLayoutVars>
          <dgm:bulletEnabled val="1"/>
        </dgm:presLayoutVars>
      </dgm:prSet>
      <dgm:spPr/>
      <dgm:t>
        <a:bodyPr/>
        <a:lstStyle/>
        <a:p>
          <a:endParaRPr lang="en-US"/>
        </a:p>
      </dgm:t>
    </dgm:pt>
  </dgm:ptLst>
  <dgm:cxnLst>
    <dgm:cxn modelId="{F68FCAE8-D2B2-419D-A9CE-BE6CB1F72B5E}" type="presOf" srcId="{878B9213-95CA-4629-A16C-031B0870BE5B}" destId="{FABA9796-A29D-465C-9A13-C12B723BBAD3}" srcOrd="0" destOrd="0" presId="urn:microsoft.com/office/officeart/2005/8/layout/hList6"/>
    <dgm:cxn modelId="{737B1B86-4038-4801-997C-3427C1BA0FC7}" srcId="{878B9213-95CA-4629-A16C-031B0870BE5B}" destId="{C6A03846-2CD2-4D6A-BF02-A58CB91DB5AF}" srcOrd="0" destOrd="0" parTransId="{35BF90E0-2568-44FC-BC7E-BDAA8BC0E763}" sibTransId="{C233DA0E-C3B4-4AB8-84B6-17FC3D75776A}"/>
    <dgm:cxn modelId="{3A3E38F9-2D81-4DFA-887B-EB45DBA10ABE}" srcId="{C6A03846-2CD2-4D6A-BF02-A58CB91DB5AF}" destId="{38828BD5-9F09-4939-9D00-4C4A872EB91C}" srcOrd="0" destOrd="0" parTransId="{776FEAE2-26A1-41B6-8444-AC08C931FD58}" sibTransId="{555F160D-5058-47E1-8050-B0DA5BD7CB8F}"/>
    <dgm:cxn modelId="{949CB7FC-0848-4512-8D2D-4D5F6FCB21F5}" srcId="{878B9213-95CA-4629-A16C-031B0870BE5B}" destId="{9C21393B-0ED7-4D71-906D-685334C2725F}" srcOrd="1" destOrd="0" parTransId="{34F940D5-4780-4E91-9225-E683D69513E5}" sibTransId="{C4220ED3-91DF-4714-AD8F-B0A9BE6FA9A0}"/>
    <dgm:cxn modelId="{668D5FEE-FA16-4231-9D79-6B57CEC6E74B}" type="presOf" srcId="{94167E84-14F6-4BA8-B2D6-7A37CC2B63BA}" destId="{11029DCE-EE56-44B5-AF8F-44761B21BBEE}" srcOrd="0" destOrd="1" presId="urn:microsoft.com/office/officeart/2005/8/layout/hList6"/>
    <dgm:cxn modelId="{83364A02-1676-4FB6-BB42-0F4EFD330E1F}" srcId="{9C21393B-0ED7-4D71-906D-685334C2725F}" destId="{94167E84-14F6-4BA8-B2D6-7A37CC2B63BA}" srcOrd="0" destOrd="0" parTransId="{BE478EA2-6D3B-420E-9F4B-E41D9ECF5ACF}" sibTransId="{EBAC6C7C-6808-40B9-8ED0-66C28C90D156}"/>
    <dgm:cxn modelId="{D02AACC7-86F8-4F32-8362-4FB1861E13D1}" type="presOf" srcId="{38828BD5-9F09-4939-9D00-4C4A872EB91C}" destId="{287F7D1B-67E1-457A-9CEC-C0960D72F146}" srcOrd="0" destOrd="1" presId="urn:microsoft.com/office/officeart/2005/8/layout/hList6"/>
    <dgm:cxn modelId="{C6650F86-9F8F-42CD-BD21-2AC2AF0AE85B}" type="presOf" srcId="{C6A03846-2CD2-4D6A-BF02-A58CB91DB5AF}" destId="{287F7D1B-67E1-457A-9CEC-C0960D72F146}" srcOrd="0" destOrd="0" presId="urn:microsoft.com/office/officeart/2005/8/layout/hList6"/>
    <dgm:cxn modelId="{6DEFEAB3-55F6-41AE-AA5E-06765EF5E1F1}" type="presOf" srcId="{9C21393B-0ED7-4D71-906D-685334C2725F}" destId="{11029DCE-EE56-44B5-AF8F-44761B21BBEE}" srcOrd="0" destOrd="0" presId="urn:microsoft.com/office/officeart/2005/8/layout/hList6"/>
    <dgm:cxn modelId="{581DCD58-F90D-4A71-813F-DB4257F99C08}" type="presParOf" srcId="{FABA9796-A29D-465C-9A13-C12B723BBAD3}" destId="{287F7D1B-67E1-457A-9CEC-C0960D72F146}" srcOrd="0" destOrd="0" presId="urn:microsoft.com/office/officeart/2005/8/layout/hList6"/>
    <dgm:cxn modelId="{7BA99113-4838-46FB-8107-C6F1ABD3C694}" type="presParOf" srcId="{FABA9796-A29D-465C-9A13-C12B723BBAD3}" destId="{A669468B-18F7-44E9-98A5-63009441602A}" srcOrd="1" destOrd="0" presId="urn:microsoft.com/office/officeart/2005/8/layout/hList6"/>
    <dgm:cxn modelId="{9D11B275-748C-4829-AD21-BBA99D57DEC1}" type="presParOf" srcId="{FABA9796-A29D-465C-9A13-C12B723BBAD3}" destId="{11029DCE-EE56-44B5-AF8F-44761B21BBEE}" srcOrd="2"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0A5720-B717-4EBF-BF80-97934C486A83}">
      <dsp:nvSpPr>
        <dsp:cNvPr id="0" name=""/>
        <dsp:cNvSpPr/>
      </dsp:nvSpPr>
      <dsp:spPr>
        <a:xfrm>
          <a:off x="2643" y="222784"/>
          <a:ext cx="2577107" cy="800566"/>
        </a:xfrm>
        <a:prstGeom prst="rect">
          <a:avLst/>
        </a:prstGeom>
        <a:solidFill>
          <a:srgbClr val="FEEAC9"/>
        </a:solidFill>
        <a:ln w="9525" cap="flat" cmpd="sng" algn="ctr">
          <a:solidFill>
            <a:srgbClr val="FEEAC9"/>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E95A53"/>
              </a:solidFill>
              <a:latin typeface="+mj-lt"/>
            </a:rPr>
            <a:t>Ethics </a:t>
          </a:r>
          <a:endParaRPr lang="en-US" sz="2300" b="1" kern="1200" dirty="0">
            <a:solidFill>
              <a:srgbClr val="E95A53"/>
            </a:solidFill>
            <a:latin typeface="+mj-lt"/>
          </a:endParaRPr>
        </a:p>
      </dsp:txBody>
      <dsp:txXfrm>
        <a:off x="2643" y="222784"/>
        <a:ext cx="2577107" cy="800566"/>
      </dsp:txXfrm>
    </dsp:sp>
    <dsp:sp modelId="{5764ADDE-D061-4C9B-9AA3-AF26E6FF4A9E}">
      <dsp:nvSpPr>
        <dsp:cNvPr id="0" name=""/>
        <dsp:cNvSpPr/>
      </dsp:nvSpPr>
      <dsp:spPr>
        <a:xfrm>
          <a:off x="2643" y="1023350"/>
          <a:ext cx="2577107" cy="2462264"/>
        </a:xfrm>
        <a:prstGeom prst="rect">
          <a:avLst/>
        </a:prstGeom>
        <a:solidFill>
          <a:schemeClr val="bg1">
            <a:alpha val="90000"/>
          </a:schemeClr>
        </a:solidFill>
        <a:ln w="38100" cap="flat" cmpd="sng" algn="ctr">
          <a:solidFill>
            <a:srgbClr val="FEEAC9">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latin typeface="+mj-lt"/>
            </a:rPr>
            <a:t>An individual’s personal beliefs about whether a behavior, action, or decision is right or wrong.</a:t>
          </a:r>
          <a:endParaRPr lang="en-US" sz="2300" kern="1200" dirty="0">
            <a:latin typeface="+mj-lt"/>
          </a:endParaRPr>
        </a:p>
      </dsp:txBody>
      <dsp:txXfrm>
        <a:off x="2643" y="1023350"/>
        <a:ext cx="2577107" cy="2462264"/>
      </dsp:txXfrm>
    </dsp:sp>
    <dsp:sp modelId="{53F13095-932F-4DDC-AA06-BFFF04A5D405}">
      <dsp:nvSpPr>
        <dsp:cNvPr id="0" name=""/>
        <dsp:cNvSpPr/>
      </dsp:nvSpPr>
      <dsp:spPr>
        <a:xfrm>
          <a:off x="2940546" y="222784"/>
          <a:ext cx="2577107" cy="800566"/>
        </a:xfrm>
        <a:prstGeom prst="rect">
          <a:avLst/>
        </a:prstGeom>
        <a:solidFill>
          <a:srgbClr val="E0F2FB"/>
        </a:solidFill>
        <a:ln w="9525" cap="flat" cmpd="sng" algn="ctr">
          <a:solidFill>
            <a:srgbClr val="D8E8C4"/>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E95A53"/>
              </a:solidFill>
              <a:latin typeface="+mj-lt"/>
            </a:rPr>
            <a:t>Ethical behavior</a:t>
          </a:r>
          <a:endParaRPr lang="en-US" sz="2300" b="1" kern="1200" dirty="0">
            <a:solidFill>
              <a:srgbClr val="E95A53"/>
            </a:solidFill>
            <a:latin typeface="+mj-lt"/>
          </a:endParaRPr>
        </a:p>
      </dsp:txBody>
      <dsp:txXfrm>
        <a:off x="2940546" y="222784"/>
        <a:ext cx="2577107" cy="800566"/>
      </dsp:txXfrm>
    </dsp:sp>
    <dsp:sp modelId="{2D478801-476F-4187-BE4C-545536B599F1}">
      <dsp:nvSpPr>
        <dsp:cNvPr id="0" name=""/>
        <dsp:cNvSpPr/>
      </dsp:nvSpPr>
      <dsp:spPr>
        <a:xfrm>
          <a:off x="2940546" y="1023350"/>
          <a:ext cx="2577107" cy="2462264"/>
        </a:xfrm>
        <a:prstGeom prst="rect">
          <a:avLst/>
        </a:prstGeom>
        <a:solidFill>
          <a:schemeClr val="bg1">
            <a:alpha val="90000"/>
          </a:schemeClr>
        </a:solidFill>
        <a:ln w="38100" cap="flat" cmpd="sng" algn="ctr">
          <a:solidFill>
            <a:srgbClr val="E0F2FB">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latin typeface="+mj-lt"/>
            </a:rPr>
            <a:t>Behavior that conforms to generally accepted social norms.</a:t>
          </a:r>
          <a:endParaRPr lang="en-US" sz="2300" kern="1200" dirty="0">
            <a:latin typeface="+mj-lt"/>
          </a:endParaRPr>
        </a:p>
      </dsp:txBody>
      <dsp:txXfrm>
        <a:off x="2940546" y="1023350"/>
        <a:ext cx="2577107" cy="2462264"/>
      </dsp:txXfrm>
    </dsp:sp>
    <dsp:sp modelId="{F2E4D28A-EEC6-434D-A616-7786D75E2AA3}">
      <dsp:nvSpPr>
        <dsp:cNvPr id="0" name=""/>
        <dsp:cNvSpPr/>
      </dsp:nvSpPr>
      <dsp:spPr>
        <a:xfrm>
          <a:off x="5878448" y="222784"/>
          <a:ext cx="2577107" cy="800566"/>
        </a:xfrm>
        <a:prstGeom prst="rect">
          <a:avLst/>
        </a:prstGeom>
        <a:solidFill>
          <a:srgbClr val="E9EBF5"/>
        </a:solidFill>
        <a:ln w="9525" cap="flat" cmpd="sng" algn="ctr">
          <a:solidFill>
            <a:srgbClr val="E9EBF5"/>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E95A53"/>
              </a:solidFill>
              <a:latin typeface="+mj-lt"/>
            </a:rPr>
            <a:t>Unethical behavior</a:t>
          </a:r>
          <a:endParaRPr lang="en-US" sz="2300" b="1" kern="1200" dirty="0">
            <a:solidFill>
              <a:srgbClr val="E95A53"/>
            </a:solidFill>
            <a:latin typeface="+mj-lt"/>
          </a:endParaRPr>
        </a:p>
      </dsp:txBody>
      <dsp:txXfrm>
        <a:off x="5878448" y="222784"/>
        <a:ext cx="2577107" cy="800566"/>
      </dsp:txXfrm>
    </dsp:sp>
    <dsp:sp modelId="{0FDA83F3-6FC4-4E86-B0EF-BFD3DE0E2B93}">
      <dsp:nvSpPr>
        <dsp:cNvPr id="0" name=""/>
        <dsp:cNvSpPr/>
      </dsp:nvSpPr>
      <dsp:spPr>
        <a:xfrm>
          <a:off x="5878448" y="1023350"/>
          <a:ext cx="2577107" cy="2462264"/>
        </a:xfrm>
        <a:prstGeom prst="rect">
          <a:avLst/>
        </a:prstGeom>
        <a:solidFill>
          <a:schemeClr val="bg1">
            <a:alpha val="90000"/>
          </a:schemeClr>
        </a:solidFill>
        <a:ln w="38100" cap="flat" cmpd="sng" algn="ctr">
          <a:solidFill>
            <a:srgbClr val="E9EBF5">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latin typeface="+mj-lt"/>
            </a:rPr>
            <a:t>Behavior that does not conform to generally accepted social norms.</a:t>
          </a:r>
          <a:endParaRPr lang="en-US" sz="2300" kern="1200" dirty="0">
            <a:latin typeface="+mj-lt"/>
          </a:endParaRPr>
        </a:p>
      </dsp:txBody>
      <dsp:txXfrm>
        <a:off x="5878448" y="1023350"/>
        <a:ext cx="2577107" cy="246226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60F070-6269-429B-895D-5D9A8ABA364B}">
      <dsp:nvSpPr>
        <dsp:cNvPr id="0" name=""/>
        <dsp:cNvSpPr/>
      </dsp:nvSpPr>
      <dsp:spPr>
        <a:xfrm>
          <a:off x="1130994" y="1080194"/>
          <a:ext cx="2691010" cy="2691010"/>
        </a:xfrm>
        <a:prstGeom prst="ellipse">
          <a:avLst/>
        </a:prstGeom>
        <a:solidFill>
          <a:srgbClr val="FEEAC9"/>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latin typeface="+mj-lt"/>
            </a:rPr>
            <a:t>Individual Ethics</a:t>
          </a:r>
          <a:endParaRPr lang="en-US" sz="3300" kern="1200" dirty="0">
            <a:latin typeface="+mj-lt"/>
          </a:endParaRPr>
        </a:p>
      </dsp:txBody>
      <dsp:txXfrm>
        <a:off x="1130994" y="1080194"/>
        <a:ext cx="2691010" cy="2691010"/>
      </dsp:txXfrm>
    </dsp:sp>
    <dsp:sp modelId="{348FDFEE-B6C6-4962-A14F-723C2863842B}">
      <dsp:nvSpPr>
        <dsp:cNvPr id="0" name=""/>
        <dsp:cNvSpPr/>
      </dsp:nvSpPr>
      <dsp:spPr>
        <a:xfrm>
          <a:off x="1803747" y="480"/>
          <a:ext cx="1345505" cy="1345505"/>
        </a:xfrm>
        <a:prstGeom prst="ellipse">
          <a:avLst/>
        </a:prstGeom>
        <a:noFill/>
        <a:ln w="57150">
          <a:solidFill>
            <a:srgbClr val="D8E8C4"/>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latin typeface="+mj-lt"/>
            </a:rPr>
            <a:t>Values Morals </a:t>
          </a:r>
          <a:endParaRPr lang="en-US" sz="2200" kern="1200" dirty="0">
            <a:latin typeface="+mj-lt"/>
          </a:endParaRPr>
        </a:p>
      </dsp:txBody>
      <dsp:txXfrm>
        <a:off x="1803747" y="480"/>
        <a:ext cx="1345505" cy="1345505"/>
      </dsp:txXfrm>
    </dsp:sp>
    <dsp:sp modelId="{B8A490BD-25D2-448E-B5B0-315676F4CBAA}">
      <dsp:nvSpPr>
        <dsp:cNvPr id="0" name=""/>
        <dsp:cNvSpPr/>
      </dsp:nvSpPr>
      <dsp:spPr>
        <a:xfrm>
          <a:off x="3556214" y="1752947"/>
          <a:ext cx="1345505" cy="1345505"/>
        </a:xfrm>
        <a:prstGeom prst="ellipse">
          <a:avLst/>
        </a:prstGeom>
        <a:noFill/>
        <a:ln w="76200">
          <a:solidFill>
            <a:srgbClr val="E0F2FB"/>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latin typeface="+mj-lt"/>
            </a:rPr>
            <a:t>Peers </a:t>
          </a:r>
          <a:endParaRPr lang="en-US" sz="2200" kern="1200" dirty="0">
            <a:latin typeface="+mj-lt"/>
          </a:endParaRPr>
        </a:p>
      </dsp:txBody>
      <dsp:txXfrm>
        <a:off x="3556214" y="1752947"/>
        <a:ext cx="1345505" cy="1345505"/>
      </dsp:txXfrm>
    </dsp:sp>
    <dsp:sp modelId="{2234986B-510F-4FCD-9ECE-93F6728A8F27}">
      <dsp:nvSpPr>
        <dsp:cNvPr id="0" name=""/>
        <dsp:cNvSpPr/>
      </dsp:nvSpPr>
      <dsp:spPr>
        <a:xfrm>
          <a:off x="1803747" y="3505414"/>
          <a:ext cx="1345505" cy="1345505"/>
        </a:xfrm>
        <a:prstGeom prst="ellipse">
          <a:avLst/>
        </a:prstGeom>
        <a:noFill/>
        <a:ln w="76200">
          <a:solidFill>
            <a:schemeClr val="accent4">
              <a:lumMod val="20000"/>
              <a:lumOff val="80000"/>
            </a:schemeClr>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latin typeface="+mj-lt"/>
            </a:rPr>
            <a:t>Events </a:t>
          </a:r>
          <a:endParaRPr lang="en-US" sz="2200" kern="1200" dirty="0">
            <a:latin typeface="+mj-lt"/>
          </a:endParaRPr>
        </a:p>
      </dsp:txBody>
      <dsp:txXfrm>
        <a:off x="1803747" y="3505414"/>
        <a:ext cx="1345505" cy="1345505"/>
      </dsp:txXfrm>
    </dsp:sp>
    <dsp:sp modelId="{8B52DE00-6BC4-4163-9C8C-190590E7EFF1}">
      <dsp:nvSpPr>
        <dsp:cNvPr id="0" name=""/>
        <dsp:cNvSpPr/>
      </dsp:nvSpPr>
      <dsp:spPr>
        <a:xfrm>
          <a:off x="51280" y="1752947"/>
          <a:ext cx="1345505" cy="1345505"/>
        </a:xfrm>
        <a:prstGeom prst="ellipse">
          <a:avLst/>
        </a:prstGeom>
        <a:noFill/>
        <a:ln w="76200">
          <a:solidFill>
            <a:schemeClr val="accent6">
              <a:lumMod val="40000"/>
              <a:lumOff val="60000"/>
            </a:schemeClr>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latin typeface="+mj-lt"/>
            </a:rPr>
            <a:t>Family </a:t>
          </a:r>
          <a:endParaRPr lang="en-US" sz="2200" kern="1200" dirty="0">
            <a:latin typeface="+mj-lt"/>
          </a:endParaRPr>
        </a:p>
      </dsp:txBody>
      <dsp:txXfrm>
        <a:off x="51280" y="1752947"/>
        <a:ext cx="1345505" cy="134550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33C125-C6E4-40AB-885D-FFD475F0E84E}">
      <dsp:nvSpPr>
        <dsp:cNvPr id="0" name=""/>
        <dsp:cNvSpPr/>
      </dsp:nvSpPr>
      <dsp:spPr>
        <a:xfrm>
          <a:off x="1882210" y="1110178"/>
          <a:ext cx="3526668" cy="2352287"/>
        </a:xfrm>
        <a:prstGeom prst="rect">
          <a:avLst/>
        </a:prstGeom>
        <a:solidFill>
          <a:srgbClr val="D8E8C4"/>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77800" rIns="177800" bIns="177800" numCol="1" spcCol="1270" anchor="ctr" anchorCtr="0">
          <a:noAutofit/>
        </a:bodyPr>
        <a:lstStyle/>
        <a:p>
          <a:pPr lvl="0" algn="l" defTabSz="1111250">
            <a:lnSpc>
              <a:spcPct val="90000"/>
            </a:lnSpc>
            <a:spcBef>
              <a:spcPct val="0"/>
            </a:spcBef>
            <a:spcAft>
              <a:spcPct val="35000"/>
            </a:spcAft>
          </a:pPr>
          <a:r>
            <a:rPr lang="en-US" sz="2500" kern="1200" dirty="0" smtClean="0">
              <a:latin typeface="+mj-lt"/>
            </a:rPr>
            <a:t>A formal, written statement of the values and ethical standards that guide a firm’s actions.</a:t>
          </a:r>
          <a:endParaRPr lang="en-US" sz="2500" kern="1200" dirty="0">
            <a:latin typeface="+mj-lt"/>
          </a:endParaRPr>
        </a:p>
      </dsp:txBody>
      <dsp:txXfrm>
        <a:off x="2446477" y="1110178"/>
        <a:ext cx="2962401" cy="2352287"/>
      </dsp:txXfrm>
    </dsp:sp>
    <dsp:sp modelId="{0B5E52B4-C2A9-42A8-9D93-DEF33D18AFE8}">
      <dsp:nvSpPr>
        <dsp:cNvPr id="0" name=""/>
        <dsp:cNvSpPr/>
      </dsp:nvSpPr>
      <dsp:spPr>
        <a:xfrm>
          <a:off x="1320" y="169733"/>
          <a:ext cx="2351112" cy="2351112"/>
        </a:xfrm>
        <a:prstGeom prst="ellipse">
          <a:avLst/>
        </a:prstGeom>
        <a:solidFill>
          <a:srgbClr val="FEEAC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866900">
            <a:lnSpc>
              <a:spcPct val="90000"/>
            </a:lnSpc>
            <a:spcBef>
              <a:spcPct val="0"/>
            </a:spcBef>
            <a:spcAft>
              <a:spcPct val="35000"/>
            </a:spcAft>
          </a:pPr>
          <a:r>
            <a:rPr lang="en-US" sz="4200" b="1" kern="1200" dirty="0" smtClean="0">
              <a:solidFill>
                <a:srgbClr val="E95A53"/>
              </a:solidFill>
              <a:latin typeface="+mj-lt"/>
            </a:rPr>
            <a:t>Code of Ethics</a:t>
          </a:r>
          <a:endParaRPr lang="en-US" sz="4200" b="1" kern="1200" dirty="0">
            <a:solidFill>
              <a:srgbClr val="E95A53"/>
            </a:solidFill>
            <a:latin typeface="+mj-lt"/>
          </a:endParaRPr>
        </a:p>
      </dsp:txBody>
      <dsp:txXfrm>
        <a:off x="1320" y="169733"/>
        <a:ext cx="2351112" cy="235111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942EAF-99BD-421C-A8CC-81260ED47981}">
      <dsp:nvSpPr>
        <dsp:cNvPr id="0" name=""/>
        <dsp:cNvSpPr/>
      </dsp:nvSpPr>
      <dsp:spPr>
        <a:xfrm>
          <a:off x="0" y="15839"/>
          <a:ext cx="7010400" cy="892800"/>
        </a:xfrm>
        <a:prstGeom prst="rect">
          <a:avLst/>
        </a:prstGeom>
        <a:solidFill>
          <a:srgbClr val="D8E8C4"/>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en-US" sz="3100" b="1" kern="1200" dirty="0" smtClean="0">
              <a:solidFill>
                <a:srgbClr val="E95A53"/>
              </a:solidFill>
              <a:latin typeface="+mj-lt"/>
            </a:rPr>
            <a:t>Organizational justice</a:t>
          </a:r>
          <a:endParaRPr lang="en-US" sz="3100" b="1" kern="1200" dirty="0">
            <a:solidFill>
              <a:srgbClr val="E95A53"/>
            </a:solidFill>
            <a:latin typeface="+mj-lt"/>
          </a:endParaRPr>
        </a:p>
      </dsp:txBody>
      <dsp:txXfrm>
        <a:off x="0" y="15839"/>
        <a:ext cx="7010400" cy="892800"/>
      </dsp:txXfrm>
    </dsp:sp>
    <dsp:sp modelId="{047B2CA0-663B-47FB-9F01-CF58ACB0F6A1}">
      <dsp:nvSpPr>
        <dsp:cNvPr id="0" name=""/>
        <dsp:cNvSpPr/>
      </dsp:nvSpPr>
      <dsp:spPr>
        <a:xfrm>
          <a:off x="0" y="908640"/>
          <a:ext cx="7010400" cy="1361520"/>
        </a:xfrm>
        <a:prstGeom prst="rect">
          <a:avLst/>
        </a:prstGeom>
        <a:solidFill>
          <a:schemeClr val="bg1">
            <a:alpha val="90000"/>
          </a:schemeClr>
        </a:solidFill>
        <a:ln w="28575" cap="flat" cmpd="sng" algn="ctr">
          <a:solidFill>
            <a:srgbClr val="D8E8C4"/>
          </a:solidFill>
          <a:prstDash val="solid"/>
        </a:ln>
        <a:effectLst/>
      </dsp:spPr>
      <dsp:style>
        <a:lnRef idx="1">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kern="1200" dirty="0" smtClean="0">
              <a:latin typeface="+mj-lt"/>
            </a:rPr>
            <a:t>The perceptions of people in an organization regarding fairness.</a:t>
          </a:r>
          <a:endParaRPr lang="en-US" sz="3100" kern="1200" dirty="0">
            <a:latin typeface="+mj-lt"/>
          </a:endParaRPr>
        </a:p>
      </dsp:txBody>
      <dsp:txXfrm>
        <a:off x="0" y="908640"/>
        <a:ext cx="7010400" cy="136152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B4CDFF-FDFE-42B5-856E-D79AAAEFE10D}">
      <dsp:nvSpPr>
        <dsp:cNvPr id="0" name=""/>
        <dsp:cNvSpPr/>
      </dsp:nvSpPr>
      <dsp:spPr>
        <a:xfrm>
          <a:off x="2450340" y="1023067"/>
          <a:ext cx="3834965" cy="2557922"/>
        </a:xfrm>
        <a:prstGeom prst="rect">
          <a:avLst/>
        </a:prstGeom>
        <a:solidFill>
          <a:srgbClr val="FEEAC9">
            <a:alpha val="90000"/>
          </a:srgbClr>
        </a:solidFill>
        <a:ln w="9525" cap="flat" cmpd="sng" algn="ctr">
          <a:solidFill>
            <a:srgbClr val="FEEAC9"/>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84912" rIns="184912" bIns="184912" numCol="1" spcCol="1270" anchor="ctr" anchorCtr="0">
          <a:noAutofit/>
        </a:bodyPr>
        <a:lstStyle/>
        <a:p>
          <a:pPr lvl="0" algn="l" defTabSz="1155700">
            <a:lnSpc>
              <a:spcPct val="90000"/>
            </a:lnSpc>
            <a:spcBef>
              <a:spcPct val="0"/>
            </a:spcBef>
            <a:spcAft>
              <a:spcPct val="35000"/>
            </a:spcAft>
          </a:pPr>
          <a:r>
            <a:rPr lang="en-US" sz="2600" kern="1200" dirty="0" smtClean="0">
              <a:latin typeface="+mj-lt"/>
            </a:rPr>
            <a:t>The set of obligations an organization has to protect and enhance the societal context in which it functions.</a:t>
          </a:r>
          <a:endParaRPr lang="en-US" sz="2600" kern="1200" dirty="0">
            <a:latin typeface="+mj-lt"/>
          </a:endParaRPr>
        </a:p>
      </dsp:txBody>
      <dsp:txXfrm>
        <a:off x="3063935" y="1023067"/>
        <a:ext cx="3221371" cy="2557922"/>
      </dsp:txXfrm>
    </dsp:sp>
    <dsp:sp modelId="{232A0C3F-B0B3-4C3C-9BE0-D038033C2731}">
      <dsp:nvSpPr>
        <dsp:cNvPr id="0" name=""/>
        <dsp:cNvSpPr/>
      </dsp:nvSpPr>
      <dsp:spPr>
        <a:xfrm>
          <a:off x="351185" y="410"/>
          <a:ext cx="2576764" cy="2440751"/>
        </a:xfrm>
        <a:prstGeom prst="ellipse">
          <a:avLst/>
        </a:prstGeom>
        <a:solidFill>
          <a:srgbClr val="E9EBF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E95A53"/>
              </a:solidFill>
              <a:latin typeface="+mj-lt"/>
            </a:rPr>
            <a:t>Social responsibility</a:t>
          </a:r>
          <a:endParaRPr lang="en-US" sz="2200" b="1" kern="1200" dirty="0">
            <a:solidFill>
              <a:srgbClr val="E95A53"/>
            </a:solidFill>
            <a:latin typeface="+mj-lt"/>
          </a:endParaRPr>
        </a:p>
      </dsp:txBody>
      <dsp:txXfrm>
        <a:off x="351185" y="410"/>
        <a:ext cx="2576764" cy="244075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0A02EF-D667-4647-8694-01069A9501CC}">
      <dsp:nvSpPr>
        <dsp:cNvPr id="0" name=""/>
        <dsp:cNvSpPr/>
      </dsp:nvSpPr>
      <dsp:spPr>
        <a:xfrm>
          <a:off x="0" y="0"/>
          <a:ext cx="7620000" cy="2514599"/>
        </a:xfrm>
        <a:prstGeom prst="roundRect">
          <a:avLst>
            <a:gd name="adj" fmla="val 10000"/>
          </a:avLst>
        </a:prstGeom>
        <a:solidFill>
          <a:srgbClr val="FEEAC9"/>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solidFill>
                <a:srgbClr val="E95A53"/>
              </a:solidFill>
              <a:latin typeface="+mj-lt"/>
            </a:rPr>
            <a:t>Organizational stakeholders</a:t>
          </a:r>
          <a:endParaRPr lang="en-US" sz="3600" b="1" kern="1200" dirty="0">
            <a:solidFill>
              <a:srgbClr val="E95A53"/>
            </a:solidFill>
            <a:latin typeface="+mj-lt"/>
          </a:endParaRPr>
        </a:p>
      </dsp:txBody>
      <dsp:txXfrm>
        <a:off x="0" y="0"/>
        <a:ext cx="7620000" cy="754380"/>
      </dsp:txXfrm>
    </dsp:sp>
    <dsp:sp modelId="{53C06224-9043-46D7-A73D-EE018245E549}">
      <dsp:nvSpPr>
        <dsp:cNvPr id="0" name=""/>
        <dsp:cNvSpPr/>
      </dsp:nvSpPr>
      <dsp:spPr>
        <a:xfrm>
          <a:off x="761999" y="754380"/>
          <a:ext cx="6096000" cy="1634490"/>
        </a:xfrm>
        <a:prstGeom prst="roundRect">
          <a:avLst>
            <a:gd name="adj" fmla="val 10000"/>
          </a:avLst>
        </a:prstGeom>
        <a:solidFill>
          <a:schemeClr val="bg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51435" rIns="68580" bIns="51435"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latin typeface="+mj-lt"/>
            </a:rPr>
            <a:t>Person or organization who is directly affected by the practices of an organization and has a stake in its performance.</a:t>
          </a:r>
          <a:endParaRPr lang="en-US" sz="2700" kern="1200" dirty="0">
            <a:solidFill>
              <a:schemeClr val="tx1"/>
            </a:solidFill>
            <a:latin typeface="+mj-lt"/>
          </a:endParaRPr>
        </a:p>
      </dsp:txBody>
      <dsp:txXfrm>
        <a:off x="761999" y="754380"/>
        <a:ext cx="6096000" cy="163449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26486D-A2CC-4962-AC8F-5CFB0B109A6A}" type="datetimeFigureOut">
              <a:rPr lang="en-US" smtClean="0"/>
              <a:pPr/>
              <a:t>10/27/2015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DB6667-8F47-4A2A-8900-B31C1C34E9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00400" y="304800"/>
            <a:ext cx="5943600" cy="685800"/>
          </a:xfrm>
          <a:noFill/>
        </p:spPr>
        <p:txBody>
          <a:bodyPr anchor="ctr"/>
          <a:lstStyle>
            <a:lvl1pPr algn="ctr">
              <a:defRPr b="1">
                <a:solidFill>
                  <a:srgbClr val="848BB9"/>
                </a:solidFill>
              </a:defRPr>
            </a:lvl1pPr>
          </a:lstStyle>
          <a:p>
            <a:r>
              <a:rPr lang="en-US" dirty="0" smtClean="0"/>
              <a:t>MANAGEMENT</a:t>
            </a:r>
            <a:endParaRPr lang="en-US" dirty="0"/>
          </a:p>
        </p:txBody>
      </p:sp>
      <p:pic>
        <p:nvPicPr>
          <p:cNvPr id="1027" name="Picture 3"/>
          <p:cNvPicPr>
            <a:picLocks noChangeAspect="1" noChangeArrowheads="1"/>
          </p:cNvPicPr>
          <p:nvPr userDrawn="1"/>
        </p:nvPicPr>
        <p:blipFill>
          <a:blip r:embed="rId2" cstate="print"/>
          <a:srcRect/>
          <a:stretch>
            <a:fillRect/>
          </a:stretch>
        </p:blipFill>
        <p:spPr bwMode="auto">
          <a:xfrm>
            <a:off x="0" y="990600"/>
            <a:ext cx="9151686" cy="5024978"/>
          </a:xfrm>
          <a:prstGeom prst="rect">
            <a:avLst/>
          </a:prstGeom>
          <a:noFill/>
          <a:ln w="9525">
            <a:noFill/>
            <a:miter lim="800000"/>
            <a:headEnd/>
            <a:tailEnd/>
          </a:ln>
        </p:spPr>
      </p:pic>
      <p:sp>
        <p:nvSpPr>
          <p:cNvPr id="5" name="Footer Placeholder 4"/>
          <p:cNvSpPr>
            <a:spLocks noGrp="1"/>
          </p:cNvSpPr>
          <p:nvPr>
            <p:ph type="ftr" sz="quarter" idx="11"/>
          </p:nvPr>
        </p:nvSpPr>
        <p:spPr>
          <a:xfrm>
            <a:off x="457200" y="6324600"/>
            <a:ext cx="7924800" cy="501650"/>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3" name="Subtitle 2"/>
          <p:cNvSpPr>
            <a:spLocks noGrp="1"/>
          </p:cNvSpPr>
          <p:nvPr>
            <p:ph type="subTitle" idx="1" hasCustomPrompt="1"/>
          </p:nvPr>
        </p:nvSpPr>
        <p:spPr>
          <a:xfrm>
            <a:off x="6248400" y="990600"/>
            <a:ext cx="2895600" cy="533400"/>
          </a:xfrm>
          <a:solidFill>
            <a:srgbClr val="E9EBF5"/>
          </a:solidFill>
        </p:spPr>
        <p:txBody>
          <a:bodyPr>
            <a:normAutofit/>
          </a:bodyPr>
          <a:lstStyle>
            <a:lvl1pPr marL="0" indent="0" algn="ctr">
              <a:buNone/>
              <a:defRPr sz="28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Ricky W. Griffin</a:t>
            </a:r>
            <a:endParaRPr lang="en-US" dirty="0"/>
          </a:p>
        </p:txBody>
      </p:sp>
      <p:sp>
        <p:nvSpPr>
          <p:cNvPr id="12" name="Content Placeholder 11"/>
          <p:cNvSpPr>
            <a:spLocks noGrp="1"/>
          </p:cNvSpPr>
          <p:nvPr>
            <p:ph sz="quarter" idx="12" hasCustomPrompt="1"/>
          </p:nvPr>
        </p:nvSpPr>
        <p:spPr>
          <a:xfrm>
            <a:off x="3200400" y="0"/>
            <a:ext cx="5943600" cy="304800"/>
          </a:xfrm>
          <a:solidFill>
            <a:srgbClr val="E9EBF5"/>
          </a:solidFill>
        </p:spPr>
        <p:txBody>
          <a:bodyPr anchor="ctr">
            <a:noAutofit/>
          </a:bodyPr>
          <a:lstStyle>
            <a:lvl1pPr>
              <a:buFontTx/>
              <a:buNone/>
              <a:defRPr sz="1800" baseline="0">
                <a:solidFill>
                  <a:srgbClr val="00A3B4"/>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TWELFTH EDITION</a:t>
            </a:r>
          </a:p>
        </p:txBody>
      </p:sp>
      <p:sp>
        <p:nvSpPr>
          <p:cNvPr id="8" name="Content Placeholder 7"/>
          <p:cNvSpPr>
            <a:spLocks noGrp="1"/>
          </p:cNvSpPr>
          <p:nvPr>
            <p:ph sz="quarter" idx="13" hasCustomPrompt="1"/>
          </p:nvPr>
        </p:nvSpPr>
        <p:spPr>
          <a:xfrm>
            <a:off x="228600" y="1752600"/>
            <a:ext cx="5029200" cy="1219200"/>
          </a:xfrm>
        </p:spPr>
        <p:txBody>
          <a:bodyPr anchor="ctr"/>
          <a:lstStyle>
            <a:lvl1pPr marL="0" indent="0" algn="ctr">
              <a:buFontTx/>
              <a:buNone/>
              <a:defRPr b="1" baseline="0">
                <a:solidFill>
                  <a:schemeClr val="bg1"/>
                </a:solidFill>
                <a:latin typeface="+mj-lt"/>
              </a:defRPr>
            </a:lvl1pPr>
            <a:lvl2pPr>
              <a:buNone/>
              <a:defRPr/>
            </a:lvl2pPr>
            <a:lvl3pPr>
              <a:buNone/>
              <a:defRPr/>
            </a:lvl3pPr>
            <a:lvl4pPr>
              <a:buNone/>
              <a:defRPr/>
            </a:lvl4pPr>
            <a:lvl5pPr>
              <a:buNone/>
              <a:defRPr/>
            </a:lvl5pPr>
          </a:lstStyle>
          <a:p>
            <a:pPr lvl="0"/>
            <a:r>
              <a:rPr lang="en-US" dirty="0" smtClean="0"/>
              <a:t>Section Number</a:t>
            </a:r>
          </a:p>
        </p:txBody>
      </p:sp>
      <p:sp>
        <p:nvSpPr>
          <p:cNvPr id="10" name="Content Placeholder 9"/>
          <p:cNvSpPr>
            <a:spLocks noGrp="1"/>
          </p:cNvSpPr>
          <p:nvPr>
            <p:ph sz="quarter" idx="14" hasCustomPrompt="1"/>
          </p:nvPr>
        </p:nvSpPr>
        <p:spPr>
          <a:xfrm>
            <a:off x="2362200" y="3886200"/>
            <a:ext cx="6477000" cy="1676400"/>
          </a:xfrm>
        </p:spPr>
        <p:txBody>
          <a:bodyPr anchor="ctr"/>
          <a:lstStyle>
            <a:lvl1pPr marL="0" indent="0" algn="ctr">
              <a:buFontTx/>
              <a:buNone/>
              <a:defRPr b="1" baseline="0">
                <a:solidFill>
                  <a:schemeClr val="bg1"/>
                </a:solidFill>
                <a:latin typeface="+mj-lt"/>
              </a:defRPr>
            </a:lvl1pPr>
            <a:lvl2pPr>
              <a:buNone/>
              <a:defRPr/>
            </a:lvl2pPr>
            <a:lvl3pPr>
              <a:buNone/>
              <a:defRPr/>
            </a:lvl3pPr>
            <a:lvl4pPr>
              <a:buNone/>
              <a:defRPr/>
            </a:lvl4pPr>
            <a:lvl5pPr>
              <a:buNone/>
              <a:defRPr/>
            </a:lvl5pPr>
          </a:lstStyle>
          <a:p>
            <a:pPr lvl="0"/>
            <a:r>
              <a:rPr lang="en-US" dirty="0" smtClean="0"/>
              <a:t>Chapter 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Summary Slide">
    <p:bg>
      <p:bgPr>
        <a:solidFill>
          <a:srgbClr val="0087C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2800" y="228600"/>
            <a:ext cx="5334000" cy="792162"/>
          </a:xfrm>
        </p:spPr>
        <p:txBody>
          <a:bodyPr/>
          <a:lstStyle>
            <a:lvl1pPr>
              <a:defRPr baseline="0">
                <a:solidFill>
                  <a:srgbClr val="0087C1"/>
                </a:solidFill>
              </a:defRPr>
            </a:lvl1pPr>
          </a:lstStyle>
          <a:p>
            <a:r>
              <a:rPr lang="en-US" dirty="0" smtClean="0"/>
              <a:t>Summary</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Content Placeholder 2"/>
          <p:cNvSpPr>
            <a:spLocks noGrp="1"/>
          </p:cNvSpPr>
          <p:nvPr>
            <p:ph idx="1"/>
          </p:nvPr>
        </p:nvSpPr>
        <p:spPr>
          <a:xfrm>
            <a:off x="457200" y="1295400"/>
            <a:ext cx="8229600" cy="4830763"/>
          </a:xfrm>
          <a:solidFill>
            <a:schemeClr val="bg1"/>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reeform 6"/>
          <p:cNvSpPr/>
          <p:nvPr userDrawn="1"/>
        </p:nvSpPr>
        <p:spPr>
          <a:xfrm>
            <a:off x="3352800" y="76200"/>
            <a:ext cx="57912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 used - Picture Left">
    <p:bg>
      <p:bgPr>
        <a:solidFill>
          <a:srgbClr val="FEEAC9">
            <a:alpha val="40000"/>
          </a:srgbClr>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Picture Placeholder 2"/>
          <p:cNvSpPr>
            <a:spLocks noGrp="1"/>
          </p:cNvSpPr>
          <p:nvPr>
            <p:ph type="pic" idx="1"/>
          </p:nvPr>
        </p:nvSpPr>
        <p:spPr>
          <a:xfrm>
            <a:off x="457200" y="1066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Freeform 6"/>
          <p:cNvSpPr/>
          <p:nvPr userDrawn="1"/>
        </p:nvSpPr>
        <p:spPr>
          <a:xfrm>
            <a:off x="457200" y="838200"/>
            <a:ext cx="8686800" cy="2286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A3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5943600" y="1066800"/>
            <a:ext cx="3200400" cy="4114800"/>
          </a:xfrm>
        </p:spPr>
        <p:txBody>
          <a:bodyPr anchor="ctr">
            <a:normAutofit/>
          </a:bodyPr>
          <a:lstStyle>
            <a:lvl1pPr algn="ctr">
              <a:defRPr sz="2400" b="0">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t used - Picture Right">
    <p:bg>
      <p:bgPr>
        <a:solidFill>
          <a:srgbClr val="FEEAC9">
            <a:alpha val="40000"/>
          </a:srgbClr>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a:xfrm>
            <a:off x="0" y="1066800"/>
            <a:ext cx="3276600" cy="4114800"/>
          </a:xfrm>
        </p:spPr>
        <p:txBody>
          <a:bodyPr anchor="ctr">
            <a:normAutofit/>
          </a:bodyPr>
          <a:lstStyle>
            <a:lvl1pPr algn="ctr">
              <a:defRPr sz="2400" b="0">
                <a:latin typeface="Arial" pitchFamily="34" charset="0"/>
                <a:cs typeface="Arial"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3276600" y="1066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Freeform 4"/>
          <p:cNvSpPr/>
          <p:nvPr userDrawn="1"/>
        </p:nvSpPr>
        <p:spPr>
          <a:xfrm>
            <a:off x="0" y="838200"/>
            <a:ext cx="8763000" cy="2286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A3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Unused 1">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Unused 2">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Unused 3">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reeform 6"/>
          <p:cNvSpPr/>
          <p:nvPr userDrawn="1"/>
        </p:nvSpPr>
        <p:spPr>
          <a:xfrm>
            <a:off x="0" y="76200"/>
            <a:ext cx="86868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87C1"/>
          </a:solidFill>
          <a:ln>
            <a:solidFill>
              <a:srgbClr val="008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0" y="1524000"/>
            <a:ext cx="8763000" cy="0"/>
          </a:xfrm>
          <a:prstGeom prst="line">
            <a:avLst/>
          </a:prstGeom>
          <a:ln>
            <a:solidFill>
              <a:srgbClr val="848B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earning Objectives Slide">
    <p:bg>
      <p:bgPr>
        <a:solidFill>
          <a:srgbClr val="0087C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5334000" cy="792162"/>
          </a:xfrm>
        </p:spPr>
        <p:txBody>
          <a:bodyPr/>
          <a:lstStyle>
            <a:lvl1pPr>
              <a:defRPr baseline="0">
                <a:solidFill>
                  <a:srgbClr val="0087C1"/>
                </a:solidFill>
              </a:defRPr>
            </a:lvl1pPr>
          </a:lstStyle>
          <a:p>
            <a:r>
              <a:rPr lang="en-US" dirty="0" smtClean="0"/>
              <a:t>Learning Objectives</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Content Placeholder 2"/>
          <p:cNvSpPr>
            <a:spLocks noGrp="1"/>
          </p:cNvSpPr>
          <p:nvPr>
            <p:ph idx="1"/>
          </p:nvPr>
        </p:nvSpPr>
        <p:spPr>
          <a:xfrm>
            <a:off x="457200" y="1295400"/>
            <a:ext cx="8229600" cy="4830763"/>
          </a:xfrm>
          <a:solidFill>
            <a:schemeClr val="bg1"/>
          </a:solidFill>
        </p:spPr>
        <p:txBody>
          <a:bodyPr>
            <a:normAutofit/>
          </a:bodyPr>
          <a:lstStyle>
            <a:lvl1pPr marL="514350" indent="-514350">
              <a:buFont typeface="+mj-lt"/>
              <a:buAutoNum type="arabicPeriod"/>
              <a:defRPr sz="2800">
                <a:solidFill>
                  <a:schemeClr val="tx1"/>
                </a:solidFill>
              </a:defRPr>
            </a:lvl1pPr>
            <a:lvl2pPr>
              <a:buNone/>
              <a:defRPr>
                <a:solidFill>
                  <a:schemeClr val="tx1"/>
                </a:solidFill>
              </a:defRPr>
            </a:lvl2pPr>
            <a:lvl3pPr>
              <a:buNone/>
              <a:defRPr>
                <a:solidFill>
                  <a:schemeClr val="tx1"/>
                </a:solidFill>
              </a:defRPr>
            </a:lvl3pPr>
            <a:lvl4pPr>
              <a:buNone/>
              <a:defRPr>
                <a:solidFill>
                  <a:schemeClr val="tx1"/>
                </a:solidFill>
              </a:defRPr>
            </a:lvl4pPr>
            <a:lvl5pPr>
              <a:buNone/>
              <a:defRPr>
                <a:solidFill>
                  <a:schemeClr val="tx1"/>
                </a:solidFill>
              </a:defRPr>
            </a:lvl5pPr>
          </a:lstStyle>
          <a:p>
            <a:pPr lvl="0"/>
            <a:r>
              <a:rPr lang="en-US" dirty="0" smtClean="0"/>
              <a:t>Click to edit Master text style</a:t>
            </a:r>
          </a:p>
        </p:txBody>
      </p:sp>
      <p:sp>
        <p:nvSpPr>
          <p:cNvPr id="7" name="Freeform 6"/>
          <p:cNvSpPr/>
          <p:nvPr userDrawn="1"/>
        </p:nvSpPr>
        <p:spPr>
          <a:xfrm>
            <a:off x="0" y="76200"/>
            <a:ext cx="57912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Slide">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reeform 6"/>
          <p:cNvSpPr/>
          <p:nvPr userDrawn="1"/>
        </p:nvSpPr>
        <p:spPr>
          <a:xfrm>
            <a:off x="0" y="76200"/>
            <a:ext cx="86868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87C1"/>
          </a:solidFill>
          <a:ln>
            <a:solidFill>
              <a:srgbClr val="008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1524000"/>
            <a:ext cx="8763000" cy="0"/>
          </a:xfrm>
          <a:prstGeom prst="line">
            <a:avLst/>
          </a:prstGeom>
          <a:ln>
            <a:solidFill>
              <a:srgbClr val="848B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Slide">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81150"/>
            <a:ext cx="4040188" cy="639762"/>
          </a:xfrm>
        </p:spPr>
        <p:txBody>
          <a:bodyPr anchor="ctr"/>
          <a:lstStyle>
            <a:lvl1pPr marL="0" indent="0" algn="ctr">
              <a:buNone/>
              <a:defRPr sz="2400" b="1">
                <a:solidFill>
                  <a:srgbClr val="E57B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209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81150"/>
            <a:ext cx="4041775" cy="639762"/>
          </a:xfrm>
        </p:spPr>
        <p:txBody>
          <a:bodyPr anchor="ctr"/>
          <a:lstStyle>
            <a:lvl1pPr marL="0" indent="0" algn="ctr">
              <a:buNone/>
              <a:defRPr sz="2400" b="1">
                <a:solidFill>
                  <a:srgbClr val="E57B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209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userDrawn="1"/>
        </p:nvSpPr>
        <p:spPr>
          <a:xfrm>
            <a:off x="0" y="76200"/>
            <a:ext cx="86868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87C1"/>
          </a:solidFill>
          <a:ln>
            <a:solidFill>
              <a:srgbClr val="008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0" y="1524000"/>
            <a:ext cx="8763000" cy="0"/>
          </a:xfrm>
          <a:prstGeom prst="line">
            <a:avLst/>
          </a:prstGeom>
          <a:ln>
            <a:solidFill>
              <a:srgbClr val="848B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rtArt with Bylin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Text Placeholder 2"/>
          <p:cNvSpPr>
            <a:spLocks noGrp="1"/>
          </p:cNvSpPr>
          <p:nvPr>
            <p:ph type="body" idx="1"/>
          </p:nvPr>
        </p:nvSpPr>
        <p:spPr>
          <a:xfrm>
            <a:off x="722313" y="4660900"/>
            <a:ext cx="7772400" cy="977900"/>
          </a:xfrm>
        </p:spPr>
        <p:txBody>
          <a:bodyPr anchor="ctr">
            <a:normAutofit/>
          </a:bodyPr>
          <a:lstStyle>
            <a:lvl1pPr marL="0" indent="0" algn="ctr">
              <a:buNone/>
              <a:defRPr sz="2800" b="0">
                <a:solidFill>
                  <a:srgbClr val="5C7E8E"/>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itle 1"/>
          <p:cNvSpPr>
            <a:spLocks noGrp="1"/>
          </p:cNvSpPr>
          <p:nvPr>
            <p:ph type="title"/>
          </p:nvPr>
        </p:nvSpPr>
        <p:spPr>
          <a:xfrm>
            <a:off x="457200" y="274638"/>
            <a:ext cx="8229600" cy="1143000"/>
          </a:xfrm>
        </p:spPr>
        <p:txBody>
          <a:bodyPr/>
          <a:lstStyle>
            <a:lvl1pPr>
              <a:defRPr>
                <a:solidFill>
                  <a:srgbClr val="0087C1"/>
                </a:solidFill>
              </a:defRPr>
            </a:lvl1p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finition or SmartArt Slid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6" name="Freeform 5"/>
          <p:cNvSpPr/>
          <p:nvPr userDrawn="1"/>
        </p:nvSpPr>
        <p:spPr>
          <a:xfrm>
            <a:off x="0" y="152400"/>
            <a:ext cx="49530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FEEA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1295400"/>
            <a:ext cx="4953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quarter" idx="12"/>
          </p:nvPr>
        </p:nvSpPr>
        <p:spPr>
          <a:xfrm>
            <a:off x="0" y="381000"/>
            <a:ext cx="5029200" cy="838200"/>
          </a:xfrm>
        </p:spPr>
        <p:txBody>
          <a:bodyPr anchor="ctr">
            <a:normAutofit/>
          </a:bodyPr>
          <a:lstStyle>
            <a:lvl1pPr algn="ctr">
              <a:buFontTx/>
              <a:buNone/>
              <a:defRPr sz="4400">
                <a:solidFill>
                  <a:srgbClr val="E57B00"/>
                </a:solidFill>
              </a:defRPr>
            </a:lvl1pPr>
            <a:lvl2pPr>
              <a:buNone/>
              <a:defRPr/>
            </a:lvl2pPr>
            <a:lvl3pPr>
              <a:buNone/>
              <a:defRPr/>
            </a:lvl3pPr>
            <a:lvl4pPr>
              <a:buNone/>
              <a:defRPr/>
            </a:lvl4pPr>
            <a:lvl5pPr>
              <a:buNone/>
              <a:defRPr/>
            </a:lvl5pPr>
          </a:lstStyle>
          <a:p>
            <a:pPr lvl="0"/>
            <a:r>
              <a:rPr lang="en-US" dirty="0" smtClean="0"/>
              <a:t>Click to edit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gure Slid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5" name="Content Placeholder 4"/>
          <p:cNvSpPr>
            <a:spLocks noGrp="1"/>
          </p:cNvSpPr>
          <p:nvPr>
            <p:ph sz="quarter" idx="12" hasCustomPrompt="1"/>
          </p:nvPr>
        </p:nvSpPr>
        <p:spPr>
          <a:xfrm>
            <a:off x="0" y="457200"/>
            <a:ext cx="2590800" cy="762000"/>
          </a:xfrm>
          <a:ln>
            <a:noFill/>
          </a:ln>
        </p:spPr>
        <p:txBody>
          <a:bodyPr anchor="ctr"/>
          <a:lstStyle>
            <a:lvl1pPr marL="0" indent="0" algn="ctr">
              <a:buFontTx/>
              <a:buNone/>
              <a:defRPr b="1" baseline="0">
                <a:solidFill>
                  <a:srgbClr val="0087C1"/>
                </a:solidFill>
                <a:latin typeface="+mj-lt"/>
              </a:defRPr>
            </a:lvl1pPr>
            <a:lvl2pPr>
              <a:buNone/>
              <a:defRPr/>
            </a:lvl2pPr>
            <a:lvl3pPr>
              <a:buNone/>
              <a:defRPr/>
            </a:lvl3pPr>
            <a:lvl4pPr>
              <a:buNone/>
              <a:defRPr/>
            </a:lvl4pPr>
            <a:lvl5pPr>
              <a:buNone/>
              <a:defRPr/>
            </a:lvl5pPr>
          </a:lstStyle>
          <a:p>
            <a:pPr lvl="0"/>
            <a:r>
              <a:rPr lang="en-US" dirty="0" smtClean="0"/>
              <a:t>Figure #</a:t>
            </a:r>
          </a:p>
        </p:txBody>
      </p:sp>
      <p:sp>
        <p:nvSpPr>
          <p:cNvPr id="7" name="Content Placeholder 6"/>
          <p:cNvSpPr>
            <a:spLocks noGrp="1"/>
          </p:cNvSpPr>
          <p:nvPr>
            <p:ph sz="quarter" idx="13" hasCustomPrompt="1"/>
          </p:nvPr>
        </p:nvSpPr>
        <p:spPr>
          <a:xfrm>
            <a:off x="2590800" y="457200"/>
            <a:ext cx="6553200" cy="762000"/>
          </a:xfrm>
          <a:ln>
            <a:noFill/>
          </a:ln>
        </p:spPr>
        <p:txBody>
          <a:bodyPr anchor="ctr"/>
          <a:lstStyle>
            <a:lvl1pPr marL="0" indent="0" algn="ctr">
              <a:buFontTx/>
              <a:buNone/>
              <a:defRPr baseline="0">
                <a:latin typeface="+mj-lt"/>
              </a:defRPr>
            </a:lvl1pPr>
            <a:lvl2pPr>
              <a:buNone/>
              <a:defRPr/>
            </a:lvl2pPr>
            <a:lvl3pPr>
              <a:buNone/>
              <a:defRPr/>
            </a:lvl3pPr>
            <a:lvl4pPr>
              <a:buNone/>
              <a:defRPr/>
            </a:lvl4pPr>
            <a:lvl5pPr>
              <a:buNone/>
              <a:defRPr/>
            </a:lvl5pPr>
          </a:lstStyle>
          <a:p>
            <a:pPr lvl="0"/>
            <a:r>
              <a:rPr lang="en-US" dirty="0" smtClean="0"/>
              <a:t>Figure Heading</a:t>
            </a:r>
          </a:p>
        </p:txBody>
      </p:sp>
      <p:sp>
        <p:nvSpPr>
          <p:cNvPr id="6" name="Freeform 5"/>
          <p:cNvSpPr/>
          <p:nvPr userDrawn="1"/>
        </p:nvSpPr>
        <p:spPr>
          <a:xfrm>
            <a:off x="0" y="228600"/>
            <a:ext cx="91440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87C1"/>
          </a:solidFill>
          <a:ln>
            <a:solidFill>
              <a:srgbClr val="008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0" y="1219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4"/>
          </p:nvPr>
        </p:nvSpPr>
        <p:spPr>
          <a:xfrm>
            <a:off x="609600" y="4876800"/>
            <a:ext cx="7924800" cy="1066800"/>
          </a:xfrm>
        </p:spPr>
        <p:txBody>
          <a:bodyPr anchor="ctr"/>
          <a:lstStyle>
            <a:lvl1pPr marL="0" indent="0" algn="ctr">
              <a:buFontTx/>
              <a:buNone/>
              <a:defRPr>
                <a:solidFill>
                  <a:srgbClr val="5C7E8E"/>
                </a:solidFill>
              </a:defRPr>
            </a:lvl1pPr>
            <a:lvl2pPr>
              <a:buNone/>
              <a:defRPr/>
            </a:lvl2pPr>
            <a:lvl3pPr>
              <a:buNone/>
              <a:defRPr/>
            </a:lvl3pPr>
            <a:lvl4pPr>
              <a:buNone/>
              <a:defRPr/>
            </a:lvl4pPr>
            <a:lvl5pPr>
              <a:buNone/>
              <a:defRPr/>
            </a:lvl5pPr>
          </a:lstStyle>
          <a:p>
            <a:pPr lvl="0"/>
            <a:r>
              <a:rPr lang="en-US" dirty="0" smtClean="0"/>
              <a:t>Click to edit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Figure Slid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5" name="Content Placeholder 4"/>
          <p:cNvSpPr>
            <a:spLocks noGrp="1"/>
          </p:cNvSpPr>
          <p:nvPr>
            <p:ph sz="quarter" idx="12" hasCustomPrompt="1"/>
          </p:nvPr>
        </p:nvSpPr>
        <p:spPr>
          <a:xfrm>
            <a:off x="0" y="457200"/>
            <a:ext cx="2590800" cy="762000"/>
          </a:xfrm>
          <a:ln>
            <a:noFill/>
          </a:ln>
        </p:spPr>
        <p:txBody>
          <a:bodyPr anchor="ctr"/>
          <a:lstStyle>
            <a:lvl1pPr marL="0" indent="0" algn="ctr">
              <a:buFontTx/>
              <a:buNone/>
              <a:defRPr b="1" baseline="0">
                <a:solidFill>
                  <a:srgbClr val="0087C1"/>
                </a:solidFill>
                <a:latin typeface="+mj-lt"/>
              </a:defRPr>
            </a:lvl1pPr>
            <a:lvl2pPr>
              <a:buNone/>
              <a:defRPr/>
            </a:lvl2pPr>
            <a:lvl3pPr>
              <a:buNone/>
              <a:defRPr/>
            </a:lvl3pPr>
            <a:lvl4pPr>
              <a:buNone/>
              <a:defRPr/>
            </a:lvl4pPr>
            <a:lvl5pPr>
              <a:buNone/>
              <a:defRPr/>
            </a:lvl5pPr>
          </a:lstStyle>
          <a:p>
            <a:pPr lvl="0"/>
            <a:r>
              <a:rPr lang="en-US" dirty="0" smtClean="0"/>
              <a:t>Figure #</a:t>
            </a:r>
          </a:p>
        </p:txBody>
      </p:sp>
      <p:sp>
        <p:nvSpPr>
          <p:cNvPr id="7" name="Content Placeholder 6"/>
          <p:cNvSpPr>
            <a:spLocks noGrp="1"/>
          </p:cNvSpPr>
          <p:nvPr>
            <p:ph sz="quarter" idx="13" hasCustomPrompt="1"/>
          </p:nvPr>
        </p:nvSpPr>
        <p:spPr>
          <a:xfrm>
            <a:off x="0" y="1219200"/>
            <a:ext cx="4876800" cy="762000"/>
          </a:xfrm>
          <a:ln>
            <a:noFill/>
          </a:ln>
        </p:spPr>
        <p:txBody>
          <a:bodyPr anchor="ctr"/>
          <a:lstStyle>
            <a:lvl1pPr marL="0" indent="0" algn="ctr">
              <a:buFontTx/>
              <a:buNone/>
              <a:defRPr baseline="0">
                <a:latin typeface="+mj-lt"/>
              </a:defRPr>
            </a:lvl1pPr>
            <a:lvl2pPr>
              <a:buNone/>
              <a:defRPr/>
            </a:lvl2pPr>
            <a:lvl3pPr>
              <a:buNone/>
              <a:defRPr/>
            </a:lvl3pPr>
            <a:lvl4pPr>
              <a:buNone/>
              <a:defRPr/>
            </a:lvl4pPr>
            <a:lvl5pPr>
              <a:buNone/>
              <a:defRPr/>
            </a:lvl5pPr>
          </a:lstStyle>
          <a:p>
            <a:pPr lvl="0"/>
            <a:r>
              <a:rPr lang="en-US" dirty="0" smtClean="0"/>
              <a:t>Figure Heading</a:t>
            </a:r>
          </a:p>
        </p:txBody>
      </p:sp>
      <p:sp>
        <p:nvSpPr>
          <p:cNvPr id="6" name="Freeform 5"/>
          <p:cNvSpPr/>
          <p:nvPr userDrawn="1"/>
        </p:nvSpPr>
        <p:spPr>
          <a:xfrm>
            <a:off x="0" y="228600"/>
            <a:ext cx="26670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87C1"/>
          </a:solidFill>
          <a:ln>
            <a:solidFill>
              <a:srgbClr val="008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0" y="1219200"/>
            <a:ext cx="259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4"/>
          </p:nvPr>
        </p:nvSpPr>
        <p:spPr>
          <a:xfrm>
            <a:off x="609600" y="2133600"/>
            <a:ext cx="2819400" cy="3810000"/>
          </a:xfrm>
        </p:spPr>
        <p:txBody>
          <a:bodyPr anchor="ctr"/>
          <a:lstStyle>
            <a:lvl1pPr marL="0" indent="0" algn="ctr">
              <a:buFontTx/>
              <a:buNone/>
              <a:defRPr>
                <a:solidFill>
                  <a:srgbClr val="5C7E8E"/>
                </a:solidFill>
              </a:defRPr>
            </a:lvl1pPr>
            <a:lvl2pPr>
              <a:buNone/>
              <a:defRPr/>
            </a:lvl2pPr>
            <a:lvl3pPr>
              <a:buNone/>
              <a:defRPr/>
            </a:lvl3pPr>
            <a:lvl4pPr>
              <a:buNone/>
              <a:defRPr/>
            </a:lvl4pPr>
            <a:lvl5pPr>
              <a:buNone/>
              <a:defRPr/>
            </a:lvl5pPr>
          </a:lstStyle>
          <a:p>
            <a:pPr lvl="0"/>
            <a:r>
              <a:rPr lang="en-US" dirty="0" smtClean="0"/>
              <a:t>Click to edit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bg1"/>
          </a:solidFill>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324600"/>
            <a:ext cx="7924800" cy="501650"/>
          </a:xfrm>
          <a:prstGeom prst="rect">
            <a:avLst/>
          </a:prstGeom>
        </p:spPr>
        <p:txBody>
          <a:bodyPr vert="horz" lIns="91440" tIns="45720" rIns="91440" bIns="45720" rtlCol="0" anchor="ctr"/>
          <a:lstStyle>
            <a:lvl1pPr algn="ctr">
              <a:defRPr sz="1000">
                <a:solidFill>
                  <a:schemeClr val="tx1">
                    <a:tint val="75000"/>
                  </a:schemeClr>
                </a:solidFill>
                <a:latin typeface="Arial" pitchFamily="34" charset="0"/>
                <a:cs typeface="Arial" pitchFamily="34" charset="0"/>
              </a:defRPr>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6" name="TextBox 5"/>
          <p:cNvSpPr txBox="1"/>
          <p:nvPr userDrawn="1"/>
        </p:nvSpPr>
        <p:spPr>
          <a:xfrm>
            <a:off x="8305800" y="6596390"/>
            <a:ext cx="838200" cy="261610"/>
          </a:xfrm>
          <a:prstGeom prst="rect">
            <a:avLst/>
          </a:prstGeom>
          <a:noFill/>
        </p:spPr>
        <p:txBody>
          <a:bodyPr wrap="square" rtlCol="0">
            <a:spAutoFit/>
          </a:bodyPr>
          <a:lstStyle/>
          <a:p>
            <a:pPr algn="r"/>
            <a:r>
              <a:rPr lang="en-US" sz="1050" b="1" baseline="0" dirty="0" smtClean="0">
                <a:latin typeface="Times New Roman" pitchFamily="18" charset="0"/>
                <a:cs typeface="Times New Roman" pitchFamily="18" charset="0"/>
              </a:rPr>
              <a:t>4 - </a:t>
            </a:r>
            <a:fld id="{47F0489A-BB9D-45DA-BAB8-D28922513BE6}" type="slidenum">
              <a:rPr lang="en-US" sz="1050" b="1" smtClean="0">
                <a:latin typeface="Times New Roman" pitchFamily="18" charset="0"/>
                <a:cs typeface="Times New Roman" pitchFamily="18" charset="0"/>
              </a:rPr>
              <a:pPr algn="r"/>
              <a:t>‹#›</a:t>
            </a:fld>
            <a:endParaRPr lang="en-US" sz="1050" b="1" dirty="0">
              <a:latin typeface="Times New Roman" pitchFamily="18"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2" r:id="rId4"/>
    <p:sldLayoutId id="2147483653" r:id="rId5"/>
    <p:sldLayoutId id="2147483651" r:id="rId6"/>
    <p:sldLayoutId id="2147483654" r:id="rId7"/>
    <p:sldLayoutId id="2147483655" r:id="rId8"/>
    <p:sldLayoutId id="2147483663" r:id="rId9"/>
    <p:sldLayoutId id="2147483662" r:id="rId10"/>
    <p:sldLayoutId id="2147483657" r:id="rId11"/>
    <p:sldLayoutId id="2147483660" r:id="rId12"/>
    <p:sldLayoutId id="2147483656" r:id="rId13"/>
    <p:sldLayoutId id="2147483658" r:id="rId14"/>
    <p:sldLayoutId id="2147483659" r:id="rId15"/>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mtClean="0"/>
              <a:t>MANAGEMENT</a:t>
            </a:r>
            <a:endParaRPr lang="en-US" dirty="0"/>
          </a:p>
        </p:txBody>
      </p:sp>
      <p:sp>
        <p:nvSpPr>
          <p:cNvPr id="15" name="Footer Placeholder 1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ubtitle 4"/>
          <p:cNvSpPr>
            <a:spLocks noGrp="1"/>
          </p:cNvSpPr>
          <p:nvPr>
            <p:ph type="subTitle" idx="1"/>
          </p:nvPr>
        </p:nvSpPr>
        <p:spPr/>
        <p:txBody>
          <a:bodyPr/>
          <a:lstStyle/>
          <a:p>
            <a:r>
              <a:rPr lang="en-US" smtClean="0"/>
              <a:t>Ricky W. Griffin</a:t>
            </a:r>
            <a:endParaRPr lang="en-US" dirty="0"/>
          </a:p>
        </p:txBody>
      </p:sp>
      <p:sp>
        <p:nvSpPr>
          <p:cNvPr id="6" name="Content Placeholder 5"/>
          <p:cNvSpPr>
            <a:spLocks noGrp="1"/>
          </p:cNvSpPr>
          <p:nvPr>
            <p:ph sz="quarter" idx="12"/>
          </p:nvPr>
        </p:nvSpPr>
        <p:spPr/>
        <p:txBody>
          <a:bodyPr/>
          <a:lstStyle/>
          <a:p>
            <a:r>
              <a:rPr lang="en-US" smtClean="0"/>
              <a:t>TWELFTH EDITION</a:t>
            </a:r>
            <a:endParaRPr lang="en-US" dirty="0"/>
          </a:p>
        </p:txBody>
      </p:sp>
      <p:sp>
        <p:nvSpPr>
          <p:cNvPr id="13" name="Content Placeholder 12"/>
          <p:cNvSpPr>
            <a:spLocks noGrp="1"/>
          </p:cNvSpPr>
          <p:nvPr>
            <p:ph sz="quarter" idx="13"/>
          </p:nvPr>
        </p:nvSpPr>
        <p:spPr>
          <a:xfrm>
            <a:off x="228600" y="1752600"/>
            <a:ext cx="7543800" cy="1219200"/>
          </a:xfrm>
        </p:spPr>
        <p:txBody>
          <a:bodyPr>
            <a:normAutofit fontScale="92500"/>
          </a:bodyPr>
          <a:lstStyle/>
          <a:p>
            <a:r>
              <a:rPr lang="en-US" dirty="0" smtClean="0"/>
              <a:t>Part Two: Understanding the Environmental Context of Management</a:t>
            </a:r>
            <a:endParaRPr lang="en-US" dirty="0"/>
          </a:p>
        </p:txBody>
      </p:sp>
      <p:sp>
        <p:nvSpPr>
          <p:cNvPr id="14" name="Content Placeholder 13"/>
          <p:cNvSpPr>
            <a:spLocks noGrp="1"/>
          </p:cNvSpPr>
          <p:nvPr>
            <p:ph sz="quarter" idx="14"/>
          </p:nvPr>
        </p:nvSpPr>
        <p:spPr>
          <a:xfrm>
            <a:off x="1447800" y="3886200"/>
            <a:ext cx="7391400" cy="1676400"/>
          </a:xfrm>
        </p:spPr>
        <p:txBody>
          <a:bodyPr/>
          <a:lstStyle/>
          <a:p>
            <a:r>
              <a:rPr lang="en-US" dirty="0" smtClean="0"/>
              <a:t>Chapter Four: Responding to the Ethical and Social Environment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Managing Ethical Behavior</a:t>
            </a:r>
            <a:endParaRPr lang="en-US" dirty="0"/>
          </a:p>
        </p:txBody>
      </p:sp>
      <p:sp>
        <p:nvSpPr>
          <p:cNvPr id="4" name="Text Placeholder 3"/>
          <p:cNvSpPr>
            <a:spLocks noGrp="1"/>
          </p:cNvSpPr>
          <p:nvPr>
            <p:ph type="body" idx="1"/>
          </p:nvPr>
        </p:nvSpPr>
        <p:spPr/>
        <p:txBody>
          <a:bodyPr>
            <a:normAutofit/>
          </a:bodyPr>
          <a:lstStyle/>
          <a:p>
            <a:r>
              <a:rPr lang="en-US" dirty="0" smtClean="0"/>
              <a:t>Applying Moral Judgment</a:t>
            </a:r>
            <a:endParaRPr lang="en-US" dirty="0"/>
          </a:p>
        </p:txBody>
      </p:sp>
      <p:sp>
        <p:nvSpPr>
          <p:cNvPr id="5" name="Content Placeholder 4"/>
          <p:cNvSpPr>
            <a:spLocks noGrp="1"/>
          </p:cNvSpPr>
          <p:nvPr>
            <p:ph sz="half" idx="2"/>
          </p:nvPr>
        </p:nvSpPr>
        <p:spPr>
          <a:xfrm>
            <a:off x="457200" y="2220912"/>
            <a:ext cx="4191000" cy="3951288"/>
          </a:xfrm>
        </p:spPr>
        <p:txBody>
          <a:bodyPr/>
          <a:lstStyle/>
          <a:p>
            <a:r>
              <a:rPr lang="en-US" dirty="0" smtClean="0"/>
              <a:t>Gather the relevant factual information.</a:t>
            </a:r>
          </a:p>
          <a:p>
            <a:r>
              <a:rPr lang="en-US" dirty="0" smtClean="0"/>
              <a:t>Determine the most appropriate moral values.</a:t>
            </a:r>
          </a:p>
          <a:p>
            <a:r>
              <a:rPr lang="en-US" dirty="0" smtClean="0"/>
              <a:t>Make an ethical judgment based on the rightness or wrongness of the proposed activity or policy.</a:t>
            </a:r>
            <a:endParaRPr lang="en-US" dirty="0"/>
          </a:p>
        </p:txBody>
      </p:sp>
      <p:sp>
        <p:nvSpPr>
          <p:cNvPr id="6" name="Text Placeholder 5"/>
          <p:cNvSpPr>
            <a:spLocks noGrp="1"/>
          </p:cNvSpPr>
          <p:nvPr>
            <p:ph type="body" sz="quarter" idx="3"/>
          </p:nvPr>
        </p:nvSpPr>
        <p:spPr/>
        <p:txBody>
          <a:bodyPr/>
          <a:lstStyle/>
          <a:p>
            <a:r>
              <a:rPr lang="en-US" dirty="0" smtClean="0"/>
              <a:t>Other principles</a:t>
            </a:r>
            <a:endParaRPr lang="en-US" dirty="0"/>
          </a:p>
        </p:txBody>
      </p:sp>
      <p:sp>
        <p:nvSpPr>
          <p:cNvPr id="7" name="Content Placeholder 6"/>
          <p:cNvSpPr>
            <a:spLocks noGrp="1"/>
          </p:cNvSpPr>
          <p:nvPr>
            <p:ph sz="quarter" idx="4"/>
          </p:nvPr>
        </p:nvSpPr>
        <p:spPr>
          <a:xfrm>
            <a:off x="4645025" y="2220912"/>
            <a:ext cx="4194175" cy="3951288"/>
          </a:xfrm>
        </p:spPr>
        <p:txBody>
          <a:bodyPr>
            <a:normAutofit/>
          </a:bodyPr>
          <a:lstStyle/>
          <a:p>
            <a:r>
              <a:rPr lang="en-US" dirty="0" smtClean="0"/>
              <a:t>Ethical norms, including</a:t>
            </a:r>
          </a:p>
          <a:p>
            <a:pPr lvl="1"/>
            <a:r>
              <a:rPr lang="en-US" dirty="0" smtClean="0"/>
              <a:t>Utility – does the act optimize outcomes?</a:t>
            </a:r>
          </a:p>
          <a:p>
            <a:pPr lvl="1"/>
            <a:r>
              <a:rPr lang="en-US" dirty="0" smtClean="0"/>
              <a:t>Rights – does the act respect the rights of all involved?</a:t>
            </a:r>
          </a:p>
          <a:p>
            <a:pPr lvl="1"/>
            <a:r>
              <a:rPr lang="en-US" dirty="0" smtClean="0"/>
              <a:t>Justice – is it consistent and fair?</a:t>
            </a:r>
          </a:p>
          <a:p>
            <a:pPr lvl="1"/>
            <a:r>
              <a:rPr lang="en-US" dirty="0" smtClean="0"/>
              <a:t>Caring – is the act consistent with people’s responsibilities to each other?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1000"/>
                                        <p:tgtEl>
                                          <p:spTgt spid="6">
                                            <p:txEl>
                                              <p:pRg st="0" end="0"/>
                                            </p:txEl>
                                          </p:spTgt>
                                        </p:tgtEl>
                                      </p:cBhvr>
                                    </p:animEffect>
                                    <p:anim calcmode="lin" valueType="num">
                                      <p:cBhvr>
                                        <p:cTn id="2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Managers should try to apply ethical judgment to the decisions they make. For example, this useful framework for guiding ethical&#10;decision making suggests that managers apply a set of four criteria based on utility, rights, justice, and caring when assessing decision options. The resulting analysis allows a manager to make a clear assessment of whether a decision or policy is ethical."/>
          <p:cNvPicPr>
            <a:picLocks noChangeAspect="1" noChangeArrowheads="1"/>
          </p:cNvPicPr>
          <p:nvPr/>
        </p:nvPicPr>
        <p:blipFill>
          <a:blip r:embed="rId2" cstate="print"/>
          <a:stretch>
            <a:fillRect/>
          </a:stretch>
        </p:blipFill>
        <p:spPr bwMode="auto">
          <a:xfrm>
            <a:off x="2895601" y="152400"/>
            <a:ext cx="6248400" cy="610155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Footer Placeholder 1"/>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Content Placeholder 2"/>
          <p:cNvSpPr>
            <a:spLocks noGrp="1"/>
          </p:cNvSpPr>
          <p:nvPr>
            <p:ph sz="quarter" idx="12"/>
          </p:nvPr>
        </p:nvSpPr>
        <p:spPr/>
        <p:txBody>
          <a:bodyPr/>
          <a:lstStyle/>
          <a:p>
            <a:r>
              <a:rPr lang="en-US" dirty="0" smtClean="0"/>
              <a:t>Figure 4.2</a:t>
            </a:r>
            <a:endParaRPr lang="en-US" dirty="0"/>
          </a:p>
        </p:txBody>
      </p:sp>
      <p:sp>
        <p:nvSpPr>
          <p:cNvPr id="4" name="Content Placeholder 3"/>
          <p:cNvSpPr>
            <a:spLocks noGrp="1"/>
          </p:cNvSpPr>
          <p:nvPr>
            <p:ph sz="quarter" idx="13"/>
          </p:nvPr>
        </p:nvSpPr>
        <p:spPr>
          <a:xfrm>
            <a:off x="0" y="1295400"/>
            <a:ext cx="3276600" cy="914400"/>
          </a:xfrm>
        </p:spPr>
        <p:txBody>
          <a:bodyPr>
            <a:normAutofit fontScale="85000" lnSpcReduction="10000"/>
          </a:bodyPr>
          <a:lstStyle/>
          <a:p>
            <a:r>
              <a:rPr lang="en-US" dirty="0" smtClean="0"/>
              <a:t>A Guide for Ethical </a:t>
            </a:r>
          </a:p>
          <a:p>
            <a:r>
              <a:rPr lang="en-US" dirty="0" smtClean="0"/>
              <a:t>Decision Making</a:t>
            </a:r>
            <a:endParaRPr lang="en-US" dirty="0"/>
          </a:p>
        </p:txBody>
      </p:sp>
      <p:sp>
        <p:nvSpPr>
          <p:cNvPr id="5" name="Text Placeholder 4"/>
          <p:cNvSpPr>
            <a:spLocks noGrp="1"/>
          </p:cNvSpPr>
          <p:nvPr>
            <p:ph type="body" sz="quarter" idx="14"/>
          </p:nvPr>
        </p:nvSpPr>
        <p:spPr>
          <a:xfrm>
            <a:off x="76200" y="2438400"/>
            <a:ext cx="3200400" cy="3505200"/>
          </a:xfrm>
        </p:spPr>
        <p:txBody>
          <a:bodyPr>
            <a:normAutofit fontScale="92500" lnSpcReduction="10000"/>
          </a:bodyPr>
          <a:lstStyle/>
          <a:p>
            <a:r>
              <a:rPr lang="en-US" dirty="0" smtClean="0"/>
              <a:t>The resulting analysis allows a manager to make a clear assessment of whether a decision or policy is ethical.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5" name="Text Placeholder 4"/>
          <p:cNvSpPr>
            <a:spLocks noGrp="1"/>
          </p:cNvSpPr>
          <p:nvPr>
            <p:ph type="body" idx="1"/>
          </p:nvPr>
        </p:nvSpPr>
        <p:spPr>
          <a:xfrm>
            <a:off x="722313" y="4343400"/>
            <a:ext cx="7772400" cy="1435100"/>
          </a:xfrm>
        </p:spPr>
        <p:txBody>
          <a:bodyPr>
            <a:normAutofit/>
          </a:bodyPr>
          <a:lstStyle/>
          <a:p>
            <a:pPr lvl="0"/>
            <a:r>
              <a:rPr lang="en-US" dirty="0" smtClean="0"/>
              <a:t>The four types of organizational justice are: </a:t>
            </a:r>
            <a:r>
              <a:rPr lang="en-US" i="1" dirty="0" smtClean="0"/>
              <a:t>distributive, procedural, interpersonal</a:t>
            </a:r>
            <a:r>
              <a:rPr lang="en-US" dirty="0" smtClean="0"/>
              <a:t>, and </a:t>
            </a:r>
            <a:r>
              <a:rPr lang="en-US" i="1" dirty="0" smtClean="0"/>
              <a:t>informational</a:t>
            </a:r>
            <a:r>
              <a:rPr lang="en-US" dirty="0" smtClean="0"/>
              <a:t>.</a:t>
            </a:r>
          </a:p>
        </p:txBody>
      </p:sp>
      <p:sp>
        <p:nvSpPr>
          <p:cNvPr id="4" name="Title 3"/>
          <p:cNvSpPr>
            <a:spLocks noGrp="1"/>
          </p:cNvSpPr>
          <p:nvPr>
            <p:ph type="title"/>
          </p:nvPr>
        </p:nvSpPr>
        <p:spPr/>
        <p:txBody>
          <a:bodyPr/>
          <a:lstStyle/>
          <a:p>
            <a:r>
              <a:rPr lang="en-US" smtClean="0"/>
              <a:t>Managing Ethical Behavior</a:t>
            </a:r>
            <a:endParaRPr lang="en-US" dirty="0"/>
          </a:p>
        </p:txBody>
      </p:sp>
      <p:graphicFrame>
        <p:nvGraphicFramePr>
          <p:cNvPr id="6" name="Diagram 5" descr="Organizational justice is The perceptions of people in an organization regarding fairness.&#10;"/>
          <p:cNvGraphicFramePr/>
          <p:nvPr/>
        </p:nvGraphicFramePr>
        <p:xfrm>
          <a:off x="1066800" y="1981200"/>
          <a:ext cx="7010400" cy="228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Organizational Justice</a:t>
            </a:r>
            <a:endParaRPr lang="en-US" dirty="0"/>
          </a:p>
        </p:txBody>
      </p:sp>
      <p:sp>
        <p:nvSpPr>
          <p:cNvPr id="4" name="Content Placeholder 3"/>
          <p:cNvSpPr>
            <a:spLocks noGrp="1"/>
          </p:cNvSpPr>
          <p:nvPr>
            <p:ph idx="1"/>
          </p:nvPr>
        </p:nvSpPr>
        <p:spPr>
          <a:xfrm>
            <a:off x="457200" y="1600200"/>
            <a:ext cx="8534400" cy="4525963"/>
          </a:xfrm>
        </p:spPr>
        <p:txBody>
          <a:bodyPr>
            <a:normAutofit/>
          </a:bodyPr>
          <a:lstStyle/>
          <a:p>
            <a:r>
              <a:rPr lang="en-US" i="1" dirty="0" smtClean="0"/>
              <a:t>Distributive justice </a:t>
            </a:r>
            <a:r>
              <a:rPr lang="en-US" dirty="0" smtClean="0"/>
              <a:t>is people’s perceptions of the fairness with distribution of rewards.</a:t>
            </a:r>
          </a:p>
          <a:p>
            <a:r>
              <a:rPr lang="en-US" i="1" dirty="0" smtClean="0"/>
              <a:t>Procedural justice </a:t>
            </a:r>
            <a:r>
              <a:rPr lang="en-US" dirty="0" smtClean="0"/>
              <a:t>is individual’s perceptions of the fairness used to determine outcomes.</a:t>
            </a:r>
          </a:p>
          <a:p>
            <a:r>
              <a:rPr lang="en-US" i="1" dirty="0" smtClean="0"/>
              <a:t>Interpersonal justice </a:t>
            </a:r>
            <a:r>
              <a:rPr lang="en-US" dirty="0" smtClean="0"/>
              <a:t>is the fairness people see in how they are treated by others.</a:t>
            </a:r>
          </a:p>
          <a:p>
            <a:r>
              <a:rPr lang="en-US" i="1" dirty="0" smtClean="0"/>
              <a:t>Informational justice </a:t>
            </a:r>
            <a:r>
              <a:rPr lang="en-US" dirty="0" smtClean="0"/>
              <a:t>is the perceived fairness of information used for decisions.</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Emerging Ethical Issues</a:t>
            </a:r>
            <a:endParaRPr lang="en-US" dirty="0"/>
          </a:p>
        </p:txBody>
      </p:sp>
      <p:sp>
        <p:nvSpPr>
          <p:cNvPr id="4" name="Content Placeholder 3"/>
          <p:cNvSpPr>
            <a:spLocks noGrp="1"/>
          </p:cNvSpPr>
          <p:nvPr>
            <p:ph idx="1"/>
          </p:nvPr>
        </p:nvSpPr>
        <p:spPr/>
        <p:txBody>
          <a:bodyPr/>
          <a:lstStyle/>
          <a:p>
            <a:r>
              <a:rPr lang="en-US" dirty="0" smtClean="0">
                <a:solidFill>
                  <a:srgbClr val="0087C1"/>
                </a:solidFill>
              </a:rPr>
              <a:t>Ethical leadership</a:t>
            </a:r>
          </a:p>
          <a:p>
            <a:pPr lvl="1"/>
            <a:r>
              <a:rPr lang="en-US" dirty="0" smtClean="0"/>
              <a:t>The </a:t>
            </a:r>
            <a:r>
              <a:rPr lang="en-US" b="1" dirty="0" smtClean="0">
                <a:solidFill>
                  <a:srgbClr val="E95A53"/>
                </a:solidFill>
              </a:rPr>
              <a:t>Sarbanes-Oxley Act </a:t>
            </a:r>
            <a:r>
              <a:rPr lang="en-US" dirty="0" smtClean="0"/>
              <a:t>of 2002 requires CEOs and CFOs to vouch for the truthfulness of their firm’s financial disclosures.</a:t>
            </a:r>
          </a:p>
          <a:p>
            <a:r>
              <a:rPr lang="en-US" dirty="0" smtClean="0">
                <a:solidFill>
                  <a:srgbClr val="0087C1"/>
                </a:solidFill>
              </a:rPr>
              <a:t>Corporate governance</a:t>
            </a:r>
          </a:p>
          <a:p>
            <a:pPr lvl="1"/>
            <a:r>
              <a:rPr lang="en-US" dirty="0" smtClean="0"/>
              <a:t>Boards of directors must be independent.</a:t>
            </a:r>
          </a:p>
          <a:p>
            <a:r>
              <a:rPr lang="en-US" dirty="0" smtClean="0">
                <a:solidFill>
                  <a:srgbClr val="0087C1"/>
                </a:solidFill>
              </a:rPr>
              <a:t>Information technology</a:t>
            </a:r>
          </a:p>
          <a:p>
            <a:pPr lvl="1"/>
            <a:r>
              <a:rPr lang="en-US" dirty="0" smtClean="0"/>
              <a:t>Online privacy is an important ethical concern.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up)">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up)">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up)">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descr="Social responsibility is The set of obligations an organization has to protect and enhance the societal context in which it functions.&#10;"/>
          <p:cNvGraphicFramePr/>
          <p:nvPr/>
        </p:nvGraphicFramePr>
        <p:xfrm>
          <a:off x="1143000" y="1905000"/>
          <a:ext cx="71628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Title 3"/>
          <p:cNvSpPr>
            <a:spLocks noGrp="1"/>
          </p:cNvSpPr>
          <p:nvPr>
            <p:ph type="title"/>
          </p:nvPr>
        </p:nvSpPr>
        <p:spPr/>
        <p:txBody>
          <a:bodyPr>
            <a:normAutofit fontScale="90000"/>
          </a:bodyPr>
          <a:lstStyle/>
          <a:p>
            <a:r>
              <a:rPr lang="en-US" dirty="0" smtClean="0"/>
              <a:t>Social Responsibility and Organizations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Areas of Social Responsibility</a:t>
            </a:r>
            <a:endParaRPr lang="en-US" dirty="0"/>
          </a:p>
        </p:txBody>
      </p:sp>
      <p:sp>
        <p:nvSpPr>
          <p:cNvPr id="4" name="Content Placeholder 3"/>
          <p:cNvSpPr>
            <a:spLocks noGrp="1"/>
          </p:cNvSpPr>
          <p:nvPr>
            <p:ph idx="1"/>
          </p:nvPr>
        </p:nvSpPr>
        <p:spPr/>
        <p:txBody>
          <a:bodyPr/>
          <a:lstStyle/>
          <a:p>
            <a:r>
              <a:rPr lang="en-US" dirty="0" smtClean="0"/>
              <a:t>Organizations may exercise social responsibility toward</a:t>
            </a:r>
          </a:p>
          <a:p>
            <a:pPr lvl="1"/>
            <a:r>
              <a:rPr lang="en-US" dirty="0" smtClean="0"/>
              <a:t>their stakeholders,</a:t>
            </a:r>
          </a:p>
          <a:p>
            <a:pPr lvl="1"/>
            <a:r>
              <a:rPr lang="en-US" dirty="0" smtClean="0"/>
              <a:t>the natural environment, and</a:t>
            </a:r>
          </a:p>
          <a:p>
            <a:pPr lvl="1"/>
            <a:r>
              <a:rPr lang="en-US" dirty="0" smtClean="0"/>
              <a:t>the general social welfare.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722313" y="4572000"/>
            <a:ext cx="7772400" cy="914400"/>
          </a:xfrm>
        </p:spPr>
        <p:txBody>
          <a:bodyPr>
            <a:normAutofit lnSpcReduction="10000"/>
          </a:bodyPr>
          <a:lstStyle/>
          <a:p>
            <a:r>
              <a:rPr lang="en-US" dirty="0" smtClean="0"/>
              <a:t>Organizational stakeholders is another way to describe the task environment. </a:t>
            </a:r>
          </a:p>
        </p:txBody>
      </p:sp>
      <p:sp>
        <p:nvSpPr>
          <p:cNvPr id="4" name="Title 3"/>
          <p:cNvSpPr>
            <a:spLocks noGrp="1"/>
          </p:cNvSpPr>
          <p:nvPr>
            <p:ph type="title"/>
          </p:nvPr>
        </p:nvSpPr>
        <p:spPr/>
        <p:txBody>
          <a:bodyPr>
            <a:normAutofit/>
          </a:bodyPr>
          <a:lstStyle/>
          <a:p>
            <a:r>
              <a:rPr lang="en-US" dirty="0" smtClean="0"/>
              <a:t>Areas of Social Responsibility</a:t>
            </a:r>
            <a:endParaRPr lang="en-US" dirty="0"/>
          </a:p>
        </p:txBody>
      </p:sp>
      <p:graphicFrame>
        <p:nvGraphicFramePr>
          <p:cNvPr id="5" name="Diagram 4" descr="Organizational stakeholders are any Person or organization who is directly affected by the practices of an organization and has a stake in its performance.&#10;"/>
          <p:cNvGraphicFramePr/>
          <p:nvPr/>
        </p:nvGraphicFramePr>
        <p:xfrm>
          <a:off x="762000" y="1981200"/>
          <a:ext cx="7620000" cy="251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4.3</a:t>
            </a:r>
            <a:endParaRPr lang="en-US" dirty="0"/>
          </a:p>
        </p:txBody>
      </p:sp>
      <p:sp>
        <p:nvSpPr>
          <p:cNvPr id="4" name="Content Placeholder 3"/>
          <p:cNvSpPr>
            <a:spLocks noGrp="1"/>
          </p:cNvSpPr>
          <p:nvPr>
            <p:ph sz="quarter" idx="13"/>
          </p:nvPr>
        </p:nvSpPr>
        <p:spPr>
          <a:xfrm>
            <a:off x="0" y="1219200"/>
            <a:ext cx="2971800" cy="762000"/>
          </a:xfrm>
        </p:spPr>
        <p:txBody>
          <a:bodyPr>
            <a:normAutofit fontScale="85000" lnSpcReduction="20000"/>
          </a:bodyPr>
          <a:lstStyle/>
          <a:p>
            <a:r>
              <a:rPr lang="en-US" dirty="0" smtClean="0"/>
              <a:t>Organizational Stakeholders</a:t>
            </a:r>
            <a:endParaRPr lang="en-US" dirty="0"/>
          </a:p>
        </p:txBody>
      </p:sp>
      <p:sp>
        <p:nvSpPr>
          <p:cNvPr id="5" name="Text Placeholder 4"/>
          <p:cNvSpPr>
            <a:spLocks noGrp="1"/>
          </p:cNvSpPr>
          <p:nvPr>
            <p:ph type="body" sz="quarter" idx="14"/>
          </p:nvPr>
        </p:nvSpPr>
        <p:spPr>
          <a:xfrm>
            <a:off x="76200" y="2133600"/>
            <a:ext cx="2819400" cy="3810000"/>
          </a:xfrm>
        </p:spPr>
        <p:txBody>
          <a:bodyPr/>
          <a:lstStyle/>
          <a:p>
            <a:r>
              <a:rPr lang="en-US" dirty="0" smtClean="0"/>
              <a:t>Most companies focus on three main groups: customers, employees, and investors.</a:t>
            </a:r>
            <a:endParaRPr lang="en-US" dirty="0"/>
          </a:p>
        </p:txBody>
      </p:sp>
      <p:pic>
        <p:nvPicPr>
          <p:cNvPr id="6" name="Picture 48" descr="All organizations have a variety of stakeholders who are directly affected by the organization and who have a stake in its performance. These are people and organizations to whom an organization should be responsible.&#10;Includes: creditors, customers, local community, suppliers, employees, interest groups, trade associations, owners and investors, courts, colleges and universities, foreign governments, state and federal governments, and local governments."/>
          <p:cNvPicPr>
            <a:picLocks noChangeAspect="1" noChangeArrowheads="1"/>
          </p:cNvPicPr>
          <p:nvPr/>
        </p:nvPicPr>
        <p:blipFill>
          <a:blip r:embed="rId2" cstate="print"/>
          <a:stretch>
            <a:fillRect/>
          </a:stretch>
        </p:blipFill>
        <p:spPr bwMode="auto">
          <a:xfrm>
            <a:off x="3052462" y="533400"/>
            <a:ext cx="5855861" cy="57308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Areas of Social Responsibility</a:t>
            </a:r>
            <a:endParaRPr lang="en-US" dirty="0"/>
          </a:p>
        </p:txBody>
      </p:sp>
      <p:sp>
        <p:nvSpPr>
          <p:cNvPr id="4" name="Content Placeholder 3"/>
          <p:cNvSpPr>
            <a:spLocks noGrp="1"/>
          </p:cNvSpPr>
          <p:nvPr>
            <p:ph idx="1"/>
          </p:nvPr>
        </p:nvSpPr>
        <p:spPr/>
        <p:txBody>
          <a:bodyPr/>
          <a:lstStyle/>
          <a:p>
            <a:r>
              <a:rPr lang="en-US" dirty="0" smtClean="0">
                <a:solidFill>
                  <a:srgbClr val="0087C1"/>
                </a:solidFill>
              </a:rPr>
              <a:t>The natural environment</a:t>
            </a:r>
          </a:p>
          <a:p>
            <a:pPr lvl="1"/>
            <a:r>
              <a:rPr lang="en-US" dirty="0" smtClean="0"/>
              <a:t>Laws now regulate how business treat the natural environment.</a:t>
            </a:r>
          </a:p>
          <a:p>
            <a:pPr lvl="2"/>
            <a:r>
              <a:rPr lang="en-US" dirty="0" smtClean="0"/>
              <a:t>Much remains to be done.</a:t>
            </a:r>
          </a:p>
          <a:p>
            <a:r>
              <a:rPr lang="en-US" dirty="0" smtClean="0">
                <a:solidFill>
                  <a:srgbClr val="0087C1"/>
                </a:solidFill>
              </a:rPr>
              <a:t>General social welfare</a:t>
            </a:r>
          </a:p>
          <a:p>
            <a:pPr lvl="1"/>
            <a:r>
              <a:rPr lang="en-US" dirty="0" smtClean="0"/>
              <a:t>Organizations contribute to charities, philanthropic organizations, and not-for-profit foundations, among other ways.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Footer Placeholder 2"/>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Content Placeholder 3"/>
          <p:cNvSpPr>
            <a:spLocks noGrp="1"/>
          </p:cNvSpPr>
          <p:nvPr>
            <p:ph idx="1"/>
          </p:nvPr>
        </p:nvSpPr>
        <p:spPr/>
        <p:txBody>
          <a:bodyPr>
            <a:normAutofit fontScale="92500" lnSpcReduction="20000"/>
          </a:bodyPr>
          <a:lstStyle/>
          <a:p>
            <a:r>
              <a:rPr lang="en-US" dirty="0" smtClean="0"/>
              <a:t>Discuss the managerial ethics, three areas of special ethical concern for managers, and how organizations manage ethical behavior.</a:t>
            </a:r>
          </a:p>
          <a:p>
            <a:r>
              <a:rPr lang="en-US" dirty="0" smtClean="0"/>
              <a:t>Identify and summarize key emerging ethical issues in organizations today.</a:t>
            </a:r>
          </a:p>
          <a:p>
            <a:r>
              <a:rPr lang="en-US" dirty="0" smtClean="0"/>
              <a:t>Discuss the concept of social responsibility, specify to whom or what an organization might be considered responsible, and describe four types of organizational approaches to social responsibility.</a:t>
            </a:r>
          </a:p>
          <a:p>
            <a:r>
              <a:rPr lang="en-US" dirty="0" smtClean="0"/>
              <a:t>Explain the relationship between the government and organizations regarding social responsibility.</a:t>
            </a:r>
          </a:p>
          <a:p>
            <a:r>
              <a:rPr lang="en-US" dirty="0" smtClean="0"/>
              <a:t>Describe some of the activities that organizations may engage in to manage social responsibility.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Arguments For/Against Social Responsibility</a:t>
            </a:r>
            <a:endParaRPr lang="en-US" dirty="0"/>
          </a:p>
        </p:txBody>
      </p:sp>
      <p:sp>
        <p:nvSpPr>
          <p:cNvPr id="4" name="Text Placeholder 3"/>
          <p:cNvSpPr>
            <a:spLocks noGrp="1"/>
          </p:cNvSpPr>
          <p:nvPr>
            <p:ph type="body" idx="1"/>
          </p:nvPr>
        </p:nvSpPr>
        <p:spPr/>
        <p:txBody>
          <a:bodyPr>
            <a:normAutofit fontScale="92500" lnSpcReduction="20000"/>
          </a:bodyPr>
          <a:lstStyle/>
          <a:p>
            <a:r>
              <a:rPr lang="en-US" dirty="0" smtClean="0"/>
              <a:t>Arguments For Social Responsibility</a:t>
            </a:r>
            <a:endParaRPr lang="en-US" dirty="0"/>
          </a:p>
        </p:txBody>
      </p:sp>
      <p:sp>
        <p:nvSpPr>
          <p:cNvPr id="5" name="Content Placeholder 4"/>
          <p:cNvSpPr>
            <a:spLocks noGrp="1"/>
          </p:cNvSpPr>
          <p:nvPr>
            <p:ph sz="half" idx="2"/>
          </p:nvPr>
        </p:nvSpPr>
        <p:spPr>
          <a:xfrm>
            <a:off x="457200" y="2220912"/>
            <a:ext cx="4040188" cy="3798888"/>
          </a:xfrm>
        </p:spPr>
        <p:txBody>
          <a:bodyPr/>
          <a:lstStyle/>
          <a:p>
            <a:r>
              <a:rPr lang="en-US" dirty="0" smtClean="0"/>
              <a:t>Business creates problems and should solve them.</a:t>
            </a:r>
          </a:p>
          <a:p>
            <a:r>
              <a:rPr lang="en-US" dirty="0" smtClean="0"/>
              <a:t>Corporations are citizens.</a:t>
            </a:r>
          </a:p>
          <a:p>
            <a:r>
              <a:rPr lang="en-US" dirty="0" smtClean="0"/>
              <a:t>Businesses have the resources to help.</a:t>
            </a:r>
          </a:p>
          <a:p>
            <a:r>
              <a:rPr lang="en-US" dirty="0" smtClean="0"/>
              <a:t>Businesses can profit from social responsibility.</a:t>
            </a:r>
            <a:endParaRPr lang="en-US" dirty="0"/>
          </a:p>
        </p:txBody>
      </p:sp>
      <p:sp>
        <p:nvSpPr>
          <p:cNvPr id="6" name="Text Placeholder 5"/>
          <p:cNvSpPr>
            <a:spLocks noGrp="1"/>
          </p:cNvSpPr>
          <p:nvPr>
            <p:ph type="body" sz="quarter" idx="3"/>
          </p:nvPr>
        </p:nvSpPr>
        <p:spPr/>
        <p:txBody>
          <a:bodyPr>
            <a:normAutofit fontScale="92500" lnSpcReduction="20000"/>
          </a:bodyPr>
          <a:lstStyle/>
          <a:p>
            <a:r>
              <a:rPr lang="en-US" dirty="0" smtClean="0"/>
              <a:t>Arguments Against Social Responsibility</a:t>
            </a:r>
            <a:endParaRPr lang="en-US" dirty="0"/>
          </a:p>
        </p:txBody>
      </p:sp>
      <p:sp>
        <p:nvSpPr>
          <p:cNvPr id="7" name="Content Placeholder 6"/>
          <p:cNvSpPr>
            <a:spLocks noGrp="1"/>
          </p:cNvSpPr>
          <p:nvPr>
            <p:ph sz="quarter" idx="4"/>
          </p:nvPr>
        </p:nvSpPr>
        <p:spPr>
          <a:xfrm>
            <a:off x="4645025" y="2220912"/>
            <a:ext cx="4498975" cy="3798888"/>
          </a:xfrm>
        </p:spPr>
        <p:txBody>
          <a:bodyPr>
            <a:normAutofit/>
          </a:bodyPr>
          <a:lstStyle/>
          <a:p>
            <a:r>
              <a:rPr lang="en-US" dirty="0" smtClean="0"/>
              <a:t>Businesses should simply focus on making a profit.</a:t>
            </a:r>
          </a:p>
          <a:p>
            <a:r>
              <a:rPr lang="en-US" dirty="0" smtClean="0"/>
              <a:t>Involvement gives businesses too much power.</a:t>
            </a:r>
          </a:p>
          <a:p>
            <a:r>
              <a:rPr lang="en-US" dirty="0" smtClean="0"/>
              <a:t>There is potential for conflict of interest.</a:t>
            </a:r>
          </a:p>
          <a:p>
            <a:r>
              <a:rPr lang="en-US" dirty="0" smtClean="0"/>
              <a:t>Organizations lack the expertise.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build="p"/>
      <p:bldP spid="6" grpI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4.4</a:t>
            </a:r>
            <a:endParaRPr lang="en-US" dirty="0"/>
          </a:p>
        </p:txBody>
      </p:sp>
      <p:sp>
        <p:nvSpPr>
          <p:cNvPr id="4" name="Content Placeholder 3"/>
          <p:cNvSpPr>
            <a:spLocks noGrp="1"/>
          </p:cNvSpPr>
          <p:nvPr>
            <p:ph sz="quarter" idx="13"/>
          </p:nvPr>
        </p:nvSpPr>
        <p:spPr/>
        <p:txBody>
          <a:bodyPr>
            <a:normAutofit fontScale="85000" lnSpcReduction="20000"/>
          </a:bodyPr>
          <a:lstStyle/>
          <a:p>
            <a:r>
              <a:rPr lang="en-US" dirty="0" smtClean="0"/>
              <a:t>Arguments For and Against Social Responsibility</a:t>
            </a:r>
            <a:endParaRPr lang="en-US" dirty="0"/>
          </a:p>
        </p:txBody>
      </p:sp>
      <p:sp>
        <p:nvSpPr>
          <p:cNvPr id="5" name="Text Placeholder 4"/>
          <p:cNvSpPr>
            <a:spLocks noGrp="1"/>
          </p:cNvSpPr>
          <p:nvPr>
            <p:ph type="body" sz="quarter" idx="14"/>
          </p:nvPr>
        </p:nvSpPr>
        <p:spPr>
          <a:xfrm>
            <a:off x="609600" y="5181600"/>
            <a:ext cx="7924800" cy="1066800"/>
          </a:xfrm>
        </p:spPr>
        <p:txBody>
          <a:bodyPr>
            <a:normAutofit fontScale="77500" lnSpcReduction="20000"/>
          </a:bodyPr>
          <a:lstStyle/>
          <a:p>
            <a:r>
              <a:rPr lang="en-US" dirty="0" smtClean="0"/>
              <a:t>Managers should assess their own values, beliefs, and priorities when deciding which stance and approach to take regarding social responsibility.</a:t>
            </a:r>
            <a:endParaRPr lang="en-US" dirty="0"/>
          </a:p>
        </p:txBody>
      </p:sp>
      <p:pic>
        <p:nvPicPr>
          <p:cNvPr id="6" name="Picture 157" descr="While many people want everyone to see social responsibility as a desirable aim, there are several strong arguments that can&#10;be used both for and against social responsibility. Hence, organizations and their managers should carefully assess their own values, beliefs, and priorities when deciding which stance and approach to take regarding social responsibility.&#10;Four arguments for social responsibility.&#10;One, business creates problems and should therefore help solve them.&#10;Two, corporations are citizens in our society.&#10;Three, business often has the resources necessary to solve problems.&#10;Four, business is a partner in our society, along with the government and the general population.&#10;Four arguments against social responsibility.&#10;One, the purpose of business in the U.S. society is to generate profit for owners.&#10;Two, involvement in social programs gives business too much power.&#10;Three, there is potential for conflicts of interest.&#10;Four, business lacks the expertise to manage social programs."/>
          <p:cNvPicPr>
            <a:picLocks noChangeAspect="1" noChangeArrowheads="1"/>
          </p:cNvPicPr>
          <p:nvPr/>
        </p:nvPicPr>
        <p:blipFill>
          <a:blip r:embed="rId2" cstate="print"/>
          <a:stretch>
            <a:fillRect/>
          </a:stretch>
        </p:blipFill>
        <p:spPr bwMode="auto">
          <a:xfrm>
            <a:off x="365125" y="1460584"/>
            <a:ext cx="8413750" cy="366060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4.5</a:t>
            </a:r>
            <a:endParaRPr lang="en-US" dirty="0"/>
          </a:p>
        </p:txBody>
      </p:sp>
      <p:sp>
        <p:nvSpPr>
          <p:cNvPr id="4" name="Content Placeholder 3"/>
          <p:cNvSpPr>
            <a:spLocks noGrp="1"/>
          </p:cNvSpPr>
          <p:nvPr>
            <p:ph sz="quarter" idx="13"/>
          </p:nvPr>
        </p:nvSpPr>
        <p:spPr/>
        <p:txBody>
          <a:bodyPr>
            <a:normAutofit fontScale="92500"/>
          </a:bodyPr>
          <a:lstStyle/>
          <a:p>
            <a:r>
              <a:rPr lang="en-US" dirty="0" smtClean="0"/>
              <a:t>Approaches to Social Responsibility</a:t>
            </a:r>
            <a:endParaRPr lang="en-US" dirty="0"/>
          </a:p>
        </p:txBody>
      </p:sp>
      <p:sp>
        <p:nvSpPr>
          <p:cNvPr id="5" name="Text Placeholder 4"/>
          <p:cNvSpPr>
            <a:spLocks noGrp="1"/>
          </p:cNvSpPr>
          <p:nvPr>
            <p:ph type="body" sz="quarter" idx="14"/>
          </p:nvPr>
        </p:nvSpPr>
        <p:spPr>
          <a:xfrm>
            <a:off x="609600" y="4191000"/>
            <a:ext cx="7924800" cy="1066800"/>
          </a:xfrm>
        </p:spPr>
        <p:txBody>
          <a:bodyPr/>
          <a:lstStyle/>
          <a:p>
            <a:r>
              <a:rPr lang="en-US" dirty="0" smtClean="0"/>
              <a:t>The four stances an organization can take falls along a continuum.</a:t>
            </a:r>
            <a:endParaRPr lang="en-US" dirty="0"/>
          </a:p>
        </p:txBody>
      </p:sp>
      <p:pic>
        <p:nvPicPr>
          <p:cNvPr id="6" name="Picture 31" descr="Organizations can adopt a variety of approaches to social responsibility. For example, a firm that never considers the consequences of its decisions and tries to hide its transgressions is taking an obstructionist stance. At the other extreme, a firm that actively seeks to identify areas where it can help society is pursuing a proactive stance toward social responsibility.&#10;The degrees of social responsibility range from the obstructionist stance, the defensive stance, the accommodative stance, and the proactive stance."/>
          <p:cNvPicPr>
            <a:picLocks noChangeAspect="1" noChangeArrowheads="1"/>
          </p:cNvPicPr>
          <p:nvPr/>
        </p:nvPicPr>
        <p:blipFill>
          <a:blip r:embed="rId2" cstate="print"/>
          <a:stretch>
            <a:fillRect/>
          </a:stretch>
        </p:blipFill>
        <p:spPr bwMode="auto">
          <a:xfrm>
            <a:off x="678617" y="2239963"/>
            <a:ext cx="7786765" cy="17335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Organizational Approaches to Social Responsibility</a:t>
            </a:r>
            <a:endParaRPr lang="en-US" dirty="0"/>
          </a:p>
        </p:txBody>
      </p:sp>
      <p:sp>
        <p:nvSpPr>
          <p:cNvPr id="4" name="Content Placeholder 3"/>
          <p:cNvSpPr>
            <a:spLocks noGrp="1"/>
          </p:cNvSpPr>
          <p:nvPr>
            <p:ph idx="1"/>
          </p:nvPr>
        </p:nvSpPr>
        <p:spPr>
          <a:xfrm>
            <a:off x="457200" y="1600200"/>
            <a:ext cx="8686800" cy="4525963"/>
          </a:xfrm>
        </p:spPr>
        <p:txBody>
          <a:bodyPr>
            <a:normAutofit fontScale="92500" lnSpcReduction="10000"/>
          </a:bodyPr>
          <a:lstStyle/>
          <a:p>
            <a:r>
              <a:rPr lang="en-US" b="1" dirty="0" smtClean="0">
                <a:solidFill>
                  <a:srgbClr val="E95A53"/>
                </a:solidFill>
              </a:rPr>
              <a:t>Obstructionist stance</a:t>
            </a:r>
          </a:p>
          <a:p>
            <a:pPr lvl="1"/>
            <a:r>
              <a:rPr lang="en-US" dirty="0" smtClean="0"/>
              <a:t>firm does as little as possible.</a:t>
            </a:r>
          </a:p>
          <a:p>
            <a:r>
              <a:rPr lang="en-US" b="1" dirty="0" smtClean="0">
                <a:solidFill>
                  <a:srgbClr val="E95A53"/>
                </a:solidFill>
              </a:rPr>
              <a:t>Defensive stance</a:t>
            </a:r>
          </a:p>
          <a:p>
            <a:pPr lvl="1"/>
            <a:r>
              <a:rPr lang="en-US" dirty="0" smtClean="0"/>
              <a:t>does only what is legally required, nothing more.</a:t>
            </a:r>
          </a:p>
          <a:p>
            <a:r>
              <a:rPr lang="en-US" b="1" dirty="0" smtClean="0">
                <a:solidFill>
                  <a:srgbClr val="E95A53"/>
                </a:solidFill>
              </a:rPr>
              <a:t>Accommodative stance</a:t>
            </a:r>
          </a:p>
          <a:p>
            <a:pPr lvl="1"/>
            <a:r>
              <a:rPr lang="en-US" dirty="0" smtClean="0"/>
              <a:t>meets legal requirements and goes beyond sometimes.</a:t>
            </a:r>
          </a:p>
          <a:p>
            <a:r>
              <a:rPr lang="en-US" b="1" dirty="0" smtClean="0">
                <a:solidFill>
                  <a:srgbClr val="E95A53"/>
                </a:solidFill>
              </a:rPr>
              <a:t>Proactive stance</a:t>
            </a:r>
          </a:p>
          <a:p>
            <a:pPr lvl="1"/>
            <a:r>
              <a:rPr lang="en-US" dirty="0" smtClean="0"/>
              <a:t>views itself as a citizen and seeks opportunities to contribute.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Content Placeholder 2"/>
          <p:cNvSpPr>
            <a:spLocks noGrp="1"/>
          </p:cNvSpPr>
          <p:nvPr>
            <p:ph sz="quarter" idx="12"/>
          </p:nvPr>
        </p:nvSpPr>
        <p:spPr/>
        <p:txBody>
          <a:bodyPr/>
          <a:lstStyle/>
          <a:p>
            <a:r>
              <a:rPr lang="en-US" dirty="0" smtClean="0"/>
              <a:t>Figure 4.6</a:t>
            </a:r>
            <a:endParaRPr lang="en-US" dirty="0"/>
          </a:p>
        </p:txBody>
      </p:sp>
      <p:sp>
        <p:nvSpPr>
          <p:cNvPr id="4" name="Content Placeholder 3"/>
          <p:cNvSpPr>
            <a:spLocks noGrp="1"/>
          </p:cNvSpPr>
          <p:nvPr>
            <p:ph sz="quarter" idx="13"/>
          </p:nvPr>
        </p:nvSpPr>
        <p:spPr/>
        <p:txBody>
          <a:bodyPr>
            <a:normAutofit fontScale="85000" lnSpcReduction="20000"/>
          </a:bodyPr>
          <a:lstStyle/>
          <a:p>
            <a:r>
              <a:rPr lang="en-US" dirty="0" smtClean="0"/>
              <a:t>How Business and the Government Influence Each Other</a:t>
            </a:r>
            <a:endParaRPr lang="en-US" dirty="0"/>
          </a:p>
        </p:txBody>
      </p:sp>
      <p:pic>
        <p:nvPicPr>
          <p:cNvPr id="6" name="Picture 2" descr="Business and the government influence each other in a variety of ways. Government influence can be direct or indirect. Business influence relies on personal contacts, lobbying, political action committees (PACs), and favors. Federal Express, for example, has a very active PAC.&#10;Government influences business through environmental protection legislation, consumer protection legislation, employee protection legislation, securities legislation, and tax codes.&#10;Business influences government through personal contacts and networks, lobbying, political action committees, favors and other influence tactics."/>
          <p:cNvPicPr>
            <a:picLocks noChangeAspect="1" noChangeArrowheads="1"/>
          </p:cNvPicPr>
          <p:nvPr/>
        </p:nvPicPr>
        <p:blipFill>
          <a:blip r:embed="rId2" cstate="print"/>
          <a:stretch>
            <a:fillRect/>
          </a:stretch>
        </p:blipFill>
        <p:spPr bwMode="auto">
          <a:xfrm>
            <a:off x="627174" y="1371600"/>
            <a:ext cx="7981135" cy="48648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How Government Influences Organizations</a:t>
            </a:r>
            <a:endParaRPr lang="en-US" dirty="0"/>
          </a:p>
        </p:txBody>
      </p:sp>
      <p:sp>
        <p:nvSpPr>
          <p:cNvPr id="4" name="Content Placeholder 3"/>
          <p:cNvSpPr>
            <a:spLocks noGrp="1"/>
          </p:cNvSpPr>
          <p:nvPr>
            <p:ph idx="1"/>
          </p:nvPr>
        </p:nvSpPr>
        <p:spPr/>
        <p:txBody>
          <a:bodyPr/>
          <a:lstStyle/>
          <a:p>
            <a:r>
              <a:rPr lang="en-US" dirty="0" smtClean="0"/>
              <a:t>Through </a:t>
            </a:r>
            <a:r>
              <a:rPr lang="en-US" b="1" dirty="0" smtClean="0">
                <a:solidFill>
                  <a:srgbClr val="E95A53"/>
                </a:solidFill>
              </a:rPr>
              <a:t>regulation</a:t>
            </a:r>
            <a:endParaRPr lang="en-US" dirty="0" smtClean="0"/>
          </a:p>
          <a:p>
            <a:pPr lvl="1"/>
            <a:r>
              <a:rPr lang="en-US" dirty="0" smtClean="0"/>
              <a:t>Establishment of laws and rules that dictate what organizations can and cannot do.</a:t>
            </a:r>
          </a:p>
          <a:p>
            <a:r>
              <a:rPr lang="en-US" dirty="0" smtClean="0"/>
              <a:t>Through indirect regulation</a:t>
            </a:r>
          </a:p>
          <a:p>
            <a:pPr lvl="1"/>
            <a:r>
              <a:rPr lang="en-US" dirty="0" smtClean="0"/>
              <a:t>For example, providing tax incentives for companies who opened new training centers.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up)">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How Organizations Influence Government</a:t>
            </a:r>
            <a:endParaRPr lang="en-US" dirty="0"/>
          </a:p>
        </p:txBody>
      </p:sp>
      <p:sp>
        <p:nvSpPr>
          <p:cNvPr id="4" name="Content Placeholder 3"/>
          <p:cNvSpPr>
            <a:spLocks noGrp="1"/>
          </p:cNvSpPr>
          <p:nvPr>
            <p:ph idx="1"/>
          </p:nvPr>
        </p:nvSpPr>
        <p:spPr/>
        <p:txBody>
          <a:bodyPr>
            <a:normAutofit/>
          </a:bodyPr>
          <a:lstStyle/>
          <a:p>
            <a:r>
              <a:rPr lang="en-US" dirty="0" smtClean="0"/>
              <a:t>Personal contacts</a:t>
            </a:r>
          </a:p>
          <a:p>
            <a:r>
              <a:rPr lang="en-US" b="1" dirty="0" smtClean="0">
                <a:solidFill>
                  <a:srgbClr val="E95A53"/>
                </a:solidFill>
              </a:rPr>
              <a:t>Lobbying</a:t>
            </a:r>
          </a:p>
          <a:p>
            <a:pPr lvl="1"/>
            <a:r>
              <a:rPr lang="en-US" dirty="0" smtClean="0"/>
              <a:t>uses persons or groups to formally represent an organization before political bodies.</a:t>
            </a:r>
          </a:p>
          <a:p>
            <a:r>
              <a:rPr lang="en-US" dirty="0" smtClean="0"/>
              <a:t>A </a:t>
            </a:r>
            <a:r>
              <a:rPr lang="en-US" b="1" dirty="0" smtClean="0">
                <a:solidFill>
                  <a:srgbClr val="E95A53"/>
                </a:solidFill>
              </a:rPr>
              <a:t>political action committee (PAC) </a:t>
            </a:r>
          </a:p>
          <a:p>
            <a:pPr lvl="1"/>
            <a:r>
              <a:rPr lang="en-US" dirty="0" smtClean="0"/>
              <a:t>is created to solicit and distribute money to political candidates.</a:t>
            </a:r>
          </a:p>
          <a:p>
            <a:r>
              <a:rPr lang="en-US" dirty="0" smtClean="0"/>
              <a:t>Favors and other influence tactics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722313" y="5270500"/>
            <a:ext cx="7772400" cy="825500"/>
          </a:xfrm>
        </p:spPr>
        <p:txBody>
          <a:bodyPr/>
          <a:lstStyle/>
          <a:p>
            <a:r>
              <a:rPr lang="en-US" dirty="0" smtClean="0"/>
              <a:t>Formal organizational actions.</a:t>
            </a:r>
            <a:endParaRPr lang="en-US" dirty="0"/>
          </a:p>
        </p:txBody>
      </p:sp>
      <p:sp>
        <p:nvSpPr>
          <p:cNvPr id="4" name="Title 3"/>
          <p:cNvSpPr>
            <a:spLocks noGrp="1"/>
          </p:cNvSpPr>
          <p:nvPr>
            <p:ph type="title"/>
          </p:nvPr>
        </p:nvSpPr>
        <p:spPr/>
        <p:txBody>
          <a:bodyPr/>
          <a:lstStyle/>
          <a:p>
            <a:r>
              <a:rPr lang="en-US" dirty="0" smtClean="0"/>
              <a:t>Managing Social Responsibility</a:t>
            </a:r>
            <a:endParaRPr lang="en-US" dirty="0"/>
          </a:p>
        </p:txBody>
      </p:sp>
      <p:graphicFrame>
        <p:nvGraphicFramePr>
          <p:cNvPr id="5" name="Diagram 4" descr="Legal compliance is The extent to which the organization complies with local, state, federal, and international laws.&#10;Ethical compliance is The extent to which the firm and its members follow basic ethical standards of behavior.&#10;Philanthropic giving is The awarding of funds or other gifts to charities or other social programs.&#10;"/>
          <p:cNvGraphicFramePr/>
          <p:nvPr/>
        </p:nvGraphicFramePr>
        <p:xfrm>
          <a:off x="304800" y="1676400"/>
          <a:ext cx="8458200"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722313" y="5270500"/>
            <a:ext cx="7772400" cy="977900"/>
          </a:xfrm>
        </p:spPr>
        <p:txBody>
          <a:bodyPr/>
          <a:lstStyle/>
          <a:p>
            <a:r>
              <a:rPr lang="en-US" dirty="0" smtClean="0"/>
              <a:t>Informal organizational actions</a:t>
            </a:r>
            <a:endParaRPr lang="en-US" dirty="0"/>
          </a:p>
        </p:txBody>
      </p:sp>
      <p:sp>
        <p:nvSpPr>
          <p:cNvPr id="4" name="Title 3"/>
          <p:cNvSpPr>
            <a:spLocks noGrp="1"/>
          </p:cNvSpPr>
          <p:nvPr>
            <p:ph type="title"/>
          </p:nvPr>
        </p:nvSpPr>
        <p:spPr/>
        <p:txBody>
          <a:bodyPr/>
          <a:lstStyle/>
          <a:p>
            <a:r>
              <a:rPr lang="en-US" dirty="0" smtClean="0"/>
              <a:t>Managing Social Responsibility</a:t>
            </a:r>
            <a:endParaRPr lang="en-US" dirty="0"/>
          </a:p>
        </p:txBody>
      </p:sp>
      <p:graphicFrame>
        <p:nvGraphicFramePr>
          <p:cNvPr id="5" name="Diagram 4" descr="Organizational leadership and culture Can define the social responsibility stance adopted by an organization.&#10;Whistle blowing Occurs when an employee discloses illegal or unethical conduct by others within an organization.&#10;"/>
          <p:cNvGraphicFramePr/>
          <p:nvPr/>
        </p:nvGraphicFramePr>
        <p:xfrm>
          <a:off x="609600" y="1473200"/>
          <a:ext cx="8001000" cy="370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Evaluating Social Responsibility</a:t>
            </a:r>
            <a:endParaRPr lang="en-US" dirty="0"/>
          </a:p>
        </p:txBody>
      </p:sp>
      <p:sp>
        <p:nvSpPr>
          <p:cNvPr id="4" name="Content Placeholder 3"/>
          <p:cNvSpPr>
            <a:spLocks noGrp="1"/>
          </p:cNvSpPr>
          <p:nvPr>
            <p:ph idx="1"/>
          </p:nvPr>
        </p:nvSpPr>
        <p:spPr/>
        <p:txBody>
          <a:bodyPr>
            <a:normAutofit/>
          </a:bodyPr>
          <a:lstStyle/>
          <a:p>
            <a:r>
              <a:rPr lang="en-US" dirty="0" smtClean="0"/>
              <a:t>Many organizations require employees to read guidelines or codes of ethics and sign an agreement of compliance.</a:t>
            </a:r>
          </a:p>
          <a:p>
            <a:r>
              <a:rPr lang="en-US" dirty="0" smtClean="0"/>
              <a:t>Evaluate response time for instances of questionable legal or ethical conduct.</a:t>
            </a:r>
          </a:p>
          <a:p>
            <a:r>
              <a:rPr lang="en-US" dirty="0" smtClean="0"/>
              <a:t>A </a:t>
            </a:r>
            <a:r>
              <a:rPr lang="en-US" b="1" dirty="0" smtClean="0">
                <a:solidFill>
                  <a:srgbClr val="E95A53"/>
                </a:solidFill>
              </a:rPr>
              <a:t>corporate social audit </a:t>
            </a:r>
          </a:p>
          <a:p>
            <a:pPr lvl="1"/>
            <a:r>
              <a:rPr lang="en-US" dirty="0" smtClean="0"/>
              <a:t>is a formal and thorough analysis of the effectiveness of a firm’s social performance.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linds(horizontal)">
                                      <p:cBhvr>
                                        <p:cTn id="2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Title 3"/>
          <p:cNvSpPr>
            <a:spLocks noGrp="1"/>
          </p:cNvSpPr>
          <p:nvPr>
            <p:ph type="title"/>
          </p:nvPr>
        </p:nvSpPr>
        <p:spPr/>
        <p:txBody>
          <a:bodyPr>
            <a:normAutofit fontScale="90000"/>
          </a:bodyPr>
          <a:lstStyle/>
          <a:p>
            <a:r>
              <a:rPr lang="en-US" dirty="0" smtClean="0"/>
              <a:t>Individual Ethics in Organizations</a:t>
            </a:r>
            <a:endParaRPr lang="en-US" dirty="0"/>
          </a:p>
        </p:txBody>
      </p:sp>
      <p:graphicFrame>
        <p:nvGraphicFramePr>
          <p:cNvPr id="5" name="Diagram 4" descr="Ethics are An individual’s personal beliefs about whether a behavior, action, or decision is right or wrong.&#10;Ethical behavior is Behavior that conforms to generally accepted social norms.&#10;Unethical behavior is Behavior that does not conform to generally accepted social norms.&#10;"/>
          <p:cNvGraphicFramePr/>
          <p:nvPr/>
        </p:nvGraphicFramePr>
        <p:xfrm>
          <a:off x="381000" y="1752600"/>
          <a:ext cx="8458200" cy="370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Footer Placeholder 2"/>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Content Placeholder 3"/>
          <p:cNvSpPr>
            <a:spLocks noGrp="1"/>
          </p:cNvSpPr>
          <p:nvPr>
            <p:ph idx="1"/>
          </p:nvPr>
        </p:nvSpPr>
        <p:spPr/>
        <p:txBody>
          <a:bodyPr/>
          <a:lstStyle/>
          <a:p>
            <a:r>
              <a:rPr lang="en-US" dirty="0" smtClean="0"/>
              <a:t>Chapter four first looked at individual ethics, their organizational context and noted several emerging ethical issues.</a:t>
            </a:r>
          </a:p>
          <a:p>
            <a:r>
              <a:rPr lang="en-US" dirty="0" smtClean="0"/>
              <a:t>Next, the subject of social responsibility.</a:t>
            </a:r>
          </a:p>
          <a:p>
            <a:pPr lvl="1"/>
            <a:r>
              <a:rPr lang="en-US" dirty="0" smtClean="0"/>
              <a:t>The relationships between businesses and government regarding social responsibility.</a:t>
            </a:r>
          </a:p>
          <a:p>
            <a:pPr lvl="1"/>
            <a:r>
              <a:rPr lang="en-US" dirty="0" smtClean="0"/>
              <a:t>The activities undertaken by organizations to be more socially responsible.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722313" y="1219200"/>
            <a:ext cx="2859087" cy="4800600"/>
          </a:xfrm>
        </p:spPr>
        <p:txBody>
          <a:bodyPr/>
          <a:lstStyle/>
          <a:p>
            <a:r>
              <a:rPr lang="en-US" dirty="0" smtClean="0"/>
              <a:t>A combination of factors contribute to form an individual’s ethics.</a:t>
            </a:r>
            <a:endParaRPr lang="en-US" dirty="0"/>
          </a:p>
        </p:txBody>
      </p:sp>
      <p:sp>
        <p:nvSpPr>
          <p:cNvPr id="4" name="Title 3"/>
          <p:cNvSpPr>
            <a:spLocks noGrp="1"/>
          </p:cNvSpPr>
          <p:nvPr>
            <p:ph type="title"/>
          </p:nvPr>
        </p:nvSpPr>
        <p:spPr/>
        <p:txBody>
          <a:bodyPr>
            <a:normAutofit fontScale="90000"/>
          </a:bodyPr>
          <a:lstStyle/>
          <a:p>
            <a:r>
              <a:rPr lang="en-US" dirty="0" smtClean="0"/>
              <a:t>Individual Ethics in Organizations</a:t>
            </a:r>
            <a:endParaRPr lang="en-US" dirty="0"/>
          </a:p>
        </p:txBody>
      </p:sp>
      <p:graphicFrame>
        <p:nvGraphicFramePr>
          <p:cNvPr id="5" name="Diagram 4" descr="Individual ethics are combined factors of personal values and morals, family, peers, and personal life events."/>
          <p:cNvGraphicFramePr/>
          <p:nvPr/>
        </p:nvGraphicFramePr>
        <p:xfrm>
          <a:off x="4038600" y="1397000"/>
          <a:ext cx="4953000" cy="485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Managerial Ethics</a:t>
            </a:r>
            <a:endParaRPr lang="en-US" dirty="0"/>
          </a:p>
        </p:txBody>
      </p:sp>
      <p:sp>
        <p:nvSpPr>
          <p:cNvPr id="4" name="Content Placeholder 3"/>
          <p:cNvSpPr>
            <a:spLocks noGrp="1"/>
          </p:cNvSpPr>
          <p:nvPr>
            <p:ph idx="1"/>
          </p:nvPr>
        </p:nvSpPr>
        <p:spPr>
          <a:xfrm>
            <a:off x="228600" y="1600200"/>
            <a:ext cx="8839200" cy="4525963"/>
          </a:xfrm>
        </p:spPr>
        <p:txBody>
          <a:bodyPr>
            <a:normAutofit fontScale="92500"/>
          </a:bodyPr>
          <a:lstStyle/>
          <a:p>
            <a:r>
              <a:rPr lang="en-US" b="1" dirty="0" smtClean="0">
                <a:solidFill>
                  <a:srgbClr val="E95A53"/>
                </a:solidFill>
              </a:rPr>
              <a:t>Managerial ethics </a:t>
            </a:r>
            <a:r>
              <a:rPr lang="en-US" dirty="0" smtClean="0"/>
              <a:t>are standards of behavior that guide individual managers in their work.</a:t>
            </a:r>
          </a:p>
          <a:p>
            <a:pPr lvl="1"/>
            <a:r>
              <a:rPr lang="en-US" dirty="0" smtClean="0"/>
              <a:t>How an organization treats its employees.</a:t>
            </a:r>
          </a:p>
          <a:p>
            <a:pPr lvl="2"/>
            <a:r>
              <a:rPr lang="en-US" dirty="0" smtClean="0"/>
              <a:t>Hiring, firing, wages, work conditions, privacy and respect.</a:t>
            </a:r>
          </a:p>
          <a:p>
            <a:pPr lvl="1"/>
            <a:r>
              <a:rPr lang="en-US" dirty="0" smtClean="0"/>
              <a:t>How employees treat the organization.</a:t>
            </a:r>
          </a:p>
          <a:p>
            <a:pPr lvl="2"/>
            <a:r>
              <a:rPr lang="en-US" dirty="0" smtClean="0"/>
              <a:t>Conflicts of interest, secrecy, confidentiality, and honesty.</a:t>
            </a:r>
          </a:p>
          <a:p>
            <a:pPr lvl="1"/>
            <a:r>
              <a:rPr lang="en-US" dirty="0" smtClean="0"/>
              <a:t>How employees and the organizations treat other economic agents.</a:t>
            </a:r>
          </a:p>
          <a:p>
            <a:pPr lvl="2"/>
            <a:r>
              <a:rPr lang="en-US" dirty="0" smtClean="0"/>
              <a:t>Customers, competitors, stockholders, suppliers, dealers, and unions.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4.1</a:t>
            </a:r>
            <a:endParaRPr lang="en-US" dirty="0"/>
          </a:p>
        </p:txBody>
      </p:sp>
      <p:sp>
        <p:nvSpPr>
          <p:cNvPr id="4" name="Content Placeholder 3"/>
          <p:cNvSpPr>
            <a:spLocks noGrp="1"/>
          </p:cNvSpPr>
          <p:nvPr>
            <p:ph sz="quarter" idx="13"/>
          </p:nvPr>
        </p:nvSpPr>
        <p:spPr>
          <a:xfrm>
            <a:off x="0" y="1219200"/>
            <a:ext cx="3581400" cy="762000"/>
          </a:xfrm>
        </p:spPr>
        <p:txBody>
          <a:bodyPr/>
          <a:lstStyle/>
          <a:p>
            <a:r>
              <a:rPr lang="en-US" dirty="0" smtClean="0"/>
              <a:t>Managerial Ethics</a:t>
            </a:r>
            <a:endParaRPr lang="en-US" dirty="0"/>
          </a:p>
        </p:txBody>
      </p:sp>
      <p:sp>
        <p:nvSpPr>
          <p:cNvPr id="5" name="Text Placeholder 4"/>
          <p:cNvSpPr>
            <a:spLocks noGrp="1"/>
          </p:cNvSpPr>
          <p:nvPr>
            <p:ph type="body" sz="quarter" idx="14"/>
          </p:nvPr>
        </p:nvSpPr>
        <p:spPr>
          <a:xfrm>
            <a:off x="228600" y="2133600"/>
            <a:ext cx="3200400" cy="3962400"/>
          </a:xfrm>
        </p:spPr>
        <p:txBody>
          <a:bodyPr>
            <a:normAutofit/>
          </a:bodyPr>
          <a:lstStyle/>
          <a:p>
            <a:r>
              <a:rPr lang="en-US" dirty="0" smtClean="0"/>
              <a:t>Managers need to approach each set of relationships from an ethical and moral perspective.</a:t>
            </a:r>
          </a:p>
        </p:txBody>
      </p:sp>
      <p:pic>
        <p:nvPicPr>
          <p:cNvPr id="6" name="Picture 97" descr="The three basic areas of concern for managerial ethics are the relationships of the firm to the employee, the employee to the firm, and the firm to other economic agents. "/>
          <p:cNvPicPr>
            <a:picLocks noChangeAspect="1" noChangeArrowheads="1"/>
          </p:cNvPicPr>
          <p:nvPr/>
        </p:nvPicPr>
        <p:blipFill>
          <a:blip r:embed="rId2" cstate="print"/>
          <a:stretch>
            <a:fillRect/>
          </a:stretch>
        </p:blipFill>
        <p:spPr bwMode="auto">
          <a:xfrm>
            <a:off x="3581400" y="261186"/>
            <a:ext cx="5497192" cy="595462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Ethics in an Organizational Context</a:t>
            </a:r>
            <a:endParaRPr lang="en-US" dirty="0"/>
          </a:p>
        </p:txBody>
      </p:sp>
      <p:sp>
        <p:nvSpPr>
          <p:cNvPr id="4" name="Content Placeholder 3"/>
          <p:cNvSpPr>
            <a:spLocks noGrp="1"/>
          </p:cNvSpPr>
          <p:nvPr>
            <p:ph idx="1"/>
          </p:nvPr>
        </p:nvSpPr>
        <p:spPr/>
        <p:txBody>
          <a:bodyPr/>
          <a:lstStyle/>
          <a:p>
            <a:r>
              <a:rPr lang="en-US" dirty="0" smtClean="0"/>
              <a:t>Unethical behavior most often occurs in a conducive organizational context.</a:t>
            </a:r>
          </a:p>
          <a:p>
            <a:r>
              <a:rPr lang="en-US" dirty="0" smtClean="0"/>
              <a:t>Peers, top managers, and culture contribute to the ethical context.</a:t>
            </a:r>
          </a:p>
          <a:p>
            <a:r>
              <a:rPr lang="en-US" dirty="0" smtClean="0"/>
              <a:t>Managers may find themselves under pressure and consider unethical actions.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Managing Ethical Behavior</a:t>
            </a:r>
            <a:endParaRPr lang="en-US" dirty="0"/>
          </a:p>
        </p:txBody>
      </p:sp>
      <p:sp>
        <p:nvSpPr>
          <p:cNvPr id="4" name="Content Placeholder 3"/>
          <p:cNvSpPr>
            <a:spLocks noGrp="1"/>
          </p:cNvSpPr>
          <p:nvPr>
            <p:ph idx="1"/>
          </p:nvPr>
        </p:nvSpPr>
        <p:spPr/>
        <p:txBody>
          <a:bodyPr/>
          <a:lstStyle/>
          <a:p>
            <a:r>
              <a:rPr lang="en-US" dirty="0" smtClean="0"/>
              <a:t>Emphasizing ethical behavior takes many forms but starts with top management.</a:t>
            </a:r>
          </a:p>
          <a:p>
            <a:r>
              <a:rPr lang="en-US" dirty="0" smtClean="0"/>
              <a:t>Committees and training are options.</a:t>
            </a:r>
          </a:p>
          <a:p>
            <a:r>
              <a:rPr lang="en-US" dirty="0" smtClean="0"/>
              <a:t>The text looks at three common options.</a:t>
            </a:r>
          </a:p>
          <a:p>
            <a:pPr lvl="1"/>
            <a:r>
              <a:rPr lang="en-US" dirty="0" smtClean="0"/>
              <a:t>Creating ethics codes.</a:t>
            </a:r>
          </a:p>
          <a:p>
            <a:pPr lvl="1"/>
            <a:r>
              <a:rPr lang="en-US" dirty="0" smtClean="0"/>
              <a:t>Applying moral judgment.</a:t>
            </a:r>
          </a:p>
          <a:p>
            <a:pPr lvl="1"/>
            <a:r>
              <a:rPr lang="en-US" dirty="0" smtClean="0"/>
              <a:t>Maintaining organizational justice.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Righ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trips(downRigh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trips(downRigh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strips(downRigh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strips(downRigh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strips(downRight)">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381000" y="1676400"/>
            <a:ext cx="2590799" cy="3962400"/>
          </a:xfrm>
        </p:spPr>
        <p:txBody>
          <a:bodyPr/>
          <a:lstStyle/>
          <a:p>
            <a:r>
              <a:rPr lang="en-US" dirty="0" smtClean="0"/>
              <a:t>Firms must adhere to such codes if they are to be of value.</a:t>
            </a:r>
            <a:endParaRPr lang="en-US" dirty="0"/>
          </a:p>
        </p:txBody>
      </p:sp>
      <p:sp>
        <p:nvSpPr>
          <p:cNvPr id="4" name="Title 3"/>
          <p:cNvSpPr>
            <a:spLocks noGrp="1"/>
          </p:cNvSpPr>
          <p:nvPr>
            <p:ph type="title"/>
          </p:nvPr>
        </p:nvSpPr>
        <p:spPr/>
        <p:txBody>
          <a:bodyPr/>
          <a:lstStyle/>
          <a:p>
            <a:r>
              <a:rPr lang="en-US" dirty="0" smtClean="0"/>
              <a:t>Managing Ethical Behavior</a:t>
            </a:r>
            <a:endParaRPr lang="en-US" dirty="0"/>
          </a:p>
        </p:txBody>
      </p:sp>
      <p:graphicFrame>
        <p:nvGraphicFramePr>
          <p:cNvPr id="5" name="Diagram 4" descr="Code of ethics are A formal, written statement of the values and ethical standards that guide a firm’s actions.&#10;"/>
          <p:cNvGraphicFramePr/>
          <p:nvPr/>
        </p:nvGraphicFramePr>
        <p:xfrm>
          <a:off x="3429000" y="1828800"/>
          <a:ext cx="5410200" cy="363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2062</TotalTime>
  <Words>2742</Words>
  <Application>Microsoft Office PowerPoint</Application>
  <PresentationFormat>On-screen Show (4:3)</PresentationFormat>
  <Paragraphs>197</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MANAGEMENT</vt:lpstr>
      <vt:lpstr>Learning Outcomes</vt:lpstr>
      <vt:lpstr>Individual Ethics in Organizations</vt:lpstr>
      <vt:lpstr>Individual Ethics in Organizations</vt:lpstr>
      <vt:lpstr>Managerial Ethics</vt:lpstr>
      <vt:lpstr>Slide 6</vt:lpstr>
      <vt:lpstr>Ethics in an Organizational Context</vt:lpstr>
      <vt:lpstr>Managing Ethical Behavior</vt:lpstr>
      <vt:lpstr>Managing Ethical Behavior</vt:lpstr>
      <vt:lpstr>Managing Ethical Behavior</vt:lpstr>
      <vt:lpstr>Slide 11</vt:lpstr>
      <vt:lpstr>Managing Ethical Behavior</vt:lpstr>
      <vt:lpstr>Organizational Justice</vt:lpstr>
      <vt:lpstr>Emerging Ethical Issues</vt:lpstr>
      <vt:lpstr>Social Responsibility and Organizations</vt:lpstr>
      <vt:lpstr>Areas of Social Responsibility</vt:lpstr>
      <vt:lpstr>Areas of Social Responsibility</vt:lpstr>
      <vt:lpstr>Slide 18</vt:lpstr>
      <vt:lpstr>Areas of Social Responsibility</vt:lpstr>
      <vt:lpstr>Arguments For/Against Social Responsibility</vt:lpstr>
      <vt:lpstr>Slide 21</vt:lpstr>
      <vt:lpstr>Slide 22</vt:lpstr>
      <vt:lpstr>Organizational Approaches to Social Responsibility</vt:lpstr>
      <vt:lpstr>Slide 24</vt:lpstr>
      <vt:lpstr>How Government Influences Organizations</vt:lpstr>
      <vt:lpstr>How Organizations Influence Government</vt:lpstr>
      <vt:lpstr>Managing Social Responsibility</vt:lpstr>
      <vt:lpstr>Managing Social Responsibility</vt:lpstr>
      <vt:lpstr>Evaluating Social Responsibility</vt:lpstr>
      <vt:lpstr>Summary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128</cp:revision>
  <dcterms:created xsi:type="dcterms:W3CDTF">2015-05-20T15:20:11Z</dcterms:created>
  <dcterms:modified xsi:type="dcterms:W3CDTF">2015-10-27T17:48:10Z</dcterms:modified>
</cp:coreProperties>
</file>