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D8E8C4"/>
    <a:srgbClr val="FEEAC9"/>
    <a:srgbClr val="0AA459"/>
    <a:srgbClr val="002765"/>
    <a:srgbClr val="53659E"/>
    <a:srgbClr val="E95A53"/>
    <a:srgbClr val="848BB9"/>
    <a:srgbClr val="E0F2FB"/>
    <a:srgbClr val="E57B00"/>
  </p:clrMru>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1" autoAdjust="0"/>
    <p:restoredTop sz="94751" autoAdjust="0"/>
  </p:normalViewPr>
  <p:slideViewPr>
    <p:cSldViewPr>
      <p:cViewPr varScale="1">
        <p:scale>
          <a:sx n="42" d="100"/>
          <a:sy n="42" d="100"/>
        </p:scale>
        <p:origin x="-636" y="-108"/>
      </p:cViewPr>
      <p:guideLst>
        <p:guide orient="horz" pos="2160"/>
        <p:guide pos="2880"/>
      </p:guideLst>
    </p:cSldViewPr>
  </p:slideViewPr>
  <p:outlineViewPr>
    <p:cViewPr>
      <p:scale>
        <a:sx n="33" d="100"/>
        <a:sy n="33" d="100"/>
      </p:scale>
      <p:origin x="36" y="5424"/>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046C0-293E-4C86-A007-34D1BF7571B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B6EDB917-8C5B-455A-976F-39FF0722266E}">
      <dgm:prSet phldrT="[Text]"/>
      <dgm:spPr>
        <a:solidFill>
          <a:srgbClr val="E0F2FB"/>
        </a:solidFill>
      </dgm:spPr>
      <dgm:t>
        <a:bodyPr/>
        <a:lstStyle/>
        <a:p>
          <a:r>
            <a:rPr lang="en-US" dirty="0" smtClean="0">
              <a:solidFill>
                <a:schemeClr val="tx1"/>
              </a:solidFill>
              <a:latin typeface="+mj-lt"/>
            </a:rPr>
            <a:t>Kinds of plans</a:t>
          </a:r>
          <a:endParaRPr lang="en-US" dirty="0">
            <a:solidFill>
              <a:schemeClr val="tx1"/>
            </a:solidFill>
            <a:latin typeface="+mj-lt"/>
          </a:endParaRPr>
        </a:p>
      </dgm:t>
    </dgm:pt>
    <dgm:pt modelId="{A92E9BDE-23D4-43C6-9DFF-3FF667906677}" type="parTrans" cxnId="{E830D9A6-F9F9-4D4A-933F-C3221B10E444}">
      <dgm:prSet/>
      <dgm:spPr/>
      <dgm:t>
        <a:bodyPr/>
        <a:lstStyle/>
        <a:p>
          <a:endParaRPr lang="en-US">
            <a:solidFill>
              <a:schemeClr val="tx1"/>
            </a:solidFill>
            <a:latin typeface="+mj-lt"/>
          </a:endParaRPr>
        </a:p>
      </dgm:t>
    </dgm:pt>
    <dgm:pt modelId="{FA116FEF-2E72-4F7A-970C-3786BA9CFCFC}" type="sibTrans" cxnId="{E830D9A6-F9F9-4D4A-933F-C3221B10E444}">
      <dgm:prSet/>
      <dgm:spPr/>
      <dgm:t>
        <a:bodyPr/>
        <a:lstStyle/>
        <a:p>
          <a:endParaRPr lang="en-US">
            <a:solidFill>
              <a:schemeClr val="tx1"/>
            </a:solidFill>
            <a:latin typeface="+mj-lt"/>
          </a:endParaRPr>
        </a:p>
      </dgm:t>
    </dgm:pt>
    <dgm:pt modelId="{0F985708-A0FB-4C0B-8B06-9C89B327ACF3}">
      <dgm:prSet phldrT="[Text]"/>
      <dgm:spPr>
        <a:solidFill>
          <a:schemeClr val="accent4">
            <a:lumMod val="40000"/>
            <a:lumOff val="60000"/>
          </a:schemeClr>
        </a:solidFill>
      </dgm:spPr>
      <dgm:t>
        <a:bodyPr/>
        <a:lstStyle/>
        <a:p>
          <a:r>
            <a:rPr lang="en-US" dirty="0" smtClean="0">
              <a:solidFill>
                <a:schemeClr val="tx1"/>
              </a:solidFill>
              <a:latin typeface="+mj-lt"/>
            </a:rPr>
            <a:t>Time frames for planning</a:t>
          </a:r>
          <a:endParaRPr lang="en-US" dirty="0">
            <a:solidFill>
              <a:schemeClr val="tx1"/>
            </a:solidFill>
            <a:latin typeface="+mj-lt"/>
          </a:endParaRPr>
        </a:p>
      </dgm:t>
    </dgm:pt>
    <dgm:pt modelId="{02D19151-2E85-4FE4-A728-B22595415F64}" type="parTrans" cxnId="{EB66CD92-04E1-48F3-8EAD-FE40E6AEC786}">
      <dgm:prSet/>
      <dgm:spPr/>
      <dgm:t>
        <a:bodyPr/>
        <a:lstStyle/>
        <a:p>
          <a:endParaRPr lang="en-US">
            <a:solidFill>
              <a:schemeClr val="tx1"/>
            </a:solidFill>
            <a:latin typeface="+mj-lt"/>
          </a:endParaRPr>
        </a:p>
      </dgm:t>
    </dgm:pt>
    <dgm:pt modelId="{198B4C8A-3FEA-4E69-B266-FBEE804D599B}" type="sibTrans" cxnId="{EB66CD92-04E1-48F3-8EAD-FE40E6AEC786}">
      <dgm:prSet/>
      <dgm:spPr/>
      <dgm:t>
        <a:bodyPr/>
        <a:lstStyle/>
        <a:p>
          <a:endParaRPr lang="en-US">
            <a:solidFill>
              <a:schemeClr val="tx1"/>
            </a:solidFill>
            <a:latin typeface="+mj-lt"/>
          </a:endParaRPr>
        </a:p>
      </dgm:t>
    </dgm:pt>
    <dgm:pt modelId="{764ED58E-AEF1-415D-974A-D447D30067D5}">
      <dgm:prSet phldrT="[Text]"/>
      <dgm:spPr>
        <a:solidFill>
          <a:srgbClr val="D8E8C4"/>
        </a:solidFill>
      </dgm:spPr>
      <dgm:t>
        <a:bodyPr/>
        <a:lstStyle/>
        <a:p>
          <a:r>
            <a:rPr lang="en-US" dirty="0" smtClean="0">
              <a:solidFill>
                <a:schemeClr val="tx1"/>
              </a:solidFill>
              <a:latin typeface="+mj-lt"/>
            </a:rPr>
            <a:t>Who is responsible for planning</a:t>
          </a:r>
          <a:endParaRPr lang="en-US" dirty="0">
            <a:solidFill>
              <a:schemeClr val="tx1"/>
            </a:solidFill>
            <a:latin typeface="+mj-lt"/>
          </a:endParaRPr>
        </a:p>
      </dgm:t>
    </dgm:pt>
    <dgm:pt modelId="{B3A2D561-CC03-42A9-B73A-F58FD1047715}" type="parTrans" cxnId="{1A281295-6BB7-4E4D-ACEF-EEEE3797BAED}">
      <dgm:prSet/>
      <dgm:spPr/>
      <dgm:t>
        <a:bodyPr/>
        <a:lstStyle/>
        <a:p>
          <a:endParaRPr lang="en-US">
            <a:solidFill>
              <a:schemeClr val="tx1"/>
            </a:solidFill>
            <a:latin typeface="+mj-lt"/>
          </a:endParaRPr>
        </a:p>
      </dgm:t>
    </dgm:pt>
    <dgm:pt modelId="{C18565E0-008B-4070-BDA4-8E93C22C17D2}" type="sibTrans" cxnId="{1A281295-6BB7-4E4D-ACEF-EEEE3797BAED}">
      <dgm:prSet/>
      <dgm:spPr/>
      <dgm:t>
        <a:bodyPr/>
        <a:lstStyle/>
        <a:p>
          <a:endParaRPr lang="en-US">
            <a:solidFill>
              <a:schemeClr val="tx1"/>
            </a:solidFill>
            <a:latin typeface="+mj-lt"/>
          </a:endParaRPr>
        </a:p>
      </dgm:t>
    </dgm:pt>
    <dgm:pt modelId="{3688B1BF-D861-4CE5-BF11-D7303AD9BE5F}">
      <dgm:prSet phldrT="[Text]"/>
      <dgm:spPr>
        <a:solidFill>
          <a:srgbClr val="FEEAC9"/>
        </a:solidFill>
      </dgm:spPr>
      <dgm:t>
        <a:bodyPr/>
        <a:lstStyle/>
        <a:p>
          <a:r>
            <a:rPr lang="en-US" dirty="0" smtClean="0">
              <a:solidFill>
                <a:schemeClr val="tx1"/>
              </a:solidFill>
              <a:latin typeface="+mj-lt"/>
            </a:rPr>
            <a:t>Contingency planning</a:t>
          </a:r>
          <a:endParaRPr lang="en-US" dirty="0">
            <a:solidFill>
              <a:schemeClr val="tx1"/>
            </a:solidFill>
            <a:latin typeface="+mj-lt"/>
          </a:endParaRPr>
        </a:p>
      </dgm:t>
    </dgm:pt>
    <dgm:pt modelId="{72F0F70E-698D-4D72-80C0-526384ABBD16}" type="parTrans" cxnId="{2EEF8D58-02D7-4B08-877D-A5B60269D0A6}">
      <dgm:prSet/>
      <dgm:spPr/>
      <dgm:t>
        <a:bodyPr/>
        <a:lstStyle/>
        <a:p>
          <a:endParaRPr lang="en-US">
            <a:solidFill>
              <a:schemeClr val="tx1"/>
            </a:solidFill>
            <a:latin typeface="+mj-lt"/>
          </a:endParaRPr>
        </a:p>
      </dgm:t>
    </dgm:pt>
    <dgm:pt modelId="{40866D33-B2E8-412F-BD67-0395C25262C3}" type="sibTrans" cxnId="{2EEF8D58-02D7-4B08-877D-A5B60269D0A6}">
      <dgm:prSet/>
      <dgm:spPr/>
      <dgm:t>
        <a:bodyPr/>
        <a:lstStyle/>
        <a:p>
          <a:endParaRPr lang="en-US">
            <a:solidFill>
              <a:schemeClr val="tx1"/>
            </a:solidFill>
            <a:latin typeface="+mj-lt"/>
          </a:endParaRPr>
        </a:p>
      </dgm:t>
    </dgm:pt>
    <dgm:pt modelId="{40E80085-04C2-42DD-BEAB-2FE4AC6BE599}" type="pres">
      <dgm:prSet presAssocID="{9D5046C0-293E-4C86-A007-34D1BF7571B4}" presName="diagram" presStyleCnt="0">
        <dgm:presLayoutVars>
          <dgm:dir/>
          <dgm:resizeHandles val="exact"/>
        </dgm:presLayoutVars>
      </dgm:prSet>
      <dgm:spPr/>
      <dgm:t>
        <a:bodyPr/>
        <a:lstStyle/>
        <a:p>
          <a:endParaRPr lang="en-US"/>
        </a:p>
      </dgm:t>
    </dgm:pt>
    <dgm:pt modelId="{1B32CC04-5734-473F-9F51-501F5C098319}" type="pres">
      <dgm:prSet presAssocID="{B6EDB917-8C5B-455A-976F-39FF0722266E}" presName="node" presStyleLbl="node1" presStyleIdx="0" presStyleCnt="4">
        <dgm:presLayoutVars>
          <dgm:bulletEnabled val="1"/>
        </dgm:presLayoutVars>
      </dgm:prSet>
      <dgm:spPr/>
      <dgm:t>
        <a:bodyPr/>
        <a:lstStyle/>
        <a:p>
          <a:endParaRPr lang="en-US"/>
        </a:p>
      </dgm:t>
    </dgm:pt>
    <dgm:pt modelId="{B0B4881E-7B41-4057-994A-8E8A872F5105}" type="pres">
      <dgm:prSet presAssocID="{FA116FEF-2E72-4F7A-970C-3786BA9CFCFC}" presName="sibTrans" presStyleCnt="0"/>
      <dgm:spPr/>
    </dgm:pt>
    <dgm:pt modelId="{802ABDF1-28E7-4621-A467-F2DA0A7817EC}" type="pres">
      <dgm:prSet presAssocID="{0F985708-A0FB-4C0B-8B06-9C89B327ACF3}" presName="node" presStyleLbl="node1" presStyleIdx="1" presStyleCnt="4">
        <dgm:presLayoutVars>
          <dgm:bulletEnabled val="1"/>
        </dgm:presLayoutVars>
      </dgm:prSet>
      <dgm:spPr/>
      <dgm:t>
        <a:bodyPr/>
        <a:lstStyle/>
        <a:p>
          <a:endParaRPr lang="en-US"/>
        </a:p>
      </dgm:t>
    </dgm:pt>
    <dgm:pt modelId="{B142ADE9-323E-4CC1-9E3A-D24AF25E3FEC}" type="pres">
      <dgm:prSet presAssocID="{198B4C8A-3FEA-4E69-B266-FBEE804D599B}" presName="sibTrans" presStyleCnt="0"/>
      <dgm:spPr/>
    </dgm:pt>
    <dgm:pt modelId="{40FA98C7-53A2-42FD-829B-922E8786A69D}" type="pres">
      <dgm:prSet presAssocID="{764ED58E-AEF1-415D-974A-D447D30067D5}" presName="node" presStyleLbl="node1" presStyleIdx="2" presStyleCnt="4">
        <dgm:presLayoutVars>
          <dgm:bulletEnabled val="1"/>
        </dgm:presLayoutVars>
      </dgm:prSet>
      <dgm:spPr/>
      <dgm:t>
        <a:bodyPr/>
        <a:lstStyle/>
        <a:p>
          <a:endParaRPr lang="en-US"/>
        </a:p>
      </dgm:t>
    </dgm:pt>
    <dgm:pt modelId="{834A6D37-144A-4F45-8181-82A4551C6DF0}" type="pres">
      <dgm:prSet presAssocID="{C18565E0-008B-4070-BDA4-8E93C22C17D2}" presName="sibTrans" presStyleCnt="0"/>
      <dgm:spPr/>
    </dgm:pt>
    <dgm:pt modelId="{38A231E5-F313-4C50-B9F2-FB40527CB600}" type="pres">
      <dgm:prSet presAssocID="{3688B1BF-D861-4CE5-BF11-D7303AD9BE5F}" presName="node" presStyleLbl="node1" presStyleIdx="3" presStyleCnt="4">
        <dgm:presLayoutVars>
          <dgm:bulletEnabled val="1"/>
        </dgm:presLayoutVars>
      </dgm:prSet>
      <dgm:spPr/>
      <dgm:t>
        <a:bodyPr/>
        <a:lstStyle/>
        <a:p>
          <a:endParaRPr lang="en-US"/>
        </a:p>
      </dgm:t>
    </dgm:pt>
  </dgm:ptLst>
  <dgm:cxnLst>
    <dgm:cxn modelId="{1A281295-6BB7-4E4D-ACEF-EEEE3797BAED}" srcId="{9D5046C0-293E-4C86-A007-34D1BF7571B4}" destId="{764ED58E-AEF1-415D-974A-D447D30067D5}" srcOrd="2" destOrd="0" parTransId="{B3A2D561-CC03-42A9-B73A-F58FD1047715}" sibTransId="{C18565E0-008B-4070-BDA4-8E93C22C17D2}"/>
    <dgm:cxn modelId="{B8B45F7F-1674-4564-B9B3-11934B540BA4}" type="presOf" srcId="{764ED58E-AEF1-415D-974A-D447D30067D5}" destId="{40FA98C7-53A2-42FD-829B-922E8786A69D}" srcOrd="0" destOrd="0" presId="urn:microsoft.com/office/officeart/2005/8/layout/default"/>
    <dgm:cxn modelId="{07564329-7051-44E3-9BA7-E7F53E5E496F}" type="presOf" srcId="{3688B1BF-D861-4CE5-BF11-D7303AD9BE5F}" destId="{38A231E5-F313-4C50-B9F2-FB40527CB600}" srcOrd="0" destOrd="0" presId="urn:microsoft.com/office/officeart/2005/8/layout/default"/>
    <dgm:cxn modelId="{D63FA2C2-08D7-4BAB-BEBD-661F7FF1ADC1}" type="presOf" srcId="{B6EDB917-8C5B-455A-976F-39FF0722266E}" destId="{1B32CC04-5734-473F-9F51-501F5C098319}" srcOrd="0" destOrd="0" presId="urn:microsoft.com/office/officeart/2005/8/layout/default"/>
    <dgm:cxn modelId="{AF9C18CC-FE95-46D4-8C25-3A86CEC12234}" type="presOf" srcId="{9D5046C0-293E-4C86-A007-34D1BF7571B4}" destId="{40E80085-04C2-42DD-BEAB-2FE4AC6BE599}" srcOrd="0" destOrd="0" presId="urn:microsoft.com/office/officeart/2005/8/layout/default"/>
    <dgm:cxn modelId="{E830D9A6-F9F9-4D4A-933F-C3221B10E444}" srcId="{9D5046C0-293E-4C86-A007-34D1BF7571B4}" destId="{B6EDB917-8C5B-455A-976F-39FF0722266E}" srcOrd="0" destOrd="0" parTransId="{A92E9BDE-23D4-43C6-9DFF-3FF667906677}" sibTransId="{FA116FEF-2E72-4F7A-970C-3786BA9CFCFC}"/>
    <dgm:cxn modelId="{2EEF8D58-02D7-4B08-877D-A5B60269D0A6}" srcId="{9D5046C0-293E-4C86-A007-34D1BF7571B4}" destId="{3688B1BF-D861-4CE5-BF11-D7303AD9BE5F}" srcOrd="3" destOrd="0" parTransId="{72F0F70E-698D-4D72-80C0-526384ABBD16}" sibTransId="{40866D33-B2E8-412F-BD67-0395C25262C3}"/>
    <dgm:cxn modelId="{C5610A06-9BF0-4F6F-A5F7-4E4AEDE54A4D}" type="presOf" srcId="{0F985708-A0FB-4C0B-8B06-9C89B327ACF3}" destId="{802ABDF1-28E7-4621-A467-F2DA0A7817EC}" srcOrd="0" destOrd="0" presId="urn:microsoft.com/office/officeart/2005/8/layout/default"/>
    <dgm:cxn modelId="{EB66CD92-04E1-48F3-8EAD-FE40E6AEC786}" srcId="{9D5046C0-293E-4C86-A007-34D1BF7571B4}" destId="{0F985708-A0FB-4C0B-8B06-9C89B327ACF3}" srcOrd="1" destOrd="0" parTransId="{02D19151-2E85-4FE4-A728-B22595415F64}" sibTransId="{198B4C8A-3FEA-4E69-B266-FBEE804D599B}"/>
    <dgm:cxn modelId="{E9068AEF-36DB-497F-AA59-9107CCDA61B6}" type="presParOf" srcId="{40E80085-04C2-42DD-BEAB-2FE4AC6BE599}" destId="{1B32CC04-5734-473F-9F51-501F5C098319}" srcOrd="0" destOrd="0" presId="urn:microsoft.com/office/officeart/2005/8/layout/default"/>
    <dgm:cxn modelId="{909CCF4E-F2AA-450F-8124-78EC20985DEE}" type="presParOf" srcId="{40E80085-04C2-42DD-BEAB-2FE4AC6BE599}" destId="{B0B4881E-7B41-4057-994A-8E8A872F5105}" srcOrd="1" destOrd="0" presId="urn:microsoft.com/office/officeart/2005/8/layout/default"/>
    <dgm:cxn modelId="{2677AF73-FC28-4B3C-A3D5-200DAA17BDA9}" type="presParOf" srcId="{40E80085-04C2-42DD-BEAB-2FE4AC6BE599}" destId="{802ABDF1-28E7-4621-A467-F2DA0A7817EC}" srcOrd="2" destOrd="0" presId="urn:microsoft.com/office/officeart/2005/8/layout/default"/>
    <dgm:cxn modelId="{FB5D36C0-A377-44C2-9F49-00EE5EB50B27}" type="presParOf" srcId="{40E80085-04C2-42DD-BEAB-2FE4AC6BE599}" destId="{B142ADE9-323E-4CC1-9E3A-D24AF25E3FEC}" srcOrd="3" destOrd="0" presId="urn:microsoft.com/office/officeart/2005/8/layout/default"/>
    <dgm:cxn modelId="{E770AB82-6893-45C1-BA25-73152A8D6DFC}" type="presParOf" srcId="{40E80085-04C2-42DD-BEAB-2FE4AC6BE599}" destId="{40FA98C7-53A2-42FD-829B-922E8786A69D}" srcOrd="4" destOrd="0" presId="urn:microsoft.com/office/officeart/2005/8/layout/default"/>
    <dgm:cxn modelId="{6F01A41B-F2BA-4259-8297-BB3F5576FA8B}" type="presParOf" srcId="{40E80085-04C2-42DD-BEAB-2FE4AC6BE599}" destId="{834A6D37-144A-4F45-8181-82A4551C6DF0}" srcOrd="5" destOrd="0" presId="urn:microsoft.com/office/officeart/2005/8/layout/default"/>
    <dgm:cxn modelId="{E60BA9B0-F921-4816-8DD2-D3685AC5D73E}" type="presParOf" srcId="{40E80085-04C2-42DD-BEAB-2FE4AC6BE599}" destId="{38A231E5-F313-4C50-B9F2-FB40527CB600}"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46112-8901-4175-B8EC-00AFFB886E9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CB2774B-A881-464A-9836-310563C74552}">
      <dgm:prSet phldrT="[Text]"/>
      <dgm:spPr>
        <a:solidFill>
          <a:srgbClr val="FEEAC9"/>
        </a:solidFill>
      </dgm:spPr>
      <dgm:t>
        <a:bodyPr/>
        <a:lstStyle/>
        <a:p>
          <a:r>
            <a:rPr lang="en-US" b="1" dirty="0" smtClean="0">
              <a:solidFill>
                <a:srgbClr val="E95A53"/>
              </a:solidFill>
              <a:latin typeface="+mj-lt"/>
            </a:rPr>
            <a:t>Contingency planning</a:t>
          </a:r>
          <a:endParaRPr lang="en-US" b="1" dirty="0">
            <a:solidFill>
              <a:srgbClr val="E95A53"/>
            </a:solidFill>
            <a:latin typeface="+mj-lt"/>
          </a:endParaRPr>
        </a:p>
      </dgm:t>
    </dgm:pt>
    <dgm:pt modelId="{D50E6A41-D4C8-4D56-8A84-21583596784A}" type="parTrans" cxnId="{5D2C699A-DCD7-4DF6-AC83-7618B7B13CC1}">
      <dgm:prSet/>
      <dgm:spPr/>
      <dgm:t>
        <a:bodyPr/>
        <a:lstStyle/>
        <a:p>
          <a:endParaRPr lang="en-US">
            <a:latin typeface="+mj-lt"/>
          </a:endParaRPr>
        </a:p>
      </dgm:t>
    </dgm:pt>
    <dgm:pt modelId="{9C778BC7-F51E-4EF0-B2C8-F623D53A36BB}" type="sibTrans" cxnId="{5D2C699A-DCD7-4DF6-AC83-7618B7B13CC1}">
      <dgm:prSet/>
      <dgm:spPr/>
      <dgm:t>
        <a:bodyPr/>
        <a:lstStyle/>
        <a:p>
          <a:endParaRPr lang="en-US">
            <a:latin typeface="+mj-lt"/>
          </a:endParaRPr>
        </a:p>
      </dgm:t>
    </dgm:pt>
    <dgm:pt modelId="{4C161DCC-EFA3-4B5F-B4FE-D0A091351DC8}">
      <dgm:prSet phldrT="[Text]"/>
      <dgm:spPr/>
      <dgm:t>
        <a:bodyPr/>
        <a:lstStyle/>
        <a:p>
          <a:r>
            <a:rPr lang="en-US" dirty="0" smtClean="0">
              <a:latin typeface="+mj-lt"/>
            </a:rPr>
            <a:t>The determination of alternative courses of action to be taken if an intended plan is unexpectedly disrupted or rendered inappropriate.</a:t>
          </a:r>
          <a:endParaRPr lang="en-US" dirty="0">
            <a:latin typeface="+mj-lt"/>
          </a:endParaRPr>
        </a:p>
      </dgm:t>
    </dgm:pt>
    <dgm:pt modelId="{91F1B39D-D7A7-4283-8925-A38A49A7CE44}" type="parTrans" cxnId="{BB006ECD-DA1E-499F-A21D-6265C7ABD707}">
      <dgm:prSet/>
      <dgm:spPr/>
      <dgm:t>
        <a:bodyPr/>
        <a:lstStyle/>
        <a:p>
          <a:endParaRPr lang="en-US">
            <a:latin typeface="+mj-lt"/>
          </a:endParaRPr>
        </a:p>
      </dgm:t>
    </dgm:pt>
    <dgm:pt modelId="{FCD0720D-A368-4858-938D-64AFE1626D64}" type="sibTrans" cxnId="{BB006ECD-DA1E-499F-A21D-6265C7ABD707}">
      <dgm:prSet/>
      <dgm:spPr/>
      <dgm:t>
        <a:bodyPr/>
        <a:lstStyle/>
        <a:p>
          <a:endParaRPr lang="en-US">
            <a:latin typeface="+mj-lt"/>
          </a:endParaRPr>
        </a:p>
      </dgm:t>
    </dgm:pt>
    <dgm:pt modelId="{900FB487-4E5B-4816-B1D5-240796655296}">
      <dgm:prSet phldrT="[Text]"/>
      <dgm:spPr>
        <a:solidFill>
          <a:srgbClr val="D8E8C4"/>
        </a:solidFill>
      </dgm:spPr>
      <dgm:t>
        <a:bodyPr/>
        <a:lstStyle/>
        <a:p>
          <a:r>
            <a:rPr lang="en-US" b="1" dirty="0" smtClean="0">
              <a:solidFill>
                <a:srgbClr val="E95A53"/>
              </a:solidFill>
              <a:latin typeface="+mj-lt"/>
            </a:rPr>
            <a:t>Crisis management</a:t>
          </a:r>
          <a:endParaRPr lang="en-US" b="1" dirty="0">
            <a:solidFill>
              <a:srgbClr val="E95A53"/>
            </a:solidFill>
            <a:latin typeface="+mj-lt"/>
          </a:endParaRPr>
        </a:p>
      </dgm:t>
    </dgm:pt>
    <dgm:pt modelId="{F21F4ED6-5A83-4A29-83E8-6FD880F5C48D}" type="parTrans" cxnId="{A34C78E1-99C5-4F80-945D-F43F27FC0FDB}">
      <dgm:prSet/>
      <dgm:spPr/>
      <dgm:t>
        <a:bodyPr/>
        <a:lstStyle/>
        <a:p>
          <a:endParaRPr lang="en-US">
            <a:latin typeface="+mj-lt"/>
          </a:endParaRPr>
        </a:p>
      </dgm:t>
    </dgm:pt>
    <dgm:pt modelId="{56186DD5-F716-4593-9ECB-E9FC7F5663AF}" type="sibTrans" cxnId="{A34C78E1-99C5-4F80-945D-F43F27FC0FDB}">
      <dgm:prSet/>
      <dgm:spPr/>
      <dgm:t>
        <a:bodyPr/>
        <a:lstStyle/>
        <a:p>
          <a:endParaRPr lang="en-US">
            <a:latin typeface="+mj-lt"/>
          </a:endParaRPr>
        </a:p>
      </dgm:t>
    </dgm:pt>
    <dgm:pt modelId="{77EB9AA8-FCE5-4072-8873-E91D02DA73A0}">
      <dgm:prSet phldrT="[Text]"/>
      <dgm:spPr/>
      <dgm:t>
        <a:bodyPr/>
        <a:lstStyle/>
        <a:p>
          <a:r>
            <a:rPr lang="en-US" dirty="0" smtClean="0">
              <a:latin typeface="+mj-lt"/>
            </a:rPr>
            <a:t>The set of procedures the organization uses in the event of a disaster or other unexpected calamity.</a:t>
          </a:r>
          <a:endParaRPr lang="en-US" dirty="0">
            <a:latin typeface="+mj-lt"/>
          </a:endParaRPr>
        </a:p>
      </dgm:t>
    </dgm:pt>
    <dgm:pt modelId="{04DB5B39-07BD-41A9-9940-DB88171F26E5}" type="parTrans" cxnId="{CCB8949A-7F60-4437-97F4-1E30EF8882DE}">
      <dgm:prSet/>
      <dgm:spPr/>
      <dgm:t>
        <a:bodyPr/>
        <a:lstStyle/>
        <a:p>
          <a:endParaRPr lang="en-US">
            <a:latin typeface="+mj-lt"/>
          </a:endParaRPr>
        </a:p>
      </dgm:t>
    </dgm:pt>
    <dgm:pt modelId="{E9700AA0-4ECC-4ABC-A6E7-58E7EE83190F}" type="sibTrans" cxnId="{CCB8949A-7F60-4437-97F4-1E30EF8882DE}">
      <dgm:prSet/>
      <dgm:spPr/>
      <dgm:t>
        <a:bodyPr/>
        <a:lstStyle/>
        <a:p>
          <a:endParaRPr lang="en-US">
            <a:latin typeface="+mj-lt"/>
          </a:endParaRPr>
        </a:p>
      </dgm:t>
    </dgm:pt>
    <dgm:pt modelId="{5AF34500-1D20-45AF-9D35-032AFFFD94B4}" type="pres">
      <dgm:prSet presAssocID="{D9246112-8901-4175-B8EC-00AFFB886E97}" presName="linear" presStyleCnt="0">
        <dgm:presLayoutVars>
          <dgm:animLvl val="lvl"/>
          <dgm:resizeHandles val="exact"/>
        </dgm:presLayoutVars>
      </dgm:prSet>
      <dgm:spPr/>
      <dgm:t>
        <a:bodyPr/>
        <a:lstStyle/>
        <a:p>
          <a:endParaRPr lang="en-US"/>
        </a:p>
      </dgm:t>
    </dgm:pt>
    <dgm:pt modelId="{37832AF0-4247-4B5A-9476-5EB01BDC21E8}" type="pres">
      <dgm:prSet presAssocID="{5CB2774B-A881-464A-9836-310563C74552}" presName="parentText" presStyleLbl="node1" presStyleIdx="0" presStyleCnt="2">
        <dgm:presLayoutVars>
          <dgm:chMax val="0"/>
          <dgm:bulletEnabled val="1"/>
        </dgm:presLayoutVars>
      </dgm:prSet>
      <dgm:spPr/>
      <dgm:t>
        <a:bodyPr/>
        <a:lstStyle/>
        <a:p>
          <a:endParaRPr lang="en-US"/>
        </a:p>
      </dgm:t>
    </dgm:pt>
    <dgm:pt modelId="{1190A38F-4717-415B-A932-7CDDB6B8E9AC}" type="pres">
      <dgm:prSet presAssocID="{5CB2774B-A881-464A-9836-310563C74552}" presName="childText" presStyleLbl="revTx" presStyleIdx="0" presStyleCnt="2">
        <dgm:presLayoutVars>
          <dgm:bulletEnabled val="1"/>
        </dgm:presLayoutVars>
      </dgm:prSet>
      <dgm:spPr/>
      <dgm:t>
        <a:bodyPr/>
        <a:lstStyle/>
        <a:p>
          <a:endParaRPr lang="en-US"/>
        </a:p>
      </dgm:t>
    </dgm:pt>
    <dgm:pt modelId="{ACF3625C-AC0F-4E17-B3C5-7FEBAE926EA8}" type="pres">
      <dgm:prSet presAssocID="{900FB487-4E5B-4816-B1D5-240796655296}" presName="parentText" presStyleLbl="node1" presStyleIdx="1" presStyleCnt="2">
        <dgm:presLayoutVars>
          <dgm:chMax val="0"/>
          <dgm:bulletEnabled val="1"/>
        </dgm:presLayoutVars>
      </dgm:prSet>
      <dgm:spPr/>
      <dgm:t>
        <a:bodyPr/>
        <a:lstStyle/>
        <a:p>
          <a:endParaRPr lang="en-US"/>
        </a:p>
      </dgm:t>
    </dgm:pt>
    <dgm:pt modelId="{944B6C47-2682-43CB-9905-45C77A1E4EC1}" type="pres">
      <dgm:prSet presAssocID="{900FB487-4E5B-4816-B1D5-240796655296}" presName="childText" presStyleLbl="revTx" presStyleIdx="1" presStyleCnt="2">
        <dgm:presLayoutVars>
          <dgm:bulletEnabled val="1"/>
        </dgm:presLayoutVars>
      </dgm:prSet>
      <dgm:spPr/>
      <dgm:t>
        <a:bodyPr/>
        <a:lstStyle/>
        <a:p>
          <a:endParaRPr lang="en-US"/>
        </a:p>
      </dgm:t>
    </dgm:pt>
  </dgm:ptLst>
  <dgm:cxnLst>
    <dgm:cxn modelId="{4EF0CAD7-816F-41FE-9582-EA75B5232972}" type="presOf" srcId="{900FB487-4E5B-4816-B1D5-240796655296}" destId="{ACF3625C-AC0F-4E17-B3C5-7FEBAE926EA8}" srcOrd="0" destOrd="0" presId="urn:microsoft.com/office/officeart/2005/8/layout/vList2"/>
    <dgm:cxn modelId="{CCB8949A-7F60-4437-97F4-1E30EF8882DE}" srcId="{900FB487-4E5B-4816-B1D5-240796655296}" destId="{77EB9AA8-FCE5-4072-8873-E91D02DA73A0}" srcOrd="0" destOrd="0" parTransId="{04DB5B39-07BD-41A9-9940-DB88171F26E5}" sibTransId="{E9700AA0-4ECC-4ABC-A6E7-58E7EE83190F}"/>
    <dgm:cxn modelId="{A34C78E1-99C5-4F80-945D-F43F27FC0FDB}" srcId="{D9246112-8901-4175-B8EC-00AFFB886E97}" destId="{900FB487-4E5B-4816-B1D5-240796655296}" srcOrd="1" destOrd="0" parTransId="{F21F4ED6-5A83-4A29-83E8-6FD880F5C48D}" sibTransId="{56186DD5-F716-4593-9ECB-E9FC7F5663AF}"/>
    <dgm:cxn modelId="{65CE3692-A725-4CA7-867A-31EFAFEFBAD8}" type="presOf" srcId="{4C161DCC-EFA3-4B5F-B4FE-D0A091351DC8}" destId="{1190A38F-4717-415B-A932-7CDDB6B8E9AC}" srcOrd="0" destOrd="0" presId="urn:microsoft.com/office/officeart/2005/8/layout/vList2"/>
    <dgm:cxn modelId="{7EF77B2D-F0ED-4032-A1C8-4AB10BADF3E5}" type="presOf" srcId="{D9246112-8901-4175-B8EC-00AFFB886E97}" destId="{5AF34500-1D20-45AF-9D35-032AFFFD94B4}" srcOrd="0" destOrd="0" presId="urn:microsoft.com/office/officeart/2005/8/layout/vList2"/>
    <dgm:cxn modelId="{82481D60-E78A-494A-B2F8-351A82B77C84}" type="presOf" srcId="{77EB9AA8-FCE5-4072-8873-E91D02DA73A0}" destId="{944B6C47-2682-43CB-9905-45C77A1E4EC1}" srcOrd="0" destOrd="0" presId="urn:microsoft.com/office/officeart/2005/8/layout/vList2"/>
    <dgm:cxn modelId="{5D2C699A-DCD7-4DF6-AC83-7618B7B13CC1}" srcId="{D9246112-8901-4175-B8EC-00AFFB886E97}" destId="{5CB2774B-A881-464A-9836-310563C74552}" srcOrd="0" destOrd="0" parTransId="{D50E6A41-D4C8-4D56-8A84-21583596784A}" sibTransId="{9C778BC7-F51E-4EF0-B2C8-F623D53A36BB}"/>
    <dgm:cxn modelId="{BB006ECD-DA1E-499F-A21D-6265C7ABD707}" srcId="{5CB2774B-A881-464A-9836-310563C74552}" destId="{4C161DCC-EFA3-4B5F-B4FE-D0A091351DC8}" srcOrd="0" destOrd="0" parTransId="{91F1B39D-D7A7-4283-8925-A38A49A7CE44}" sibTransId="{FCD0720D-A368-4858-938D-64AFE1626D64}"/>
    <dgm:cxn modelId="{E0924D3F-9F30-473A-AB74-C7287A8DC274}" type="presOf" srcId="{5CB2774B-A881-464A-9836-310563C74552}" destId="{37832AF0-4247-4B5A-9476-5EB01BDC21E8}" srcOrd="0" destOrd="0" presId="urn:microsoft.com/office/officeart/2005/8/layout/vList2"/>
    <dgm:cxn modelId="{5681B241-1C60-4189-AB8B-B43D63B44005}" type="presParOf" srcId="{5AF34500-1D20-45AF-9D35-032AFFFD94B4}" destId="{37832AF0-4247-4B5A-9476-5EB01BDC21E8}" srcOrd="0" destOrd="0" presId="urn:microsoft.com/office/officeart/2005/8/layout/vList2"/>
    <dgm:cxn modelId="{1A1EBDCB-6AC0-4F99-98E7-21525EF4795A}" type="presParOf" srcId="{5AF34500-1D20-45AF-9D35-032AFFFD94B4}" destId="{1190A38F-4717-415B-A932-7CDDB6B8E9AC}" srcOrd="1" destOrd="0" presId="urn:microsoft.com/office/officeart/2005/8/layout/vList2"/>
    <dgm:cxn modelId="{302882CE-7C40-431E-BF45-EE18B3C4DDBD}" type="presParOf" srcId="{5AF34500-1D20-45AF-9D35-032AFFFD94B4}" destId="{ACF3625C-AC0F-4E17-B3C5-7FEBAE926EA8}" srcOrd="2" destOrd="0" presId="urn:microsoft.com/office/officeart/2005/8/layout/vList2"/>
    <dgm:cxn modelId="{FF812750-9AC4-430F-8292-88DC85FC28F7}" type="presParOf" srcId="{5AF34500-1D20-45AF-9D35-032AFFFD94B4}" destId="{944B6C47-2682-43CB-9905-45C77A1E4EC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CAFC6-D854-4476-B08E-B74D81C7F73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50C52DA-E03C-4589-BF3B-077B3B3899C3}">
      <dgm:prSet phldrT="[Text]"/>
      <dgm:spPr>
        <a:solidFill>
          <a:srgbClr val="FEEAC9"/>
        </a:solidFill>
      </dgm:spPr>
      <dgm:t>
        <a:bodyPr/>
        <a:lstStyle/>
        <a:p>
          <a:r>
            <a:rPr lang="en-US" b="1" dirty="0" smtClean="0">
              <a:solidFill>
                <a:srgbClr val="E95A53"/>
              </a:solidFill>
              <a:latin typeface="+mj-lt"/>
            </a:rPr>
            <a:t>Tactical plan</a:t>
          </a:r>
          <a:endParaRPr lang="en-US" b="1" dirty="0">
            <a:solidFill>
              <a:srgbClr val="E95A53"/>
            </a:solidFill>
            <a:latin typeface="+mj-lt"/>
          </a:endParaRPr>
        </a:p>
      </dgm:t>
    </dgm:pt>
    <dgm:pt modelId="{A22FACC0-AE53-47FA-9200-EC40DEB12A33}" type="parTrans" cxnId="{E0251350-5260-4485-AB60-86DFFB7D9FB2}">
      <dgm:prSet/>
      <dgm:spPr/>
      <dgm:t>
        <a:bodyPr/>
        <a:lstStyle/>
        <a:p>
          <a:endParaRPr lang="en-US">
            <a:latin typeface="+mj-lt"/>
          </a:endParaRPr>
        </a:p>
      </dgm:t>
    </dgm:pt>
    <dgm:pt modelId="{7E3EF32B-BC55-4A39-B6A6-FA375877F6EF}" type="sibTrans" cxnId="{E0251350-5260-4485-AB60-86DFFB7D9FB2}">
      <dgm:prSet/>
      <dgm:spPr/>
      <dgm:t>
        <a:bodyPr/>
        <a:lstStyle/>
        <a:p>
          <a:endParaRPr lang="en-US">
            <a:latin typeface="+mj-lt"/>
          </a:endParaRPr>
        </a:p>
      </dgm:t>
    </dgm:pt>
    <dgm:pt modelId="{94003E29-F25D-40FF-BC2A-FE625CFDFCD6}">
      <dgm:prSet phldrT="[Text]"/>
      <dgm:spPr>
        <a:solidFill>
          <a:schemeClr val="bg1"/>
        </a:solidFill>
        <a:ln>
          <a:solidFill>
            <a:srgbClr val="FEEAC9"/>
          </a:solidFill>
        </a:ln>
      </dgm:spPr>
      <dgm:t>
        <a:bodyPr/>
        <a:lstStyle/>
        <a:p>
          <a:r>
            <a:rPr lang="en-US" dirty="0" smtClean="0">
              <a:solidFill>
                <a:schemeClr val="tx1"/>
              </a:solidFill>
              <a:latin typeface="+mj-lt"/>
            </a:rPr>
            <a:t>A plan aimed at achieving tactical goals, developed to implement specific parts of a strategic plan.</a:t>
          </a:r>
          <a:endParaRPr lang="en-US" dirty="0">
            <a:solidFill>
              <a:schemeClr val="tx1"/>
            </a:solidFill>
            <a:latin typeface="+mj-lt"/>
          </a:endParaRPr>
        </a:p>
      </dgm:t>
    </dgm:pt>
    <dgm:pt modelId="{34B219B0-351B-45C8-BB4A-A00C9107CDDC}" type="parTrans" cxnId="{5B704104-B387-46E6-9F97-039602726604}">
      <dgm:prSet/>
      <dgm:spPr/>
      <dgm:t>
        <a:bodyPr/>
        <a:lstStyle/>
        <a:p>
          <a:endParaRPr lang="en-US">
            <a:latin typeface="+mj-lt"/>
          </a:endParaRPr>
        </a:p>
      </dgm:t>
    </dgm:pt>
    <dgm:pt modelId="{6DFF0CF6-1D90-4BC8-9C80-82ED325EAEE4}" type="sibTrans" cxnId="{5B704104-B387-46E6-9F97-039602726604}">
      <dgm:prSet/>
      <dgm:spPr/>
      <dgm:t>
        <a:bodyPr/>
        <a:lstStyle/>
        <a:p>
          <a:endParaRPr lang="en-US">
            <a:latin typeface="+mj-lt"/>
          </a:endParaRPr>
        </a:p>
      </dgm:t>
    </dgm:pt>
    <dgm:pt modelId="{0D738F3A-B40C-4BA6-AA86-1222099995A7}" type="pres">
      <dgm:prSet presAssocID="{ACCCAFC6-D854-4476-B08E-B74D81C7F73D}" presName="theList" presStyleCnt="0">
        <dgm:presLayoutVars>
          <dgm:dir/>
          <dgm:animLvl val="lvl"/>
          <dgm:resizeHandles val="exact"/>
        </dgm:presLayoutVars>
      </dgm:prSet>
      <dgm:spPr/>
      <dgm:t>
        <a:bodyPr/>
        <a:lstStyle/>
        <a:p>
          <a:endParaRPr lang="en-US"/>
        </a:p>
      </dgm:t>
    </dgm:pt>
    <dgm:pt modelId="{7F5687A2-B780-473B-A935-0B8DA5360B4A}" type="pres">
      <dgm:prSet presAssocID="{F50C52DA-E03C-4589-BF3B-077B3B3899C3}" presName="compNode" presStyleCnt="0"/>
      <dgm:spPr/>
    </dgm:pt>
    <dgm:pt modelId="{812D920C-F33E-4C56-A413-7BE29434C3B3}" type="pres">
      <dgm:prSet presAssocID="{F50C52DA-E03C-4589-BF3B-077B3B3899C3}" presName="aNode" presStyleLbl="bgShp" presStyleIdx="0" presStyleCnt="1"/>
      <dgm:spPr/>
      <dgm:t>
        <a:bodyPr/>
        <a:lstStyle/>
        <a:p>
          <a:endParaRPr lang="en-US"/>
        </a:p>
      </dgm:t>
    </dgm:pt>
    <dgm:pt modelId="{F443FEE6-70F6-4110-ADB4-DB168DB0C583}" type="pres">
      <dgm:prSet presAssocID="{F50C52DA-E03C-4589-BF3B-077B3B3899C3}" presName="textNode" presStyleLbl="bgShp" presStyleIdx="0" presStyleCnt="1"/>
      <dgm:spPr/>
      <dgm:t>
        <a:bodyPr/>
        <a:lstStyle/>
        <a:p>
          <a:endParaRPr lang="en-US"/>
        </a:p>
      </dgm:t>
    </dgm:pt>
    <dgm:pt modelId="{CEE98797-C051-45F2-A942-F90F54654226}" type="pres">
      <dgm:prSet presAssocID="{F50C52DA-E03C-4589-BF3B-077B3B3899C3}" presName="compChildNode" presStyleCnt="0"/>
      <dgm:spPr/>
    </dgm:pt>
    <dgm:pt modelId="{3AED3BF7-C973-4440-8220-069604EEA1CB}" type="pres">
      <dgm:prSet presAssocID="{F50C52DA-E03C-4589-BF3B-077B3B3899C3}" presName="theInnerList" presStyleCnt="0"/>
      <dgm:spPr/>
    </dgm:pt>
    <dgm:pt modelId="{82E7E88F-C684-4CE1-8DD9-CB9C0505B5B6}" type="pres">
      <dgm:prSet presAssocID="{94003E29-F25D-40FF-BC2A-FE625CFDFCD6}" presName="childNode" presStyleLbl="node1" presStyleIdx="0" presStyleCnt="1">
        <dgm:presLayoutVars>
          <dgm:bulletEnabled val="1"/>
        </dgm:presLayoutVars>
      </dgm:prSet>
      <dgm:spPr/>
      <dgm:t>
        <a:bodyPr/>
        <a:lstStyle/>
        <a:p>
          <a:endParaRPr lang="en-US"/>
        </a:p>
      </dgm:t>
    </dgm:pt>
  </dgm:ptLst>
  <dgm:cxnLst>
    <dgm:cxn modelId="{9F661E3A-00A1-4A41-8A5B-B499DA1E656D}" type="presOf" srcId="{F50C52DA-E03C-4589-BF3B-077B3B3899C3}" destId="{812D920C-F33E-4C56-A413-7BE29434C3B3}" srcOrd="0" destOrd="0" presId="urn:microsoft.com/office/officeart/2005/8/layout/lProcess2"/>
    <dgm:cxn modelId="{5B704104-B387-46E6-9F97-039602726604}" srcId="{F50C52DA-E03C-4589-BF3B-077B3B3899C3}" destId="{94003E29-F25D-40FF-BC2A-FE625CFDFCD6}" srcOrd="0" destOrd="0" parTransId="{34B219B0-351B-45C8-BB4A-A00C9107CDDC}" sibTransId="{6DFF0CF6-1D90-4BC8-9C80-82ED325EAEE4}"/>
    <dgm:cxn modelId="{CB53E3B7-F8C2-4F6A-8891-817280DFCCD2}" type="presOf" srcId="{ACCCAFC6-D854-4476-B08E-B74D81C7F73D}" destId="{0D738F3A-B40C-4BA6-AA86-1222099995A7}" srcOrd="0" destOrd="0" presId="urn:microsoft.com/office/officeart/2005/8/layout/lProcess2"/>
    <dgm:cxn modelId="{E0251350-5260-4485-AB60-86DFFB7D9FB2}" srcId="{ACCCAFC6-D854-4476-B08E-B74D81C7F73D}" destId="{F50C52DA-E03C-4589-BF3B-077B3B3899C3}" srcOrd="0" destOrd="0" parTransId="{A22FACC0-AE53-47FA-9200-EC40DEB12A33}" sibTransId="{7E3EF32B-BC55-4A39-B6A6-FA375877F6EF}"/>
    <dgm:cxn modelId="{63A868B7-49F4-46C6-BC6C-A54E604CA386}" type="presOf" srcId="{94003E29-F25D-40FF-BC2A-FE625CFDFCD6}" destId="{82E7E88F-C684-4CE1-8DD9-CB9C0505B5B6}" srcOrd="0" destOrd="0" presId="urn:microsoft.com/office/officeart/2005/8/layout/lProcess2"/>
    <dgm:cxn modelId="{5CF3EBA4-F751-4F6A-9B46-AC9E76CF827D}" type="presOf" srcId="{F50C52DA-E03C-4589-BF3B-077B3B3899C3}" destId="{F443FEE6-70F6-4110-ADB4-DB168DB0C583}" srcOrd="1" destOrd="0" presId="urn:microsoft.com/office/officeart/2005/8/layout/lProcess2"/>
    <dgm:cxn modelId="{6BFC9577-A071-4973-B057-F439B1F20242}" type="presParOf" srcId="{0D738F3A-B40C-4BA6-AA86-1222099995A7}" destId="{7F5687A2-B780-473B-A935-0B8DA5360B4A}" srcOrd="0" destOrd="0" presId="urn:microsoft.com/office/officeart/2005/8/layout/lProcess2"/>
    <dgm:cxn modelId="{847663A2-DAC7-4E7D-95CD-359B011F59E5}" type="presParOf" srcId="{7F5687A2-B780-473B-A935-0B8DA5360B4A}" destId="{812D920C-F33E-4C56-A413-7BE29434C3B3}" srcOrd="0" destOrd="0" presId="urn:microsoft.com/office/officeart/2005/8/layout/lProcess2"/>
    <dgm:cxn modelId="{994F62ED-5FB8-494F-B4B1-E6AB79AF910A}" type="presParOf" srcId="{7F5687A2-B780-473B-A935-0B8DA5360B4A}" destId="{F443FEE6-70F6-4110-ADB4-DB168DB0C583}" srcOrd="1" destOrd="0" presId="urn:microsoft.com/office/officeart/2005/8/layout/lProcess2"/>
    <dgm:cxn modelId="{F2DB6014-5368-406D-9A12-493EAE211650}" type="presParOf" srcId="{7F5687A2-B780-473B-A935-0B8DA5360B4A}" destId="{CEE98797-C051-45F2-A942-F90F54654226}" srcOrd="2" destOrd="0" presId="urn:microsoft.com/office/officeart/2005/8/layout/lProcess2"/>
    <dgm:cxn modelId="{42ABC62E-530A-4729-8190-8F8D47E894A1}" type="presParOf" srcId="{CEE98797-C051-45F2-A942-F90F54654226}" destId="{3AED3BF7-C973-4440-8220-069604EEA1CB}" srcOrd="0" destOrd="0" presId="urn:microsoft.com/office/officeart/2005/8/layout/lProcess2"/>
    <dgm:cxn modelId="{B8C134EF-4367-4015-B9BE-083C0831B133}" type="presParOf" srcId="{3AED3BF7-C973-4440-8220-069604EEA1CB}" destId="{82E7E88F-C684-4CE1-8DD9-CB9C0505B5B6}"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32CC04-5734-473F-9F51-501F5C098319}">
      <dsp:nvSpPr>
        <dsp:cNvPr id="0" name=""/>
        <dsp:cNvSpPr/>
      </dsp:nvSpPr>
      <dsp:spPr>
        <a:xfrm>
          <a:off x="910368" y="1132"/>
          <a:ext cx="2870410" cy="1722246"/>
        </a:xfrm>
        <a:prstGeom prst="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j-lt"/>
            </a:rPr>
            <a:t>Kinds of plans</a:t>
          </a:r>
          <a:endParaRPr lang="en-US" sz="3600" kern="1200" dirty="0">
            <a:solidFill>
              <a:schemeClr val="tx1"/>
            </a:solidFill>
            <a:latin typeface="+mj-lt"/>
          </a:endParaRPr>
        </a:p>
      </dsp:txBody>
      <dsp:txXfrm>
        <a:off x="910368" y="1132"/>
        <a:ext cx="2870410" cy="1722246"/>
      </dsp:txXfrm>
    </dsp:sp>
    <dsp:sp modelId="{802ABDF1-28E7-4621-A467-F2DA0A7817EC}">
      <dsp:nvSpPr>
        <dsp:cNvPr id="0" name=""/>
        <dsp:cNvSpPr/>
      </dsp:nvSpPr>
      <dsp:spPr>
        <a:xfrm>
          <a:off x="4067820" y="1132"/>
          <a:ext cx="2870410" cy="1722246"/>
        </a:xfrm>
        <a:prstGeom prst="rect">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j-lt"/>
            </a:rPr>
            <a:t>Time frames for planning</a:t>
          </a:r>
          <a:endParaRPr lang="en-US" sz="3600" kern="1200" dirty="0">
            <a:solidFill>
              <a:schemeClr val="tx1"/>
            </a:solidFill>
            <a:latin typeface="+mj-lt"/>
          </a:endParaRPr>
        </a:p>
      </dsp:txBody>
      <dsp:txXfrm>
        <a:off x="4067820" y="1132"/>
        <a:ext cx="2870410" cy="1722246"/>
      </dsp:txXfrm>
    </dsp:sp>
    <dsp:sp modelId="{40FA98C7-53A2-42FD-829B-922E8786A69D}">
      <dsp:nvSpPr>
        <dsp:cNvPr id="0" name=""/>
        <dsp:cNvSpPr/>
      </dsp:nvSpPr>
      <dsp:spPr>
        <a:xfrm>
          <a:off x="910368" y="2010420"/>
          <a:ext cx="2870410" cy="1722246"/>
        </a:xfrm>
        <a:prstGeom prst="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j-lt"/>
            </a:rPr>
            <a:t>Who is responsible for planning</a:t>
          </a:r>
          <a:endParaRPr lang="en-US" sz="3600" kern="1200" dirty="0">
            <a:solidFill>
              <a:schemeClr val="tx1"/>
            </a:solidFill>
            <a:latin typeface="+mj-lt"/>
          </a:endParaRPr>
        </a:p>
      </dsp:txBody>
      <dsp:txXfrm>
        <a:off x="910368" y="2010420"/>
        <a:ext cx="2870410" cy="1722246"/>
      </dsp:txXfrm>
    </dsp:sp>
    <dsp:sp modelId="{38A231E5-F313-4C50-B9F2-FB40527CB600}">
      <dsp:nvSpPr>
        <dsp:cNvPr id="0" name=""/>
        <dsp:cNvSpPr/>
      </dsp:nvSpPr>
      <dsp:spPr>
        <a:xfrm>
          <a:off x="4067820" y="2010420"/>
          <a:ext cx="2870410" cy="1722246"/>
        </a:xfrm>
        <a:prstGeom prst="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j-lt"/>
            </a:rPr>
            <a:t>Contingency planning</a:t>
          </a:r>
          <a:endParaRPr lang="en-US" sz="3600" kern="1200" dirty="0">
            <a:solidFill>
              <a:schemeClr val="tx1"/>
            </a:solidFill>
            <a:latin typeface="+mj-lt"/>
          </a:endParaRPr>
        </a:p>
      </dsp:txBody>
      <dsp:txXfrm>
        <a:off x="4067820" y="2010420"/>
        <a:ext cx="2870410" cy="17222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832AF0-4247-4B5A-9476-5EB01BDC21E8}">
      <dsp:nvSpPr>
        <dsp:cNvPr id="0" name=""/>
        <dsp:cNvSpPr/>
      </dsp:nvSpPr>
      <dsp:spPr>
        <a:xfrm>
          <a:off x="0" y="40526"/>
          <a:ext cx="7543800" cy="6318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solidFill>
                <a:srgbClr val="E95A53"/>
              </a:solidFill>
              <a:latin typeface="+mj-lt"/>
            </a:rPr>
            <a:t>Contingency planning</a:t>
          </a:r>
          <a:endParaRPr lang="en-US" sz="2700" b="1" kern="1200" dirty="0">
            <a:solidFill>
              <a:srgbClr val="E95A53"/>
            </a:solidFill>
            <a:latin typeface="+mj-lt"/>
          </a:endParaRPr>
        </a:p>
      </dsp:txBody>
      <dsp:txXfrm>
        <a:off x="0" y="40526"/>
        <a:ext cx="7543800" cy="631800"/>
      </dsp:txXfrm>
    </dsp:sp>
    <dsp:sp modelId="{1190A38F-4717-415B-A932-7CDDB6B8E9AC}">
      <dsp:nvSpPr>
        <dsp:cNvPr id="0" name=""/>
        <dsp:cNvSpPr/>
      </dsp:nvSpPr>
      <dsp:spPr>
        <a:xfrm>
          <a:off x="0" y="672326"/>
          <a:ext cx="7543800" cy="92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latin typeface="+mj-lt"/>
            </a:rPr>
            <a:t>The determination of alternative courses of action to be taken if an intended plan is unexpectedly disrupted or rendered inappropriate.</a:t>
          </a:r>
          <a:endParaRPr lang="en-US" sz="2100" kern="1200" dirty="0">
            <a:latin typeface="+mj-lt"/>
          </a:endParaRPr>
        </a:p>
      </dsp:txBody>
      <dsp:txXfrm>
        <a:off x="0" y="672326"/>
        <a:ext cx="7543800" cy="922184"/>
      </dsp:txXfrm>
    </dsp:sp>
    <dsp:sp modelId="{ACF3625C-AC0F-4E17-B3C5-7FEBAE926EA8}">
      <dsp:nvSpPr>
        <dsp:cNvPr id="0" name=""/>
        <dsp:cNvSpPr/>
      </dsp:nvSpPr>
      <dsp:spPr>
        <a:xfrm>
          <a:off x="0" y="1594511"/>
          <a:ext cx="7543800" cy="6318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solidFill>
                <a:srgbClr val="E95A53"/>
              </a:solidFill>
              <a:latin typeface="+mj-lt"/>
            </a:rPr>
            <a:t>Crisis management</a:t>
          </a:r>
          <a:endParaRPr lang="en-US" sz="2700" b="1" kern="1200" dirty="0">
            <a:solidFill>
              <a:srgbClr val="E95A53"/>
            </a:solidFill>
            <a:latin typeface="+mj-lt"/>
          </a:endParaRPr>
        </a:p>
      </dsp:txBody>
      <dsp:txXfrm>
        <a:off x="0" y="1594511"/>
        <a:ext cx="7543800" cy="631800"/>
      </dsp:txXfrm>
    </dsp:sp>
    <dsp:sp modelId="{944B6C47-2682-43CB-9905-45C77A1E4EC1}">
      <dsp:nvSpPr>
        <dsp:cNvPr id="0" name=""/>
        <dsp:cNvSpPr/>
      </dsp:nvSpPr>
      <dsp:spPr>
        <a:xfrm>
          <a:off x="0" y="2226311"/>
          <a:ext cx="7543800"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latin typeface="+mj-lt"/>
            </a:rPr>
            <a:t>The set of procedures the organization uses in the event of a disaster or other unexpected calamity.</a:t>
          </a:r>
          <a:endParaRPr lang="en-US" sz="2100" kern="1200" dirty="0">
            <a:latin typeface="+mj-lt"/>
          </a:endParaRPr>
        </a:p>
      </dsp:txBody>
      <dsp:txXfrm>
        <a:off x="0" y="2226311"/>
        <a:ext cx="7543800" cy="6287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D920C-F33E-4C56-A413-7BE29434C3B3}">
      <dsp:nvSpPr>
        <dsp:cNvPr id="0" name=""/>
        <dsp:cNvSpPr/>
      </dsp:nvSpPr>
      <dsp:spPr>
        <a:xfrm>
          <a:off x="0" y="0"/>
          <a:ext cx="7620000" cy="2514599"/>
        </a:xfrm>
        <a:prstGeom prst="roundRect">
          <a:avLst>
            <a:gd name="adj" fmla="val 10000"/>
          </a:avLst>
        </a:prstGeom>
        <a:solidFill>
          <a:srgbClr val="FEEAC9"/>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E95A53"/>
              </a:solidFill>
              <a:latin typeface="+mj-lt"/>
            </a:rPr>
            <a:t>Tactical plan</a:t>
          </a:r>
          <a:endParaRPr lang="en-US" sz="3600" b="1" kern="1200" dirty="0">
            <a:solidFill>
              <a:srgbClr val="E95A53"/>
            </a:solidFill>
            <a:latin typeface="+mj-lt"/>
          </a:endParaRPr>
        </a:p>
      </dsp:txBody>
      <dsp:txXfrm>
        <a:off x="0" y="0"/>
        <a:ext cx="7620000" cy="754380"/>
      </dsp:txXfrm>
    </dsp:sp>
    <dsp:sp modelId="{82E7E88F-C684-4CE1-8DD9-CB9C0505B5B6}">
      <dsp:nvSpPr>
        <dsp:cNvPr id="0" name=""/>
        <dsp:cNvSpPr/>
      </dsp:nvSpPr>
      <dsp:spPr>
        <a:xfrm>
          <a:off x="761999" y="754380"/>
          <a:ext cx="6096000" cy="1634490"/>
        </a:xfrm>
        <a:prstGeom prst="roundRect">
          <a:avLst>
            <a:gd name="adj" fmla="val 10000"/>
          </a:avLst>
        </a:prstGeom>
        <a:solidFill>
          <a:schemeClr val="bg1"/>
        </a:solidFill>
        <a:ln w="25400" cap="flat" cmpd="sng" algn="ctr">
          <a:solidFill>
            <a:srgbClr val="FEEAC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A plan aimed at achieving tactical goals, developed to implement specific parts of a strategic plan.</a:t>
          </a:r>
          <a:endParaRPr lang="en-US" sz="3100" kern="1200" dirty="0">
            <a:solidFill>
              <a:schemeClr val="tx1"/>
            </a:solidFill>
            <a:latin typeface="+mj-lt"/>
          </a:endParaRPr>
        </a:p>
      </dsp:txBody>
      <dsp:txXfrm>
        <a:off x="761999" y="754380"/>
        <a:ext cx="6096000" cy="16344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AA459"/>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2765"/>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AA459"/>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AA459"/>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2765"/>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AA459"/>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6 -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Three: Planning and Decision Making</a:t>
            </a:r>
            <a:endParaRPr lang="en-US" dirty="0"/>
          </a:p>
        </p:txBody>
      </p:sp>
      <p:sp>
        <p:nvSpPr>
          <p:cNvPr id="14" name="Content Placeholder 13"/>
          <p:cNvSpPr>
            <a:spLocks noGrp="1"/>
          </p:cNvSpPr>
          <p:nvPr>
            <p:ph sz="quarter" idx="14"/>
          </p:nvPr>
        </p:nvSpPr>
        <p:spPr/>
        <p:txBody>
          <a:bodyPr/>
          <a:lstStyle/>
          <a:p>
            <a:r>
              <a:rPr lang="en-US" dirty="0" smtClean="0"/>
              <a:t>Chapter Six: Basic Elements of Planning and Decision Making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Organizational Goals</a:t>
            </a:r>
            <a:endParaRPr lang="en-US" dirty="0"/>
          </a:p>
        </p:txBody>
      </p:sp>
      <p:sp>
        <p:nvSpPr>
          <p:cNvPr id="4" name="Content Placeholder 3"/>
          <p:cNvSpPr>
            <a:spLocks noGrp="1"/>
          </p:cNvSpPr>
          <p:nvPr>
            <p:ph idx="1"/>
          </p:nvPr>
        </p:nvSpPr>
        <p:spPr/>
        <p:txBody>
          <a:bodyPr/>
          <a:lstStyle/>
          <a:p>
            <a:r>
              <a:rPr lang="en-US" dirty="0" smtClean="0">
                <a:solidFill>
                  <a:srgbClr val="00A3B4"/>
                </a:solidFill>
              </a:rPr>
              <a:t>Responsibilities for setting goals</a:t>
            </a:r>
          </a:p>
          <a:p>
            <a:pPr lvl="1"/>
            <a:r>
              <a:rPr lang="en-US" dirty="0" smtClean="0"/>
              <a:t>Who sets goals?</a:t>
            </a:r>
          </a:p>
          <a:p>
            <a:pPr lvl="2"/>
            <a:r>
              <a:rPr lang="en-US" dirty="0" smtClean="0"/>
              <a:t>All managers.</a:t>
            </a:r>
          </a:p>
          <a:p>
            <a:pPr lvl="2"/>
            <a:r>
              <a:rPr lang="en-US" dirty="0" smtClean="0"/>
              <a:t>Managers are responsible for setting goals that correspond to their level in the organization.</a:t>
            </a:r>
          </a:p>
          <a:p>
            <a:r>
              <a:rPr lang="en-US" dirty="0" smtClean="0">
                <a:solidFill>
                  <a:srgbClr val="00A3B4"/>
                </a:solidFill>
              </a:rPr>
              <a:t>Managing multiple goals</a:t>
            </a:r>
          </a:p>
          <a:p>
            <a:pPr lvl="1"/>
            <a:r>
              <a:rPr lang="en-US" dirty="0" smtClean="0"/>
              <a:t>Sometimes goals conflict.</a:t>
            </a:r>
          </a:p>
          <a:p>
            <a:pPr lvl="2"/>
            <a:r>
              <a:rPr lang="en-US" b="1" dirty="0" smtClean="0">
                <a:solidFill>
                  <a:srgbClr val="E95A53"/>
                </a:solidFill>
              </a:rPr>
              <a:t>Optimizing</a:t>
            </a:r>
            <a:r>
              <a:rPr lang="en-US" dirty="0" smtClean="0"/>
              <a:t> involves balancing and reconciling possible conflicts among goals.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Organizational planning.  This sections includes kinds of plans, time frames for planning, who is responsible for planning, and contingency planning."/>
          <p:cNvGraphicFramePr/>
          <p:nvPr/>
        </p:nvGraphicFramePr>
        <p:xfrm>
          <a:off x="685800" y="2209800"/>
          <a:ext cx="7848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1371600" y="1600200"/>
            <a:ext cx="6513513" cy="609600"/>
          </a:xfrm>
        </p:spPr>
        <p:txBody>
          <a:bodyPr/>
          <a:lstStyle/>
          <a:p>
            <a:r>
              <a:rPr lang="en-US" dirty="0" smtClean="0"/>
              <a:t>This section identifies:</a:t>
            </a:r>
            <a:endParaRPr lang="en-US" dirty="0"/>
          </a:p>
        </p:txBody>
      </p:sp>
      <p:sp>
        <p:nvSpPr>
          <p:cNvPr id="4" name="Title 3"/>
          <p:cNvSpPr>
            <a:spLocks noGrp="1"/>
          </p:cNvSpPr>
          <p:nvPr>
            <p:ph type="title"/>
          </p:nvPr>
        </p:nvSpPr>
        <p:spPr/>
        <p:txBody>
          <a:bodyPr/>
          <a:lstStyle/>
          <a:p>
            <a:r>
              <a:rPr lang="en-US" dirty="0" smtClean="0"/>
              <a:t>Organizational Planning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Kinds of Organizational Plans</a:t>
            </a:r>
            <a:endParaRPr lang="en-US" dirty="0"/>
          </a:p>
        </p:txBody>
      </p:sp>
      <p:sp>
        <p:nvSpPr>
          <p:cNvPr id="4" name="Content Placeholder 3"/>
          <p:cNvSpPr>
            <a:spLocks noGrp="1"/>
          </p:cNvSpPr>
          <p:nvPr>
            <p:ph idx="1"/>
          </p:nvPr>
        </p:nvSpPr>
        <p:spPr>
          <a:xfrm>
            <a:off x="457200" y="1600200"/>
            <a:ext cx="8382000" cy="4525963"/>
          </a:xfrm>
        </p:spPr>
        <p:txBody>
          <a:bodyPr>
            <a:normAutofit fontScale="92500" lnSpcReduction="10000"/>
          </a:bodyPr>
          <a:lstStyle/>
          <a:p>
            <a:r>
              <a:rPr lang="en-US" b="1" dirty="0" smtClean="0">
                <a:solidFill>
                  <a:srgbClr val="E95A53"/>
                </a:solidFill>
              </a:rPr>
              <a:t>Strategic plan</a:t>
            </a:r>
          </a:p>
          <a:p>
            <a:pPr lvl="1"/>
            <a:r>
              <a:rPr lang="en-US" dirty="0" smtClean="0"/>
              <a:t>A general plan outlining decisions of resource allocation, priorities, and action steps necessary to reach strategic goals.</a:t>
            </a:r>
          </a:p>
          <a:p>
            <a:r>
              <a:rPr lang="en-US" b="1" dirty="0" smtClean="0">
                <a:solidFill>
                  <a:srgbClr val="E95A53"/>
                </a:solidFill>
              </a:rPr>
              <a:t>Tactical plan</a:t>
            </a:r>
          </a:p>
          <a:p>
            <a:pPr lvl="1"/>
            <a:r>
              <a:rPr lang="en-US" dirty="0" smtClean="0"/>
              <a:t>A plan aimed at achieving tactical goals, developed to implement parts of a strategic plan.</a:t>
            </a:r>
          </a:p>
          <a:p>
            <a:r>
              <a:rPr lang="en-US" b="1" dirty="0" smtClean="0">
                <a:solidFill>
                  <a:srgbClr val="E95A53"/>
                </a:solidFill>
              </a:rPr>
              <a:t>Operational plan</a:t>
            </a:r>
          </a:p>
          <a:p>
            <a:pPr lvl="1"/>
            <a:r>
              <a:rPr lang="en-US" dirty="0" smtClean="0"/>
              <a:t>Focuses on carrying out tactical plans to achieve operational goals.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Time Frames for Planning</a:t>
            </a:r>
            <a:endParaRPr lang="en-US" dirty="0"/>
          </a:p>
        </p:txBody>
      </p:sp>
      <p:sp>
        <p:nvSpPr>
          <p:cNvPr id="4" name="Content Placeholder 3"/>
          <p:cNvSpPr>
            <a:spLocks noGrp="1"/>
          </p:cNvSpPr>
          <p:nvPr>
            <p:ph idx="1"/>
          </p:nvPr>
        </p:nvSpPr>
        <p:spPr/>
        <p:txBody>
          <a:bodyPr>
            <a:normAutofit fontScale="92500"/>
          </a:bodyPr>
          <a:lstStyle/>
          <a:p>
            <a:r>
              <a:rPr lang="en-US" b="1" dirty="0" smtClean="0">
                <a:solidFill>
                  <a:srgbClr val="E95A53"/>
                </a:solidFill>
              </a:rPr>
              <a:t>Long-range plan</a:t>
            </a:r>
          </a:p>
          <a:p>
            <a:pPr lvl="1"/>
            <a:r>
              <a:rPr lang="en-US" dirty="0" smtClean="0"/>
              <a:t>Covers many years, perhaps decades, commonly five years or more.</a:t>
            </a:r>
          </a:p>
          <a:p>
            <a:r>
              <a:rPr lang="en-US" b="1" dirty="0" smtClean="0">
                <a:solidFill>
                  <a:srgbClr val="E95A53"/>
                </a:solidFill>
              </a:rPr>
              <a:t>Intermediate plan</a:t>
            </a:r>
          </a:p>
          <a:p>
            <a:pPr lvl="1"/>
            <a:r>
              <a:rPr lang="en-US" dirty="0" smtClean="0"/>
              <a:t>Generally covers from one to five years.</a:t>
            </a:r>
          </a:p>
          <a:p>
            <a:r>
              <a:rPr lang="en-US" b="1" dirty="0" smtClean="0">
                <a:solidFill>
                  <a:srgbClr val="E95A53"/>
                </a:solidFill>
              </a:rPr>
              <a:t>Short-range plan</a:t>
            </a:r>
          </a:p>
          <a:p>
            <a:pPr lvl="1"/>
            <a:r>
              <a:rPr lang="en-US" dirty="0" smtClean="0"/>
              <a:t>Covers a span of one year or less.</a:t>
            </a:r>
          </a:p>
          <a:p>
            <a:pPr lvl="1"/>
            <a:r>
              <a:rPr lang="en-US" dirty="0" smtClean="0"/>
              <a:t>An </a:t>
            </a:r>
            <a:r>
              <a:rPr lang="en-US" b="1" dirty="0" smtClean="0">
                <a:solidFill>
                  <a:srgbClr val="E95A53"/>
                </a:solidFill>
              </a:rPr>
              <a:t>action plan </a:t>
            </a:r>
            <a:r>
              <a:rPr lang="en-US" dirty="0" err="1" smtClean="0"/>
              <a:t>operationalizes</a:t>
            </a:r>
            <a:r>
              <a:rPr lang="en-US" dirty="0" smtClean="0"/>
              <a:t> any other plan.</a:t>
            </a:r>
          </a:p>
          <a:p>
            <a:pPr lvl="1"/>
            <a:r>
              <a:rPr lang="en-US" dirty="0" smtClean="0"/>
              <a:t>A </a:t>
            </a:r>
            <a:r>
              <a:rPr lang="en-US" b="1" dirty="0" smtClean="0">
                <a:solidFill>
                  <a:srgbClr val="E95A53"/>
                </a:solidFill>
              </a:rPr>
              <a:t>reaction plan </a:t>
            </a:r>
            <a:r>
              <a:rPr lang="en-US" dirty="0" smtClean="0"/>
              <a:t>reacts to unforeseen events.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Responsibilities for Planning</a:t>
            </a:r>
            <a:endParaRPr lang="en-US" dirty="0"/>
          </a:p>
        </p:txBody>
      </p:sp>
      <p:sp>
        <p:nvSpPr>
          <p:cNvPr id="4" name="Content Placeholder 3"/>
          <p:cNvSpPr>
            <a:spLocks noGrp="1"/>
          </p:cNvSpPr>
          <p:nvPr>
            <p:ph idx="1"/>
          </p:nvPr>
        </p:nvSpPr>
        <p:spPr/>
        <p:txBody>
          <a:bodyPr>
            <a:normAutofit/>
          </a:bodyPr>
          <a:lstStyle/>
          <a:p>
            <a:r>
              <a:rPr lang="en-US" dirty="0" smtClean="0">
                <a:solidFill>
                  <a:srgbClr val="00A3B4"/>
                </a:solidFill>
              </a:rPr>
              <a:t>Planning staff</a:t>
            </a:r>
          </a:p>
          <a:p>
            <a:pPr lvl="1"/>
            <a:r>
              <a:rPr lang="en-US" dirty="0" smtClean="0"/>
              <a:t>Coordinates planning and provides tools; takes a broad view and crosses departments.</a:t>
            </a:r>
          </a:p>
          <a:p>
            <a:r>
              <a:rPr lang="en-US" dirty="0" smtClean="0">
                <a:solidFill>
                  <a:srgbClr val="00A3B4"/>
                </a:solidFill>
              </a:rPr>
              <a:t>Planning task force</a:t>
            </a:r>
          </a:p>
          <a:p>
            <a:pPr lvl="1"/>
            <a:r>
              <a:rPr lang="en-US" dirty="0" smtClean="0"/>
              <a:t>Line managers grouped for a specific task.</a:t>
            </a:r>
          </a:p>
          <a:p>
            <a:r>
              <a:rPr lang="en-US" dirty="0" smtClean="0">
                <a:solidFill>
                  <a:srgbClr val="00A3B4"/>
                </a:solidFill>
              </a:rPr>
              <a:t>Board of directors</a:t>
            </a:r>
          </a:p>
          <a:p>
            <a:pPr lvl="1"/>
            <a:r>
              <a:rPr lang="en-US" dirty="0" smtClean="0"/>
              <a:t>Establishes mission and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Responsibilities for Planning</a:t>
            </a:r>
            <a:endParaRPr lang="en-US" dirty="0"/>
          </a:p>
        </p:txBody>
      </p:sp>
      <p:sp>
        <p:nvSpPr>
          <p:cNvPr id="4" name="Content Placeholder 3"/>
          <p:cNvSpPr>
            <a:spLocks noGrp="1"/>
          </p:cNvSpPr>
          <p:nvPr>
            <p:ph idx="1"/>
          </p:nvPr>
        </p:nvSpPr>
        <p:spPr>
          <a:xfrm>
            <a:off x="457200" y="1600200"/>
            <a:ext cx="8686800" cy="4525963"/>
          </a:xfrm>
        </p:spPr>
        <p:txBody>
          <a:bodyPr>
            <a:normAutofit/>
          </a:bodyPr>
          <a:lstStyle/>
          <a:p>
            <a:r>
              <a:rPr lang="en-US" dirty="0" smtClean="0">
                <a:solidFill>
                  <a:srgbClr val="00A3B4"/>
                </a:solidFill>
              </a:rPr>
              <a:t>Chief Executive Officer</a:t>
            </a:r>
          </a:p>
          <a:p>
            <a:pPr lvl="1"/>
            <a:r>
              <a:rPr lang="en-US" dirty="0" smtClean="0"/>
              <a:t>Major roles in planning and implementation.</a:t>
            </a:r>
          </a:p>
          <a:p>
            <a:r>
              <a:rPr lang="en-US" dirty="0" smtClean="0">
                <a:solidFill>
                  <a:srgbClr val="00A3B4"/>
                </a:solidFill>
              </a:rPr>
              <a:t>Executive committee</a:t>
            </a:r>
          </a:p>
          <a:p>
            <a:pPr lvl="1"/>
            <a:r>
              <a:rPr lang="en-US" dirty="0" smtClean="0"/>
              <a:t>Top management provide input to the CEO and reviews strategic plans.</a:t>
            </a:r>
          </a:p>
          <a:p>
            <a:r>
              <a:rPr lang="en-US" dirty="0" smtClean="0">
                <a:solidFill>
                  <a:srgbClr val="00A3B4"/>
                </a:solidFill>
              </a:rPr>
              <a:t>Line management</a:t>
            </a:r>
          </a:p>
          <a:p>
            <a:pPr lvl="1"/>
            <a:r>
              <a:rPr lang="en-US" dirty="0" smtClean="0"/>
              <a:t>Provide valuable inside information and execute the plans developed by top management.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04800" y="4876800"/>
            <a:ext cx="8534400" cy="838200"/>
          </a:xfrm>
        </p:spPr>
        <p:txBody>
          <a:bodyPr>
            <a:noAutofit/>
          </a:bodyPr>
          <a:lstStyle/>
          <a:p>
            <a:r>
              <a:rPr lang="en-US" dirty="0" smtClean="0"/>
              <a:t>Because it is impossible to forecast the future, no organization is perfectly prepared for all crises.</a:t>
            </a:r>
            <a:endParaRPr lang="en-US" dirty="0"/>
          </a:p>
        </p:txBody>
      </p:sp>
      <p:sp>
        <p:nvSpPr>
          <p:cNvPr id="4" name="Title 3"/>
          <p:cNvSpPr>
            <a:spLocks noGrp="1"/>
          </p:cNvSpPr>
          <p:nvPr>
            <p:ph type="title"/>
          </p:nvPr>
        </p:nvSpPr>
        <p:spPr/>
        <p:txBody>
          <a:bodyPr>
            <a:normAutofit fontScale="90000"/>
          </a:bodyPr>
          <a:lstStyle/>
          <a:p>
            <a:r>
              <a:rPr lang="en-US" dirty="0" smtClean="0"/>
              <a:t>Contingency Planning </a:t>
            </a:r>
            <a:br>
              <a:rPr lang="en-US" dirty="0" smtClean="0"/>
            </a:br>
            <a:r>
              <a:rPr lang="en-US" dirty="0" smtClean="0"/>
              <a:t>and Crisis Management</a:t>
            </a:r>
            <a:endParaRPr lang="en-US" dirty="0"/>
          </a:p>
        </p:txBody>
      </p:sp>
      <p:graphicFrame>
        <p:nvGraphicFramePr>
          <p:cNvPr id="5" name="Diagram 4" descr="Contingency planning is The determination of alternative courses of action to be taken if an intended plan is unexpectedly disrupted or rendered inappropriate.&#10;Crisis management is The set of procedures the organization uses in the event of a disaster or other unexpected calamity.&#10;"/>
          <p:cNvGraphicFramePr/>
          <p:nvPr/>
        </p:nvGraphicFramePr>
        <p:xfrm>
          <a:off x="762000" y="1981200"/>
          <a:ext cx="75438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6.3</a:t>
            </a:r>
            <a:endParaRPr lang="en-US" dirty="0"/>
          </a:p>
        </p:txBody>
      </p:sp>
      <p:sp>
        <p:nvSpPr>
          <p:cNvPr id="4" name="Content Placeholder 3"/>
          <p:cNvSpPr>
            <a:spLocks noGrp="1"/>
          </p:cNvSpPr>
          <p:nvPr>
            <p:ph sz="quarter" idx="13"/>
          </p:nvPr>
        </p:nvSpPr>
        <p:spPr/>
        <p:txBody>
          <a:bodyPr/>
          <a:lstStyle/>
          <a:p>
            <a:r>
              <a:rPr lang="en-US" dirty="0" smtClean="0"/>
              <a:t>Contingency Planning</a:t>
            </a:r>
            <a:endParaRPr lang="en-US" dirty="0"/>
          </a:p>
        </p:txBody>
      </p:sp>
      <p:sp>
        <p:nvSpPr>
          <p:cNvPr id="5" name="Text Placeholder 4"/>
          <p:cNvSpPr>
            <a:spLocks noGrp="1"/>
          </p:cNvSpPr>
          <p:nvPr>
            <p:ph type="body" sz="quarter" idx="14"/>
          </p:nvPr>
        </p:nvSpPr>
        <p:spPr>
          <a:xfrm>
            <a:off x="609600" y="4724400"/>
            <a:ext cx="7924800" cy="1143000"/>
          </a:xfrm>
        </p:spPr>
        <p:txBody>
          <a:bodyPr/>
          <a:lstStyle/>
          <a:p>
            <a:r>
              <a:rPr lang="en-US" dirty="0" smtClean="0"/>
              <a:t>Action points determine which plan managers should use.</a:t>
            </a:r>
            <a:endParaRPr lang="en-US" dirty="0"/>
          </a:p>
        </p:txBody>
      </p:sp>
      <p:pic>
        <p:nvPicPr>
          <p:cNvPr id="58" name="Picture 57" descr="Most organizations develop contingency plans. These plans specify alternative courses of action to be taken if an intended&#10;plan is unexpectedly disrupted or rendered inappropriate.&#10;Action point one is to develop a plan, considering contingency events.  Action point 2 is to implement plan and formally identify contingency events.  Action point 3 is to specify indicators for the contingency events and develop contingency plans for each possible event.  Action point 4 is successfully completing plan or contingency plan.&#10;This is an ongoing planning process.&#10;It is also important to monitor contingency event indicators and implement contingency plan if necessary."/>
          <p:cNvPicPr>
            <a:picLocks noChangeAspect="1"/>
          </p:cNvPicPr>
          <p:nvPr/>
        </p:nvPicPr>
        <p:blipFill>
          <a:blip r:embed="rId2" cstate="print"/>
          <a:stretch>
            <a:fillRect/>
          </a:stretch>
        </p:blipFill>
        <p:spPr>
          <a:xfrm>
            <a:off x="304799" y="1828800"/>
            <a:ext cx="8552899"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4648200"/>
            <a:ext cx="9144000" cy="977900"/>
          </a:xfrm>
        </p:spPr>
        <p:txBody>
          <a:bodyPr>
            <a:normAutofit/>
          </a:bodyPr>
          <a:lstStyle/>
          <a:p>
            <a:r>
              <a:rPr lang="en-US" sz="3000" dirty="0" smtClean="0"/>
              <a:t>Tactical plans are to battle as strategy is to war.</a:t>
            </a:r>
          </a:p>
        </p:txBody>
      </p:sp>
      <p:sp>
        <p:nvSpPr>
          <p:cNvPr id="4" name="Title 3"/>
          <p:cNvSpPr>
            <a:spLocks noGrp="1"/>
          </p:cNvSpPr>
          <p:nvPr>
            <p:ph type="title"/>
          </p:nvPr>
        </p:nvSpPr>
        <p:spPr/>
        <p:txBody>
          <a:bodyPr/>
          <a:lstStyle/>
          <a:p>
            <a:r>
              <a:rPr lang="en-US" dirty="0" smtClean="0"/>
              <a:t>Tactical Planning</a:t>
            </a:r>
            <a:endParaRPr lang="en-US" dirty="0"/>
          </a:p>
        </p:txBody>
      </p:sp>
      <p:graphicFrame>
        <p:nvGraphicFramePr>
          <p:cNvPr id="5" name="Diagram 4" descr="A tactical plan is A plan aimed at achieving tactical goals, developed to implement specific parts of a strategic plan.&#10;"/>
          <p:cNvGraphicFramePr/>
          <p:nvPr/>
        </p:nvGraphicFramePr>
        <p:xfrm>
          <a:off x="762000" y="2133600"/>
          <a:ext cx="7620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6.4</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Developing and Executing Tactical Plans</a:t>
            </a:r>
            <a:endParaRPr lang="en-US" dirty="0"/>
          </a:p>
        </p:txBody>
      </p:sp>
      <p:pic>
        <p:nvPicPr>
          <p:cNvPr id="43" name="Picture 42" descr="Tactical plans are used to accomplish specific parts of a strategic plan. Each strategic plan is generally implemented through several tactical plans. Effective tactical planning involves&#10;both development and execution.&#10;Developing tactical plans includes recognizing and understanding overarching strategic plans and tactical plans.  Specifying relevant resource and time issues.  And recognizing and identifying human resource commitments.&#10;Executing tactical plans involves evaluating each course of action in light of its goal, obtaining and distributing information and resources, monitoring horizontal and vertical communication and integration of activities, and monitoring ongoing activities for goal achievement."/>
          <p:cNvPicPr>
            <a:picLocks noChangeAspect="1"/>
          </p:cNvPicPr>
          <p:nvPr/>
        </p:nvPicPr>
        <p:blipFill>
          <a:blip r:embed="rId2" cstate="print"/>
          <a:stretch>
            <a:fillRect/>
          </a:stretch>
        </p:blipFill>
        <p:spPr>
          <a:xfrm>
            <a:off x="457200" y="2051246"/>
            <a:ext cx="8305800" cy="3435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a:bodyPr>
          <a:lstStyle/>
          <a:p>
            <a:r>
              <a:rPr lang="en-US" dirty="0" smtClean="0"/>
              <a:t>Summarize the essential functions of decision making and the planning process.</a:t>
            </a:r>
          </a:p>
          <a:p>
            <a:r>
              <a:rPr lang="en-US" dirty="0" smtClean="0"/>
              <a:t>Discuss the purpose of organizational goals, identify different kinds of goals, discuss who sets goals, and describe how to manage multiple goals.</a:t>
            </a:r>
          </a:p>
          <a:p>
            <a:r>
              <a:rPr lang="en-US" dirty="0" smtClean="0"/>
              <a:t>Identify different kinds of organizational plans, note the time frames for planning, discuss who plans, and describe contingency planning.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rganizations develop various operational plans to help achieve operational goals. In general, there are two types of single-use plans and three types of standing plans.&#10;A Single-use plan is Developed to carry out a course of action not likely to be repeated in the future.&#10;A Program is a Single-use plan for a large set of activities.&#10;A Project is a Single-use plan of less scope and complexity than a program.&#10;A Standing plan is Developed for activities that recur regularly over a period of time.&#10;A Policy is a Standing plan specifying the organization’s general response to a designated problem or situation.&#10;A Standard operating procedure is a Standing plan outlining steps to be followed in particular circumstances.&#10;Rules and regulations are Standing plans describing exactly how specific activities are to be carried out."/>
          <p:cNvPicPr>
            <a:picLocks noChangeAspect="1"/>
          </p:cNvPicPr>
          <p:nvPr/>
        </p:nvPicPr>
        <p:blipFill>
          <a:blip r:embed="rId2" cstate="print"/>
          <a:stretch>
            <a:fillRect/>
          </a:stretch>
        </p:blipFill>
        <p:spPr>
          <a:xfrm>
            <a:off x="155813" y="1332388"/>
            <a:ext cx="8832374" cy="4992212"/>
          </a:xfrm>
          <a:prstGeom prst="rect">
            <a:avLst/>
          </a:prstGeom>
        </p:spPr>
      </p:pic>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Table 6.1</a:t>
            </a:r>
            <a:endParaRPr lang="en-US" dirty="0"/>
          </a:p>
        </p:txBody>
      </p:sp>
      <p:sp>
        <p:nvSpPr>
          <p:cNvPr id="4" name="Content Placeholder 3"/>
          <p:cNvSpPr>
            <a:spLocks noGrp="1"/>
          </p:cNvSpPr>
          <p:nvPr>
            <p:ph sz="quarter" idx="13"/>
          </p:nvPr>
        </p:nvSpPr>
        <p:spPr/>
        <p:txBody>
          <a:bodyPr/>
          <a:lstStyle/>
          <a:p>
            <a:r>
              <a:rPr lang="en-US" dirty="0" smtClean="0"/>
              <a:t>Types of Operational Plans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s part of managing the goal-setting and planning processes, managers must understand the barriers that can disrupt them. Managers must also know how to overcome the barriers.&#10;Major barriers include Inappropriate goals, Improper reward systems, Dynamic and complex environments, Reluctance to establish goals, Resistance to change, and Constraints.&#10;Overcoming the barriers include Understanding the purposes of goals and planning, Communication and participation, Consistency, revision, and updating, and Effective reward systems."/>
          <p:cNvPicPr>
            <a:picLocks noChangeAspect="1"/>
          </p:cNvPicPr>
          <p:nvPr/>
        </p:nvPicPr>
        <p:blipFill>
          <a:blip r:embed="rId2" cstate="print"/>
          <a:stretch>
            <a:fillRect/>
          </a:stretch>
        </p:blipFill>
        <p:spPr>
          <a:xfrm>
            <a:off x="475826" y="1515215"/>
            <a:ext cx="8192347" cy="4352185"/>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6.2</a:t>
            </a:r>
            <a:endParaRPr lang="en-US" dirty="0"/>
          </a:p>
        </p:txBody>
      </p:sp>
      <p:sp>
        <p:nvSpPr>
          <p:cNvPr id="4" name="Content Placeholder 3"/>
          <p:cNvSpPr>
            <a:spLocks noGrp="1"/>
          </p:cNvSpPr>
          <p:nvPr>
            <p:ph sz="quarter" idx="13"/>
          </p:nvPr>
        </p:nvSpPr>
        <p:spPr/>
        <p:txBody>
          <a:bodyPr>
            <a:normAutofit fontScale="92500"/>
          </a:bodyPr>
          <a:lstStyle/>
          <a:p>
            <a:r>
              <a:rPr lang="en-US" dirty="0" smtClean="0"/>
              <a:t>Barriers to Goal Setting and Planning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Managing Goal-Setting and Planning Processes</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t>Using goals to implement plans.</a:t>
            </a:r>
          </a:p>
          <a:p>
            <a:pPr lvl="1"/>
            <a:r>
              <a:rPr lang="en-US" b="1" dirty="0" smtClean="0">
                <a:solidFill>
                  <a:srgbClr val="E95A53"/>
                </a:solidFill>
              </a:rPr>
              <a:t>Management by objectives (MBO)</a:t>
            </a:r>
          </a:p>
          <a:p>
            <a:pPr lvl="2"/>
            <a:r>
              <a:rPr lang="en-US" dirty="0" smtClean="0"/>
              <a:t>A formal goal-setting process involving collaboration between managers and subordinates.</a:t>
            </a:r>
          </a:p>
          <a:p>
            <a:pPr lvl="2"/>
            <a:r>
              <a:rPr lang="en-US" dirty="0" smtClean="0"/>
              <a:t>The extent to which goals are accomplished is a major factor in evaluating and rewarding subordinates’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4" descr="Formal goal setting is an effective technique for integrating goal setting and planning. This figure portrays the general steps that most organizations use when they adopt formal goal setting. Of course, most organizations adapt this general process to fit their own unique needs and circumstances.&#10;Starting the formal goal-setting program is the first step.  Establishment of organizational goals and plans is the second step.  &#10;Collaborative goal setting and planning is the third step.&#10;Communicating organizational goals and plans through meeting, having verifiable goals and clear plans, counseling and resources.&#10;Periodic review is necessary, followed by evaluation.&#10;Evaluation provides feedback into the establishment of the original plans and goals."/>
          <p:cNvPicPr>
            <a:picLocks noChangeAspect="1" noChangeArrowheads="1"/>
          </p:cNvPicPr>
          <p:nvPr/>
        </p:nvPicPr>
        <p:blipFill>
          <a:blip r:embed="rId2" cstate="print"/>
          <a:stretch>
            <a:fillRect/>
          </a:stretch>
        </p:blipFill>
        <p:spPr bwMode="auto">
          <a:xfrm>
            <a:off x="58872" y="1524000"/>
            <a:ext cx="8950055" cy="37677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6.5</a:t>
            </a:r>
            <a:endParaRPr lang="en-US" dirty="0"/>
          </a:p>
        </p:txBody>
      </p:sp>
      <p:sp>
        <p:nvSpPr>
          <p:cNvPr id="4" name="Content Placeholder 3"/>
          <p:cNvSpPr>
            <a:spLocks noGrp="1"/>
          </p:cNvSpPr>
          <p:nvPr>
            <p:ph sz="quarter" idx="13"/>
          </p:nvPr>
        </p:nvSpPr>
        <p:spPr/>
        <p:txBody>
          <a:bodyPr/>
          <a:lstStyle/>
          <a:p>
            <a:r>
              <a:rPr lang="en-US" dirty="0" smtClean="0"/>
              <a:t>The Formal Goal-Setting Process</a:t>
            </a:r>
            <a:endParaRPr lang="en-US" dirty="0"/>
          </a:p>
        </p:txBody>
      </p:sp>
      <p:sp>
        <p:nvSpPr>
          <p:cNvPr id="5" name="Text Placeholder 4"/>
          <p:cNvSpPr>
            <a:spLocks noGrp="1"/>
          </p:cNvSpPr>
          <p:nvPr>
            <p:ph type="body" sz="quarter" idx="14"/>
          </p:nvPr>
        </p:nvSpPr>
        <p:spPr>
          <a:xfrm>
            <a:off x="228600" y="3200400"/>
            <a:ext cx="4267200" cy="2971800"/>
          </a:xfrm>
        </p:spPr>
        <p:txBody>
          <a:bodyPr>
            <a:normAutofit/>
          </a:bodyPr>
          <a:lstStyle/>
          <a:p>
            <a:r>
              <a:rPr lang="en-US" dirty="0" smtClean="0"/>
              <a:t>The purpose of formal goal setting is to give subordinates a voice in the goal-setting and planning processes</a:t>
            </a:r>
            <a:endParaRPr lang="en-US" dirty="0"/>
          </a:p>
        </p:txBody>
      </p:sp>
      <p:sp>
        <p:nvSpPr>
          <p:cNvPr id="7" name="Text Placeholder 4" descr="and to clarify what they are to accomplish in a given time span.&#10;"/>
          <p:cNvSpPr txBox="1">
            <a:spLocks/>
          </p:cNvSpPr>
          <p:nvPr/>
        </p:nvSpPr>
        <p:spPr>
          <a:xfrm>
            <a:off x="6096000" y="3352800"/>
            <a:ext cx="2895600" cy="2667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rgbClr val="002765"/>
                </a:solidFill>
                <a:effectLst/>
                <a:uLnTx/>
                <a:uFillTx/>
                <a:latin typeface="+mj-lt"/>
                <a:ea typeface="+mn-ea"/>
                <a:cs typeface="+mn-cs"/>
              </a:rPr>
              <a:t>and to clarify what they are to accomplish</a:t>
            </a:r>
            <a:r>
              <a:rPr kumimoji="0" lang="en-US" sz="3200" b="0" i="0" u="none" strike="noStrike" kern="1200" cap="none" spc="0" normalizeH="0" noProof="0" dirty="0" smtClean="0">
                <a:ln>
                  <a:noFill/>
                </a:ln>
                <a:solidFill>
                  <a:srgbClr val="002765"/>
                </a:solidFill>
                <a:effectLst/>
                <a:uLnTx/>
                <a:uFillTx/>
                <a:latin typeface="+mj-lt"/>
                <a:ea typeface="+mn-ea"/>
                <a:cs typeface="+mn-cs"/>
              </a:rPr>
              <a:t> in a given time span.</a:t>
            </a:r>
            <a:endParaRPr kumimoji="0" lang="en-US" sz="3200" b="0" i="0" u="none" strike="noStrike" kern="1200" cap="none" spc="0" normalizeH="0" baseline="0" noProof="0" dirty="0">
              <a:ln>
                <a:noFill/>
              </a:ln>
              <a:solidFill>
                <a:srgbClr val="002765"/>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Effectiveness of Formal Goal Setting</a:t>
            </a:r>
            <a:endParaRPr lang="en-US" dirty="0"/>
          </a:p>
        </p:txBody>
      </p:sp>
      <p:sp>
        <p:nvSpPr>
          <p:cNvPr id="4" name="Text Placeholder 3"/>
          <p:cNvSpPr>
            <a:spLocks noGrp="1"/>
          </p:cNvSpPr>
          <p:nvPr>
            <p:ph type="body" idx="1"/>
          </p:nvPr>
        </p:nvSpPr>
        <p:spPr/>
        <p:txBody>
          <a:bodyPr/>
          <a:lstStyle/>
          <a:p>
            <a:r>
              <a:rPr lang="en-US" dirty="0" smtClean="0"/>
              <a:t>Strengths (Success)</a:t>
            </a:r>
            <a:endParaRPr lang="en-US" dirty="0"/>
          </a:p>
        </p:txBody>
      </p:sp>
      <p:sp>
        <p:nvSpPr>
          <p:cNvPr id="5" name="Content Placeholder 4"/>
          <p:cNvSpPr>
            <a:spLocks noGrp="1"/>
          </p:cNvSpPr>
          <p:nvPr>
            <p:ph sz="half" idx="2"/>
          </p:nvPr>
        </p:nvSpPr>
        <p:spPr>
          <a:xfrm>
            <a:off x="304800" y="2220912"/>
            <a:ext cx="4191000" cy="3951288"/>
          </a:xfrm>
        </p:spPr>
        <p:txBody>
          <a:bodyPr/>
          <a:lstStyle/>
          <a:p>
            <a:r>
              <a:rPr lang="en-US" dirty="0" smtClean="0"/>
              <a:t>Improved motivation.</a:t>
            </a:r>
          </a:p>
          <a:p>
            <a:r>
              <a:rPr lang="en-US" dirty="0" smtClean="0"/>
              <a:t>Enhanced communication.</a:t>
            </a:r>
          </a:p>
          <a:p>
            <a:r>
              <a:rPr lang="en-US" dirty="0" smtClean="0"/>
              <a:t>Allows for objective performance appraisals.</a:t>
            </a:r>
          </a:p>
          <a:p>
            <a:r>
              <a:rPr lang="en-US" dirty="0" smtClean="0"/>
              <a:t>Focuses on appropriate goals and plans.</a:t>
            </a:r>
          </a:p>
          <a:p>
            <a:r>
              <a:rPr lang="en-US" dirty="0" smtClean="0"/>
              <a:t>Identifies managerial talent.</a:t>
            </a:r>
          </a:p>
          <a:p>
            <a:r>
              <a:rPr lang="en-US" dirty="0" smtClean="0"/>
              <a:t>Facilitates control.</a:t>
            </a:r>
            <a:endParaRPr lang="en-US" dirty="0"/>
          </a:p>
        </p:txBody>
      </p:sp>
      <p:sp>
        <p:nvSpPr>
          <p:cNvPr id="6" name="Text Placeholder 5"/>
          <p:cNvSpPr>
            <a:spLocks noGrp="1"/>
          </p:cNvSpPr>
          <p:nvPr>
            <p:ph type="body" sz="quarter" idx="3"/>
          </p:nvPr>
        </p:nvSpPr>
        <p:spPr/>
        <p:txBody>
          <a:bodyPr/>
          <a:lstStyle/>
          <a:p>
            <a:r>
              <a:rPr lang="en-US" dirty="0" smtClean="0"/>
              <a:t>Weaknesses (Failure)</a:t>
            </a:r>
            <a:endParaRPr lang="en-US" dirty="0"/>
          </a:p>
        </p:txBody>
      </p:sp>
      <p:sp>
        <p:nvSpPr>
          <p:cNvPr id="7" name="Content Placeholder 6"/>
          <p:cNvSpPr>
            <a:spLocks noGrp="1"/>
          </p:cNvSpPr>
          <p:nvPr>
            <p:ph sz="quarter" idx="4"/>
          </p:nvPr>
        </p:nvSpPr>
        <p:spPr/>
        <p:txBody>
          <a:bodyPr/>
          <a:lstStyle/>
          <a:p>
            <a:r>
              <a:rPr lang="en-US" dirty="0" smtClean="0"/>
              <a:t>Poor implementation.</a:t>
            </a:r>
          </a:p>
          <a:p>
            <a:r>
              <a:rPr lang="en-US" dirty="0" smtClean="0"/>
              <a:t>Lack of top management support.</a:t>
            </a:r>
          </a:p>
          <a:p>
            <a:r>
              <a:rPr lang="en-US" dirty="0" smtClean="0"/>
              <a:t>Overemphasizing quantitative goals.</a:t>
            </a:r>
          </a:p>
          <a:p>
            <a:r>
              <a:rPr lang="en-US" dirty="0" smtClean="0"/>
              <a:t>Assigned goals lead to resentment and lack of commitment.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This chapter briefly related decision making and planning, then explained the most common planning process.</a:t>
            </a:r>
          </a:p>
          <a:p>
            <a:r>
              <a:rPr lang="en-US" dirty="0" smtClean="0"/>
              <a:t>Discussion turned to organizational goals and the basic concepts of planning.</a:t>
            </a:r>
          </a:p>
          <a:p>
            <a:r>
              <a:rPr lang="en-US" dirty="0" smtClean="0"/>
              <a:t>Tactical and operational planning followed.</a:t>
            </a:r>
          </a:p>
          <a:p>
            <a:r>
              <a:rPr lang="en-US" dirty="0" smtClean="0"/>
              <a:t>The chapter ended with how to manage the goal-setting and planning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pPr>
              <a:buFont typeface="+mj-lt"/>
              <a:buAutoNum type="arabicPeriod" startAt="4"/>
            </a:pPr>
            <a:r>
              <a:rPr lang="en-US" dirty="0" smtClean="0"/>
              <a:t>Discuss how tactical plans are developed and executed.</a:t>
            </a:r>
          </a:p>
          <a:p>
            <a:pPr>
              <a:buAutoNum type="arabicPeriod" startAt="4"/>
            </a:pPr>
            <a:r>
              <a:rPr lang="en-US" dirty="0" smtClean="0"/>
              <a:t>Describe the basic types of operational plans used by organizations.</a:t>
            </a:r>
          </a:p>
          <a:p>
            <a:pPr>
              <a:buAutoNum type="arabicPeriod" startAt="4"/>
            </a:pPr>
            <a:r>
              <a:rPr lang="en-US" dirty="0" smtClean="0"/>
              <a:t>Identify the major barriers to goal setting and planning, how organizations overcome those barriers, and how to use goals to implement plans.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Decision Making </a:t>
            </a:r>
            <a:br>
              <a:rPr lang="en-US" dirty="0" smtClean="0"/>
            </a:br>
            <a:r>
              <a:rPr lang="en-US" dirty="0" smtClean="0"/>
              <a:t>and the Planning Process</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solidFill>
                  <a:srgbClr val="00A3B4"/>
                </a:solidFill>
              </a:rPr>
              <a:t>Decision making</a:t>
            </a:r>
          </a:p>
          <a:p>
            <a:pPr lvl="1"/>
            <a:r>
              <a:rPr lang="en-US" dirty="0" smtClean="0"/>
              <a:t>Is the cornerstone of planning.</a:t>
            </a:r>
          </a:p>
          <a:p>
            <a:pPr lvl="1"/>
            <a:r>
              <a:rPr lang="en-US" dirty="0" smtClean="0"/>
              <a:t>Is the catalyst that drives the planning process.</a:t>
            </a:r>
          </a:p>
          <a:p>
            <a:pPr lvl="1"/>
            <a:r>
              <a:rPr lang="en-US" dirty="0" smtClean="0"/>
              <a:t>Underlies the formulation and implementation of all plans.</a:t>
            </a:r>
          </a:p>
          <a:p>
            <a:r>
              <a:rPr lang="en-US" dirty="0" smtClean="0">
                <a:solidFill>
                  <a:srgbClr val="00A3B4"/>
                </a:solidFill>
              </a:rPr>
              <a:t>Planning </a:t>
            </a:r>
          </a:p>
          <a:p>
            <a:pPr lvl="1"/>
            <a:r>
              <a:rPr lang="en-US" dirty="0" smtClean="0"/>
              <a:t>Occurs within an environmental context.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smtClean="0"/>
              <a:t>Figure 6.1</a:t>
            </a:r>
            <a:endParaRPr lang="en-US" dirty="0"/>
          </a:p>
        </p:txBody>
      </p:sp>
      <p:sp>
        <p:nvSpPr>
          <p:cNvPr id="4" name="Content Placeholder 3"/>
          <p:cNvSpPr>
            <a:spLocks noGrp="1"/>
          </p:cNvSpPr>
          <p:nvPr>
            <p:ph sz="quarter" idx="13"/>
          </p:nvPr>
        </p:nvSpPr>
        <p:spPr/>
        <p:txBody>
          <a:bodyPr/>
          <a:lstStyle/>
          <a:p>
            <a:r>
              <a:rPr lang="en-US" smtClean="0"/>
              <a:t>The Planning Process</a:t>
            </a:r>
            <a:endParaRPr lang="en-US" dirty="0"/>
          </a:p>
        </p:txBody>
      </p:sp>
      <p:pic>
        <p:nvPicPr>
          <p:cNvPr id="6" name="Picture 89" descr="The planning process takes place within an environmental context. Managers must develop a complete and thorough understanding of this context to determine the organization’s&#10;mission and to develop its strategic, tactical, and operational goals and plans.&#10;The organization's mission, purpose, premise, values, and direction impact strategic goals and strategic plans.&#10;These strategic goals and plans impact the organization's tactical goals and tactical plans.&#10;These tactical goals and plans impact the organization's operational goals and plans.&#10;Each level of goals and plans leads to a feedback loop that may potentially impact the organizations mission, purpose, premise, values, and direction."/>
          <p:cNvPicPr>
            <a:picLocks noChangeAspect="1" noChangeArrowheads="1"/>
          </p:cNvPicPr>
          <p:nvPr/>
        </p:nvPicPr>
        <p:blipFill>
          <a:blip r:embed="rId2" cstate="print"/>
          <a:stretch>
            <a:fillRect/>
          </a:stretch>
        </p:blipFill>
        <p:spPr bwMode="auto">
          <a:xfrm>
            <a:off x="1279525" y="1382508"/>
            <a:ext cx="6600825" cy="482958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Organizational Goals</a:t>
            </a:r>
            <a:endParaRPr lang="en-US" dirty="0"/>
          </a:p>
        </p:txBody>
      </p:sp>
      <p:sp>
        <p:nvSpPr>
          <p:cNvPr id="4" name="Content Placeholder 3"/>
          <p:cNvSpPr>
            <a:spLocks noGrp="1"/>
          </p:cNvSpPr>
          <p:nvPr>
            <p:ph idx="1"/>
          </p:nvPr>
        </p:nvSpPr>
        <p:spPr/>
        <p:txBody>
          <a:bodyPr/>
          <a:lstStyle/>
          <a:p>
            <a:r>
              <a:rPr lang="en-US" dirty="0" smtClean="0"/>
              <a:t>Goals serve four important purposes:</a:t>
            </a:r>
          </a:p>
          <a:p>
            <a:pPr lvl="1"/>
            <a:r>
              <a:rPr lang="en-US" dirty="0" smtClean="0"/>
              <a:t>They provide guidance and a unified direction.</a:t>
            </a:r>
          </a:p>
          <a:p>
            <a:pPr lvl="1"/>
            <a:r>
              <a:rPr lang="en-US" dirty="0" smtClean="0"/>
              <a:t>Goal-setting affects other aspects of planning.</a:t>
            </a:r>
          </a:p>
          <a:p>
            <a:pPr lvl="2"/>
            <a:r>
              <a:rPr lang="en-US" dirty="0" smtClean="0"/>
              <a:t>Effective goal setting promotes good planning.</a:t>
            </a:r>
          </a:p>
          <a:p>
            <a:pPr lvl="2"/>
            <a:r>
              <a:rPr lang="en-US" dirty="0" smtClean="0"/>
              <a:t>Good planning facilitates future goal setting.</a:t>
            </a:r>
          </a:p>
          <a:p>
            <a:pPr lvl="1"/>
            <a:r>
              <a:rPr lang="en-US" dirty="0" smtClean="0"/>
              <a:t>Specific and moderately difficult goals can motivate employees.</a:t>
            </a:r>
          </a:p>
          <a:p>
            <a:pPr lvl="1"/>
            <a:r>
              <a:rPr lang="en-US" dirty="0" smtClean="0"/>
              <a:t>Goals provide an effective mechanism for evaluation and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9000" y="0"/>
            <a:ext cx="5715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21" descr="Organizations also set goals for different areas. The restaurant chain shown in Figure 6.2 has goals for operations, marketing, and finance.&#10;The restaurant's mission.&#10;Our mission is to operate a chain of restaurants that will prepare and serve high-quality food on a timely basis and at reasonable prices.&#10;This mission impacts the restaurant's strategic goals which the president and CEO define as providing a 14 percent return to investors for at least ten years.  To start or purchase new restaurant chain within five years.  And to negotiate new labor contract this year.&#10;These strategic goals lead to the following tactical goals.&#10;The vice-president of operations sets the following tactical goals.  To open 150 new restaurants during ten years.  To decrease food -container costs by 15 percent during five years.  And to decrease average customer wait by thirty seconds this year.&#10;The vice president of marketing sets the following tactical goals, from the previous strategic goals.  To increase per store sales by 5 percent per year for ten years.  To target and attract two new market segments during the next five years.  And to develop new promotional strategy for next year.&#10;The earlier strategic goals lead to the vice president of finance setting the following tactical goals.  To keep corporate debt to no more than 20 percent of liquid assets for the next ten years.  To revise computerized accounting system with five years.  And to earn 9 percent on excess cash this year.&#10;In turn, these tactical goals lead to the following operational goals.&#10;The restaurant manager sets the operational goals of implementing employee incentive system within one year.  To decrease waste by 5 percent this year and to hire and train a new assistant manager.&#10;The advertising director sets the following operational goals.  To develop regional advertising campaigns within one year.  To negotiatte 5 percent lower advertising rates this year.  And to implement this year's promotional strategy.&#10;The accounting manager sets the operational goals of splitting accounts receivable/payable functions from other areas within two years, computerizing payroll system for each restaurant this year, and paying all invoices within thirty days."/>
          <p:cNvPicPr>
            <a:picLocks noChangeAspect="1" noChangeArrowheads="1"/>
          </p:cNvPicPr>
          <p:nvPr/>
        </p:nvPicPr>
        <p:blipFill>
          <a:blip r:embed="rId2" cstate="print"/>
          <a:stretch>
            <a:fillRect/>
          </a:stretch>
        </p:blipFill>
        <p:spPr bwMode="auto">
          <a:xfrm>
            <a:off x="3505200" y="0"/>
            <a:ext cx="5519503" cy="6324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6.2</a:t>
            </a:r>
            <a:endParaRPr lang="en-US" dirty="0"/>
          </a:p>
        </p:txBody>
      </p:sp>
      <p:sp>
        <p:nvSpPr>
          <p:cNvPr id="4" name="Content Placeholder 3"/>
          <p:cNvSpPr>
            <a:spLocks noGrp="1"/>
          </p:cNvSpPr>
          <p:nvPr>
            <p:ph sz="quarter" idx="13"/>
          </p:nvPr>
        </p:nvSpPr>
        <p:spPr>
          <a:xfrm>
            <a:off x="0" y="1295400"/>
            <a:ext cx="4267200" cy="1600200"/>
          </a:xfrm>
        </p:spPr>
        <p:txBody>
          <a:bodyPr>
            <a:normAutofit fontScale="92500"/>
          </a:bodyPr>
          <a:lstStyle/>
          <a:p>
            <a:r>
              <a:rPr lang="en-US" dirty="0" smtClean="0"/>
              <a:t>Kinds of Organizational Goals for a Regional Fast-Food Chain</a:t>
            </a:r>
            <a:endParaRPr lang="en-US" dirty="0"/>
          </a:p>
        </p:txBody>
      </p:sp>
      <p:sp>
        <p:nvSpPr>
          <p:cNvPr id="9" name="Text Placeholder 10"/>
          <p:cNvSpPr>
            <a:spLocks noGrp="1"/>
          </p:cNvSpPr>
          <p:nvPr>
            <p:ph type="body" sz="quarter" idx="14"/>
          </p:nvPr>
        </p:nvSpPr>
        <p:spPr>
          <a:xfrm>
            <a:off x="304800" y="3048000"/>
            <a:ext cx="2667000" cy="3200400"/>
          </a:xfrm>
        </p:spPr>
        <p:txBody>
          <a:bodyPr/>
          <a:lstStyle/>
          <a:p>
            <a:r>
              <a:rPr lang="en-US" dirty="0" smtClean="0"/>
              <a:t>Goals vary by level, area, and time frame.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Kinds of Goals - Level</a:t>
            </a:r>
            <a:endParaRPr lang="en-US" dirty="0"/>
          </a:p>
        </p:txBody>
      </p:sp>
      <p:sp>
        <p:nvSpPr>
          <p:cNvPr id="4" name="Content Placeholder 3"/>
          <p:cNvSpPr>
            <a:spLocks noGrp="1"/>
          </p:cNvSpPr>
          <p:nvPr>
            <p:ph idx="1"/>
          </p:nvPr>
        </p:nvSpPr>
        <p:spPr>
          <a:xfrm>
            <a:off x="304800" y="1600200"/>
            <a:ext cx="8763000" cy="4724400"/>
          </a:xfrm>
        </p:spPr>
        <p:txBody>
          <a:bodyPr>
            <a:normAutofit fontScale="92500"/>
          </a:bodyPr>
          <a:lstStyle/>
          <a:p>
            <a:r>
              <a:rPr lang="en-US" dirty="0" smtClean="0"/>
              <a:t>Goals are set for and by different levels.</a:t>
            </a:r>
          </a:p>
          <a:p>
            <a:pPr lvl="1"/>
            <a:r>
              <a:rPr lang="en-US" dirty="0" smtClean="0"/>
              <a:t>A </a:t>
            </a:r>
            <a:r>
              <a:rPr lang="en-US" b="1" dirty="0" smtClean="0">
                <a:solidFill>
                  <a:srgbClr val="E95A53"/>
                </a:solidFill>
              </a:rPr>
              <a:t>mission statement </a:t>
            </a:r>
            <a:r>
              <a:rPr lang="en-US" dirty="0" smtClean="0"/>
              <a:t>states an organization’s fundamental purpose.</a:t>
            </a:r>
          </a:p>
          <a:p>
            <a:pPr lvl="1"/>
            <a:r>
              <a:rPr lang="en-US" dirty="0" smtClean="0"/>
              <a:t>A</a:t>
            </a:r>
            <a:r>
              <a:rPr lang="en-US" b="1" dirty="0" smtClean="0">
                <a:solidFill>
                  <a:srgbClr val="E95A53"/>
                </a:solidFill>
              </a:rPr>
              <a:t> strategic goal </a:t>
            </a:r>
            <a:r>
              <a:rPr lang="en-US" dirty="0" smtClean="0"/>
              <a:t>is set by/for top management.</a:t>
            </a:r>
          </a:p>
          <a:p>
            <a:pPr lvl="2"/>
            <a:r>
              <a:rPr lang="en-US" dirty="0" smtClean="0"/>
              <a:t>Focus is on broad, general goals.</a:t>
            </a:r>
          </a:p>
          <a:p>
            <a:pPr lvl="1"/>
            <a:r>
              <a:rPr lang="en-US" dirty="0" smtClean="0"/>
              <a:t>A </a:t>
            </a:r>
            <a:r>
              <a:rPr lang="en-US" b="1" dirty="0" smtClean="0">
                <a:solidFill>
                  <a:srgbClr val="E95A53"/>
                </a:solidFill>
              </a:rPr>
              <a:t>tactical goal</a:t>
            </a:r>
            <a:r>
              <a:rPr lang="en-US" dirty="0" smtClean="0">
                <a:solidFill>
                  <a:srgbClr val="E95A53"/>
                </a:solidFill>
              </a:rPr>
              <a:t> </a:t>
            </a:r>
            <a:r>
              <a:rPr lang="en-US" dirty="0" smtClean="0"/>
              <a:t>is set by/for middle managers.</a:t>
            </a:r>
          </a:p>
          <a:p>
            <a:pPr lvl="2"/>
            <a:r>
              <a:rPr lang="en-US" dirty="0" smtClean="0"/>
              <a:t>Focus is on actions necessary to achieve strategic goals.</a:t>
            </a:r>
          </a:p>
          <a:p>
            <a:pPr lvl="1"/>
            <a:r>
              <a:rPr lang="en-US" dirty="0" smtClean="0"/>
              <a:t>An </a:t>
            </a:r>
            <a:r>
              <a:rPr lang="en-US" b="1" dirty="0" smtClean="0">
                <a:solidFill>
                  <a:srgbClr val="E95A53"/>
                </a:solidFill>
              </a:rPr>
              <a:t>operational goal </a:t>
            </a:r>
            <a:r>
              <a:rPr lang="en-US" dirty="0" smtClean="0"/>
              <a:t>is set by/for lower-level managers.</a:t>
            </a:r>
          </a:p>
          <a:p>
            <a:pPr lvl="2"/>
            <a:r>
              <a:rPr lang="en-US" dirty="0" smtClean="0"/>
              <a:t>Focus is on short-term issues associated with tactical goals.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Kinds of Goals </a:t>
            </a:r>
            <a:br>
              <a:rPr lang="en-US" dirty="0" smtClean="0"/>
            </a:br>
            <a:r>
              <a:rPr lang="en-US" dirty="0" smtClean="0"/>
              <a:t>Area and Time Frames</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solidFill>
                  <a:srgbClr val="00A3B4"/>
                </a:solidFill>
              </a:rPr>
              <a:t>Area</a:t>
            </a:r>
          </a:p>
          <a:p>
            <a:pPr lvl="1"/>
            <a:r>
              <a:rPr lang="en-US" dirty="0" smtClean="0"/>
              <a:t>Organizations set goals for different areas.</a:t>
            </a:r>
          </a:p>
          <a:p>
            <a:pPr lvl="2"/>
            <a:r>
              <a:rPr lang="en-US" dirty="0" smtClean="0"/>
              <a:t>Operations, marketing, finance, quality control, productivity, human resources.</a:t>
            </a:r>
          </a:p>
          <a:p>
            <a:r>
              <a:rPr lang="en-US" dirty="0" smtClean="0">
                <a:solidFill>
                  <a:srgbClr val="00A3B4"/>
                </a:solidFill>
              </a:rPr>
              <a:t>Time frame</a:t>
            </a:r>
          </a:p>
          <a:p>
            <a:pPr lvl="1"/>
            <a:r>
              <a:rPr lang="en-US" dirty="0" smtClean="0"/>
              <a:t>Organizations set goals across different time frames.</a:t>
            </a:r>
          </a:p>
          <a:p>
            <a:pPr lvl="2"/>
            <a:r>
              <a:rPr lang="en-US" dirty="0" smtClean="0"/>
              <a:t>Long-term, intermediate-term, and short-term goals.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linds(horizont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linds(horizont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linds(horizontal)">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2208</Words>
  <Application>Microsoft Office PowerPoint</Application>
  <PresentationFormat>On-screen Show (4:3)</PresentationFormat>
  <Paragraphs>164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MANAGEMENT</vt:lpstr>
      <vt:lpstr>Learning Outcomes</vt:lpstr>
      <vt:lpstr>Learning Outcomes</vt:lpstr>
      <vt:lpstr>Decision Making  and the Planning Process</vt:lpstr>
      <vt:lpstr>Slide 5</vt:lpstr>
      <vt:lpstr>Organizational Goals</vt:lpstr>
      <vt:lpstr>Slide 7</vt:lpstr>
      <vt:lpstr>Kinds of Goals - Level</vt:lpstr>
      <vt:lpstr>Kinds of Goals  Area and Time Frames</vt:lpstr>
      <vt:lpstr>Organizational Goals</vt:lpstr>
      <vt:lpstr>Organizational Planning</vt:lpstr>
      <vt:lpstr>Kinds of Organizational Plans</vt:lpstr>
      <vt:lpstr>Time Frames for Planning</vt:lpstr>
      <vt:lpstr>Responsibilities for Planning</vt:lpstr>
      <vt:lpstr>Responsibilities for Planning</vt:lpstr>
      <vt:lpstr>Contingency Planning  and Crisis Management</vt:lpstr>
      <vt:lpstr>Slide 17</vt:lpstr>
      <vt:lpstr>Tactical Planning</vt:lpstr>
      <vt:lpstr>Slide 19</vt:lpstr>
      <vt:lpstr>Slide 20</vt:lpstr>
      <vt:lpstr>Slide 21</vt:lpstr>
      <vt:lpstr>Managing Goal-Setting and Planning Processes</vt:lpstr>
      <vt:lpstr>Slide 23</vt:lpstr>
      <vt:lpstr>Effectiveness of Formal Goal Setting</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225</cp:revision>
  <dcterms:created xsi:type="dcterms:W3CDTF">2015-05-20T15:20:11Z</dcterms:created>
  <dcterms:modified xsi:type="dcterms:W3CDTF">2015-10-27T18:24:10Z</dcterms:modified>
</cp:coreProperties>
</file>