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5" r:id="rId20"/>
    <p:sldId id="274"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2" r:id="rId37"/>
    <p:sldId id="291" r:id="rId38"/>
    <p:sldId id="293" r:id="rId39"/>
    <p:sldId id="295" r:id="rId40"/>
    <p:sldId id="296" r:id="rId41"/>
    <p:sldId id="297" r:id="rId42"/>
    <p:sldId id="29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D8E8C4"/>
    <a:srgbClr val="002765"/>
    <a:srgbClr val="FEEAC9"/>
    <a:srgbClr val="0AA459"/>
    <a:srgbClr val="E9EBF5"/>
    <a:srgbClr val="E95A53"/>
    <a:srgbClr val="5C7E8E"/>
    <a:srgbClr val="848BB9"/>
    <a:srgbClr val="E57B00"/>
  </p:clrMru>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5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33180"/>
    </p:cViewPr>
  </p:outlineViewPr>
  <p:notesTextViewPr>
    <p:cViewPr>
      <p:scale>
        <a:sx n="100" d="100"/>
        <a:sy n="100" d="100"/>
      </p:scale>
      <p:origin x="0" y="0"/>
    </p:cViewPr>
  </p:notesTextViewPr>
  <p:sorterViewPr>
    <p:cViewPr>
      <p:scale>
        <a:sx n="66" d="100"/>
        <a:sy n="66" d="100"/>
      </p:scale>
      <p:origin x="0" y="276"/>
    </p:cViewPr>
  </p:sorterViewPr>
  <p:notesViewPr>
    <p:cSldViewPr>
      <p:cViewPr varScale="1">
        <p:scale>
          <a:sx n="37" d="100"/>
          <a:sy n="37" d="100"/>
        </p:scale>
        <p:origin x="-16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05F53-CECE-4633-814C-9CC80C0614C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D6091C4-9808-4EFB-9CD0-86E7EA066697}">
      <dgm:prSet phldrT="[Text]"/>
      <dgm:spPr>
        <a:solidFill>
          <a:srgbClr val="E9EBF5"/>
        </a:solidFill>
      </dgm:spPr>
      <dgm:t>
        <a:bodyPr/>
        <a:lstStyle/>
        <a:p>
          <a:r>
            <a:rPr lang="en-US" b="1" dirty="0" smtClean="0">
              <a:solidFill>
                <a:srgbClr val="E95A53"/>
              </a:solidFill>
              <a:latin typeface="Arial" pitchFamily="34" charset="0"/>
              <a:cs typeface="Arial" pitchFamily="34" charset="0"/>
            </a:rPr>
            <a:t>Strategy </a:t>
          </a:r>
          <a:endParaRPr lang="en-US" b="1" dirty="0">
            <a:solidFill>
              <a:srgbClr val="E95A53"/>
            </a:solidFill>
            <a:latin typeface="Arial" pitchFamily="34" charset="0"/>
            <a:cs typeface="Arial" pitchFamily="34" charset="0"/>
          </a:endParaRPr>
        </a:p>
      </dgm:t>
    </dgm:pt>
    <dgm:pt modelId="{06F3AA72-E474-48C8-A26C-87D645975517}" type="parTrans" cxnId="{1EB660DC-C4B7-4B9D-9CE3-4608742C3468}">
      <dgm:prSet/>
      <dgm:spPr/>
      <dgm:t>
        <a:bodyPr/>
        <a:lstStyle/>
        <a:p>
          <a:endParaRPr lang="en-US">
            <a:latin typeface="Arial" pitchFamily="34" charset="0"/>
            <a:cs typeface="Arial" pitchFamily="34" charset="0"/>
          </a:endParaRPr>
        </a:p>
      </dgm:t>
    </dgm:pt>
    <dgm:pt modelId="{811B8D8C-2DB9-41CC-A380-FF382B12505D}" type="sibTrans" cxnId="{1EB660DC-C4B7-4B9D-9CE3-4608742C3468}">
      <dgm:prSet/>
      <dgm:spPr/>
      <dgm:t>
        <a:bodyPr/>
        <a:lstStyle/>
        <a:p>
          <a:endParaRPr lang="en-US">
            <a:latin typeface="Arial" pitchFamily="34" charset="0"/>
            <a:cs typeface="Arial" pitchFamily="34" charset="0"/>
          </a:endParaRPr>
        </a:p>
      </dgm:t>
    </dgm:pt>
    <dgm:pt modelId="{533ED1D9-BAAE-4F5B-ABE5-96683731BBFA}">
      <dgm:prSet phldrT="[Text]"/>
      <dgm:spPr/>
      <dgm:t>
        <a:bodyPr/>
        <a:lstStyle/>
        <a:p>
          <a:r>
            <a:rPr lang="en-US" dirty="0" smtClean="0">
              <a:latin typeface="Arial" pitchFamily="34" charset="0"/>
              <a:cs typeface="Arial" pitchFamily="34" charset="0"/>
            </a:rPr>
            <a:t>A comprehensive plan for accomplishing an organization’s goals.</a:t>
          </a:r>
          <a:endParaRPr lang="en-US" dirty="0">
            <a:latin typeface="Arial" pitchFamily="34" charset="0"/>
            <a:cs typeface="Arial" pitchFamily="34" charset="0"/>
          </a:endParaRPr>
        </a:p>
      </dgm:t>
    </dgm:pt>
    <dgm:pt modelId="{8B2359AB-4365-4D92-90C7-4AEF6B312665}" type="parTrans" cxnId="{6D6AAABA-75CD-40BC-B96A-F5CED4AC319A}">
      <dgm:prSet/>
      <dgm:spPr/>
      <dgm:t>
        <a:bodyPr/>
        <a:lstStyle/>
        <a:p>
          <a:endParaRPr lang="en-US">
            <a:latin typeface="Arial" pitchFamily="34" charset="0"/>
            <a:cs typeface="Arial" pitchFamily="34" charset="0"/>
          </a:endParaRPr>
        </a:p>
      </dgm:t>
    </dgm:pt>
    <dgm:pt modelId="{C569B828-2D84-4112-A4F6-FDFF62B3D32A}" type="sibTrans" cxnId="{6D6AAABA-75CD-40BC-B96A-F5CED4AC319A}">
      <dgm:prSet/>
      <dgm:spPr/>
      <dgm:t>
        <a:bodyPr/>
        <a:lstStyle/>
        <a:p>
          <a:endParaRPr lang="en-US">
            <a:latin typeface="Arial" pitchFamily="34" charset="0"/>
            <a:cs typeface="Arial" pitchFamily="34" charset="0"/>
          </a:endParaRPr>
        </a:p>
      </dgm:t>
    </dgm:pt>
    <dgm:pt modelId="{954DE6E3-8570-4A9D-95F2-5CE5AD9FC84F}">
      <dgm:prSet phldrT="[Text]"/>
      <dgm:spPr>
        <a:solidFill>
          <a:srgbClr val="FEEAC9"/>
        </a:solidFill>
      </dgm:spPr>
      <dgm:t>
        <a:bodyPr/>
        <a:lstStyle/>
        <a:p>
          <a:r>
            <a:rPr lang="en-US" b="1" dirty="0" smtClean="0">
              <a:solidFill>
                <a:srgbClr val="E95A53"/>
              </a:solidFill>
              <a:latin typeface="Arial" pitchFamily="34" charset="0"/>
              <a:cs typeface="Arial" pitchFamily="34" charset="0"/>
            </a:rPr>
            <a:t>Strategic management</a:t>
          </a:r>
          <a:endParaRPr lang="en-US" b="1" dirty="0">
            <a:solidFill>
              <a:srgbClr val="E95A53"/>
            </a:solidFill>
            <a:latin typeface="Arial" pitchFamily="34" charset="0"/>
            <a:cs typeface="Arial" pitchFamily="34" charset="0"/>
          </a:endParaRPr>
        </a:p>
      </dgm:t>
    </dgm:pt>
    <dgm:pt modelId="{6334BB3C-C2B7-4376-86C1-E385361680D1}" type="parTrans" cxnId="{10A16434-5047-4609-9DA8-D5DF8DFA4640}">
      <dgm:prSet/>
      <dgm:spPr/>
      <dgm:t>
        <a:bodyPr/>
        <a:lstStyle/>
        <a:p>
          <a:endParaRPr lang="en-US">
            <a:latin typeface="Arial" pitchFamily="34" charset="0"/>
            <a:cs typeface="Arial" pitchFamily="34" charset="0"/>
          </a:endParaRPr>
        </a:p>
      </dgm:t>
    </dgm:pt>
    <dgm:pt modelId="{289E3464-8968-4A34-99CB-CB9912EABE48}" type="sibTrans" cxnId="{10A16434-5047-4609-9DA8-D5DF8DFA4640}">
      <dgm:prSet/>
      <dgm:spPr/>
      <dgm:t>
        <a:bodyPr/>
        <a:lstStyle/>
        <a:p>
          <a:endParaRPr lang="en-US">
            <a:latin typeface="Arial" pitchFamily="34" charset="0"/>
            <a:cs typeface="Arial" pitchFamily="34" charset="0"/>
          </a:endParaRPr>
        </a:p>
      </dgm:t>
    </dgm:pt>
    <dgm:pt modelId="{D479E08B-8F9F-4D2C-ABCA-DB963D863FC3}">
      <dgm:prSet phldrT="[Text]"/>
      <dgm:spPr/>
      <dgm:t>
        <a:bodyPr/>
        <a:lstStyle/>
        <a:p>
          <a:r>
            <a:rPr lang="en-US" dirty="0" smtClean="0">
              <a:latin typeface="Arial" pitchFamily="34" charset="0"/>
              <a:cs typeface="Arial" pitchFamily="34" charset="0"/>
            </a:rPr>
            <a:t>A comprehensive and ongoing management process aimed at formulating and implementing effective strategies; a way of approaching business opportunities and challenges.</a:t>
          </a:r>
          <a:endParaRPr lang="en-US" dirty="0">
            <a:latin typeface="Arial" pitchFamily="34" charset="0"/>
            <a:cs typeface="Arial" pitchFamily="34" charset="0"/>
          </a:endParaRPr>
        </a:p>
      </dgm:t>
    </dgm:pt>
    <dgm:pt modelId="{7F0A2071-9C88-46ED-93A8-7C66A0DDC6CA}" type="parTrans" cxnId="{78EF898E-8E41-4CE7-9708-2C4CC43161D2}">
      <dgm:prSet/>
      <dgm:spPr/>
      <dgm:t>
        <a:bodyPr/>
        <a:lstStyle/>
        <a:p>
          <a:endParaRPr lang="en-US">
            <a:latin typeface="Arial" pitchFamily="34" charset="0"/>
            <a:cs typeface="Arial" pitchFamily="34" charset="0"/>
          </a:endParaRPr>
        </a:p>
      </dgm:t>
    </dgm:pt>
    <dgm:pt modelId="{917AF235-BB7E-43B7-B7B1-19C0FDACAC34}" type="sibTrans" cxnId="{78EF898E-8E41-4CE7-9708-2C4CC43161D2}">
      <dgm:prSet/>
      <dgm:spPr/>
      <dgm:t>
        <a:bodyPr/>
        <a:lstStyle/>
        <a:p>
          <a:endParaRPr lang="en-US">
            <a:latin typeface="Arial" pitchFamily="34" charset="0"/>
            <a:cs typeface="Arial" pitchFamily="34" charset="0"/>
          </a:endParaRPr>
        </a:p>
      </dgm:t>
    </dgm:pt>
    <dgm:pt modelId="{0F951150-570A-4F1B-AF33-3BE86F77962E}">
      <dgm:prSet phldrT="[Text]"/>
      <dgm:spPr>
        <a:solidFill>
          <a:srgbClr val="E0F2FB"/>
        </a:solidFill>
      </dgm:spPr>
      <dgm:t>
        <a:bodyPr/>
        <a:lstStyle/>
        <a:p>
          <a:r>
            <a:rPr lang="en-US" b="1" dirty="0" smtClean="0">
              <a:solidFill>
                <a:srgbClr val="E95A53"/>
              </a:solidFill>
              <a:latin typeface="Arial" pitchFamily="34" charset="0"/>
              <a:cs typeface="Arial" pitchFamily="34" charset="0"/>
            </a:rPr>
            <a:t>Effective strategy</a:t>
          </a:r>
          <a:endParaRPr lang="en-US" b="1" dirty="0">
            <a:solidFill>
              <a:srgbClr val="E95A53"/>
            </a:solidFill>
            <a:latin typeface="Arial" pitchFamily="34" charset="0"/>
            <a:cs typeface="Arial" pitchFamily="34" charset="0"/>
          </a:endParaRPr>
        </a:p>
      </dgm:t>
    </dgm:pt>
    <dgm:pt modelId="{31894BE9-1976-4CE1-9D57-DB79F6ECA116}" type="parTrans" cxnId="{720DBA7B-1F00-464C-A840-38A7A7BFFC12}">
      <dgm:prSet/>
      <dgm:spPr/>
      <dgm:t>
        <a:bodyPr/>
        <a:lstStyle/>
        <a:p>
          <a:endParaRPr lang="en-US">
            <a:latin typeface="Arial" pitchFamily="34" charset="0"/>
            <a:cs typeface="Arial" pitchFamily="34" charset="0"/>
          </a:endParaRPr>
        </a:p>
      </dgm:t>
    </dgm:pt>
    <dgm:pt modelId="{0D2CBB88-003A-4919-982C-947E8AC93B20}" type="sibTrans" cxnId="{720DBA7B-1F00-464C-A840-38A7A7BFFC12}">
      <dgm:prSet/>
      <dgm:spPr/>
      <dgm:t>
        <a:bodyPr/>
        <a:lstStyle/>
        <a:p>
          <a:endParaRPr lang="en-US">
            <a:latin typeface="Arial" pitchFamily="34" charset="0"/>
            <a:cs typeface="Arial" pitchFamily="34" charset="0"/>
          </a:endParaRPr>
        </a:p>
      </dgm:t>
    </dgm:pt>
    <dgm:pt modelId="{204C0C22-E137-47ED-AD74-792406C6DFE4}">
      <dgm:prSet phldrT="[Text]"/>
      <dgm:spPr/>
      <dgm:t>
        <a:bodyPr/>
        <a:lstStyle/>
        <a:p>
          <a:r>
            <a:rPr lang="en-US" dirty="0" smtClean="0">
              <a:latin typeface="Arial" pitchFamily="34" charset="0"/>
              <a:cs typeface="Arial" pitchFamily="34" charset="0"/>
            </a:rPr>
            <a:t>A strategy that promotes a superior alignment between the organization and its environment and the achievement of strategic goals.</a:t>
          </a:r>
          <a:endParaRPr lang="en-US" dirty="0">
            <a:latin typeface="Arial" pitchFamily="34" charset="0"/>
            <a:cs typeface="Arial" pitchFamily="34" charset="0"/>
          </a:endParaRPr>
        </a:p>
      </dgm:t>
    </dgm:pt>
    <dgm:pt modelId="{688C8B86-D41C-49D5-A0A4-96EEDA59EB41}" type="parTrans" cxnId="{277A3D23-F15C-4439-884F-EB6BF8C92A03}">
      <dgm:prSet/>
      <dgm:spPr/>
      <dgm:t>
        <a:bodyPr/>
        <a:lstStyle/>
        <a:p>
          <a:endParaRPr lang="en-US">
            <a:latin typeface="Arial" pitchFamily="34" charset="0"/>
            <a:cs typeface="Arial" pitchFamily="34" charset="0"/>
          </a:endParaRPr>
        </a:p>
      </dgm:t>
    </dgm:pt>
    <dgm:pt modelId="{F98AC240-C03C-4F12-9945-6A758C67ACE1}" type="sibTrans" cxnId="{277A3D23-F15C-4439-884F-EB6BF8C92A03}">
      <dgm:prSet/>
      <dgm:spPr/>
      <dgm:t>
        <a:bodyPr/>
        <a:lstStyle/>
        <a:p>
          <a:endParaRPr lang="en-US">
            <a:latin typeface="Arial" pitchFamily="34" charset="0"/>
            <a:cs typeface="Arial" pitchFamily="34" charset="0"/>
          </a:endParaRPr>
        </a:p>
      </dgm:t>
    </dgm:pt>
    <dgm:pt modelId="{216ACB9D-2957-4F65-A53E-054E00A0B2B0}" type="pres">
      <dgm:prSet presAssocID="{CB705F53-CECE-4633-814C-9CC80C0614C9}" presName="linear" presStyleCnt="0">
        <dgm:presLayoutVars>
          <dgm:animLvl val="lvl"/>
          <dgm:resizeHandles val="exact"/>
        </dgm:presLayoutVars>
      </dgm:prSet>
      <dgm:spPr/>
      <dgm:t>
        <a:bodyPr/>
        <a:lstStyle/>
        <a:p>
          <a:endParaRPr lang="en-US"/>
        </a:p>
      </dgm:t>
    </dgm:pt>
    <dgm:pt modelId="{A398FA01-3489-41CE-BA24-9EE5031960D5}" type="pres">
      <dgm:prSet presAssocID="{5D6091C4-9808-4EFB-9CD0-86E7EA066697}" presName="parentText" presStyleLbl="node1" presStyleIdx="0" presStyleCnt="3">
        <dgm:presLayoutVars>
          <dgm:chMax val="0"/>
          <dgm:bulletEnabled val="1"/>
        </dgm:presLayoutVars>
      </dgm:prSet>
      <dgm:spPr/>
      <dgm:t>
        <a:bodyPr/>
        <a:lstStyle/>
        <a:p>
          <a:endParaRPr lang="en-US"/>
        </a:p>
      </dgm:t>
    </dgm:pt>
    <dgm:pt modelId="{F947E6D8-FDAF-4BF6-975E-0C91255D32EC}" type="pres">
      <dgm:prSet presAssocID="{5D6091C4-9808-4EFB-9CD0-86E7EA066697}" presName="childText" presStyleLbl="revTx" presStyleIdx="0" presStyleCnt="3">
        <dgm:presLayoutVars>
          <dgm:bulletEnabled val="1"/>
        </dgm:presLayoutVars>
      </dgm:prSet>
      <dgm:spPr/>
      <dgm:t>
        <a:bodyPr/>
        <a:lstStyle/>
        <a:p>
          <a:endParaRPr lang="en-US"/>
        </a:p>
      </dgm:t>
    </dgm:pt>
    <dgm:pt modelId="{9314AB35-0361-4B76-82EB-07E90DF31E12}" type="pres">
      <dgm:prSet presAssocID="{954DE6E3-8570-4A9D-95F2-5CE5AD9FC84F}" presName="parentText" presStyleLbl="node1" presStyleIdx="1" presStyleCnt="3">
        <dgm:presLayoutVars>
          <dgm:chMax val="0"/>
          <dgm:bulletEnabled val="1"/>
        </dgm:presLayoutVars>
      </dgm:prSet>
      <dgm:spPr/>
      <dgm:t>
        <a:bodyPr/>
        <a:lstStyle/>
        <a:p>
          <a:endParaRPr lang="en-US"/>
        </a:p>
      </dgm:t>
    </dgm:pt>
    <dgm:pt modelId="{46A88C45-DDB6-4153-BD6A-9383F7B3F8B7}" type="pres">
      <dgm:prSet presAssocID="{954DE6E3-8570-4A9D-95F2-5CE5AD9FC84F}" presName="childText" presStyleLbl="revTx" presStyleIdx="1" presStyleCnt="3">
        <dgm:presLayoutVars>
          <dgm:bulletEnabled val="1"/>
        </dgm:presLayoutVars>
      </dgm:prSet>
      <dgm:spPr/>
      <dgm:t>
        <a:bodyPr/>
        <a:lstStyle/>
        <a:p>
          <a:endParaRPr lang="en-US"/>
        </a:p>
      </dgm:t>
    </dgm:pt>
    <dgm:pt modelId="{7A300E28-7261-421C-95C5-D5F42774C262}" type="pres">
      <dgm:prSet presAssocID="{0F951150-570A-4F1B-AF33-3BE86F77962E}" presName="parentText" presStyleLbl="node1" presStyleIdx="2" presStyleCnt="3">
        <dgm:presLayoutVars>
          <dgm:chMax val="0"/>
          <dgm:bulletEnabled val="1"/>
        </dgm:presLayoutVars>
      </dgm:prSet>
      <dgm:spPr/>
      <dgm:t>
        <a:bodyPr/>
        <a:lstStyle/>
        <a:p>
          <a:endParaRPr lang="en-US"/>
        </a:p>
      </dgm:t>
    </dgm:pt>
    <dgm:pt modelId="{A3073DDD-917F-43CD-BE02-B86D924BC8E3}" type="pres">
      <dgm:prSet presAssocID="{0F951150-570A-4F1B-AF33-3BE86F77962E}" presName="childText" presStyleLbl="revTx" presStyleIdx="2" presStyleCnt="3">
        <dgm:presLayoutVars>
          <dgm:bulletEnabled val="1"/>
        </dgm:presLayoutVars>
      </dgm:prSet>
      <dgm:spPr/>
      <dgm:t>
        <a:bodyPr/>
        <a:lstStyle/>
        <a:p>
          <a:endParaRPr lang="en-US"/>
        </a:p>
      </dgm:t>
    </dgm:pt>
  </dgm:ptLst>
  <dgm:cxnLst>
    <dgm:cxn modelId="{CFEC3584-B690-48B2-B746-1AFD75D9CFEE}" type="presOf" srcId="{533ED1D9-BAAE-4F5B-ABE5-96683731BBFA}" destId="{F947E6D8-FDAF-4BF6-975E-0C91255D32EC}" srcOrd="0" destOrd="0" presId="urn:microsoft.com/office/officeart/2005/8/layout/vList2"/>
    <dgm:cxn modelId="{277A3D23-F15C-4439-884F-EB6BF8C92A03}" srcId="{0F951150-570A-4F1B-AF33-3BE86F77962E}" destId="{204C0C22-E137-47ED-AD74-792406C6DFE4}" srcOrd="0" destOrd="0" parTransId="{688C8B86-D41C-49D5-A0A4-96EEDA59EB41}" sibTransId="{F98AC240-C03C-4F12-9945-6A758C67ACE1}"/>
    <dgm:cxn modelId="{10A16434-5047-4609-9DA8-D5DF8DFA4640}" srcId="{CB705F53-CECE-4633-814C-9CC80C0614C9}" destId="{954DE6E3-8570-4A9D-95F2-5CE5AD9FC84F}" srcOrd="1" destOrd="0" parTransId="{6334BB3C-C2B7-4376-86C1-E385361680D1}" sibTransId="{289E3464-8968-4A34-99CB-CB9912EABE48}"/>
    <dgm:cxn modelId="{326FDDD4-4E5A-43E7-BFF7-DC60749F296B}" type="presOf" srcId="{D479E08B-8F9F-4D2C-ABCA-DB963D863FC3}" destId="{46A88C45-DDB6-4153-BD6A-9383F7B3F8B7}" srcOrd="0" destOrd="0" presId="urn:microsoft.com/office/officeart/2005/8/layout/vList2"/>
    <dgm:cxn modelId="{78EF898E-8E41-4CE7-9708-2C4CC43161D2}" srcId="{954DE6E3-8570-4A9D-95F2-5CE5AD9FC84F}" destId="{D479E08B-8F9F-4D2C-ABCA-DB963D863FC3}" srcOrd="0" destOrd="0" parTransId="{7F0A2071-9C88-46ED-93A8-7C66A0DDC6CA}" sibTransId="{917AF235-BB7E-43B7-B7B1-19C0FDACAC34}"/>
    <dgm:cxn modelId="{75A4B8A0-9F47-415B-A2F3-7C4D9320ED44}" type="presOf" srcId="{5D6091C4-9808-4EFB-9CD0-86E7EA066697}" destId="{A398FA01-3489-41CE-BA24-9EE5031960D5}" srcOrd="0" destOrd="0" presId="urn:microsoft.com/office/officeart/2005/8/layout/vList2"/>
    <dgm:cxn modelId="{E5CB6DB9-A4DE-4F16-B7C3-64197D066D28}" type="presOf" srcId="{204C0C22-E137-47ED-AD74-792406C6DFE4}" destId="{A3073DDD-917F-43CD-BE02-B86D924BC8E3}" srcOrd="0" destOrd="0" presId="urn:microsoft.com/office/officeart/2005/8/layout/vList2"/>
    <dgm:cxn modelId="{720DBA7B-1F00-464C-A840-38A7A7BFFC12}" srcId="{CB705F53-CECE-4633-814C-9CC80C0614C9}" destId="{0F951150-570A-4F1B-AF33-3BE86F77962E}" srcOrd="2" destOrd="0" parTransId="{31894BE9-1976-4CE1-9D57-DB79F6ECA116}" sibTransId="{0D2CBB88-003A-4919-982C-947E8AC93B20}"/>
    <dgm:cxn modelId="{1EB660DC-C4B7-4B9D-9CE3-4608742C3468}" srcId="{CB705F53-CECE-4633-814C-9CC80C0614C9}" destId="{5D6091C4-9808-4EFB-9CD0-86E7EA066697}" srcOrd="0" destOrd="0" parTransId="{06F3AA72-E474-48C8-A26C-87D645975517}" sibTransId="{811B8D8C-2DB9-41CC-A380-FF382B12505D}"/>
    <dgm:cxn modelId="{31077968-F64C-4115-923B-016CC1833243}" type="presOf" srcId="{0F951150-570A-4F1B-AF33-3BE86F77962E}" destId="{7A300E28-7261-421C-95C5-D5F42774C262}" srcOrd="0" destOrd="0" presId="urn:microsoft.com/office/officeart/2005/8/layout/vList2"/>
    <dgm:cxn modelId="{9BAB369B-CD71-472B-9581-0FA3847D6147}" type="presOf" srcId="{CB705F53-CECE-4633-814C-9CC80C0614C9}" destId="{216ACB9D-2957-4F65-A53E-054E00A0B2B0}" srcOrd="0" destOrd="0" presId="urn:microsoft.com/office/officeart/2005/8/layout/vList2"/>
    <dgm:cxn modelId="{6D6AAABA-75CD-40BC-B96A-F5CED4AC319A}" srcId="{5D6091C4-9808-4EFB-9CD0-86E7EA066697}" destId="{533ED1D9-BAAE-4F5B-ABE5-96683731BBFA}" srcOrd="0" destOrd="0" parTransId="{8B2359AB-4365-4D92-90C7-4AEF6B312665}" sibTransId="{C569B828-2D84-4112-A4F6-FDFF62B3D32A}"/>
    <dgm:cxn modelId="{EED27296-9C53-40D2-95A7-02E9BAC13112}" type="presOf" srcId="{954DE6E3-8570-4A9D-95F2-5CE5AD9FC84F}" destId="{9314AB35-0361-4B76-82EB-07E90DF31E12}" srcOrd="0" destOrd="0" presId="urn:microsoft.com/office/officeart/2005/8/layout/vList2"/>
    <dgm:cxn modelId="{CF8126E5-1E6B-422F-B8AD-83A6151AAFB8}" type="presParOf" srcId="{216ACB9D-2957-4F65-A53E-054E00A0B2B0}" destId="{A398FA01-3489-41CE-BA24-9EE5031960D5}" srcOrd="0" destOrd="0" presId="urn:microsoft.com/office/officeart/2005/8/layout/vList2"/>
    <dgm:cxn modelId="{A3D9C783-2E92-4CCA-BEED-943FBC8A6AF7}" type="presParOf" srcId="{216ACB9D-2957-4F65-A53E-054E00A0B2B0}" destId="{F947E6D8-FDAF-4BF6-975E-0C91255D32EC}" srcOrd="1" destOrd="0" presId="urn:microsoft.com/office/officeart/2005/8/layout/vList2"/>
    <dgm:cxn modelId="{A3315EE6-A473-4C01-A7CA-A362B14302FD}" type="presParOf" srcId="{216ACB9D-2957-4F65-A53E-054E00A0B2B0}" destId="{9314AB35-0361-4B76-82EB-07E90DF31E12}" srcOrd="2" destOrd="0" presId="urn:microsoft.com/office/officeart/2005/8/layout/vList2"/>
    <dgm:cxn modelId="{2CC1332E-B80C-4B5C-A85E-B2727F1B9FE6}" type="presParOf" srcId="{216ACB9D-2957-4F65-A53E-054E00A0B2B0}" destId="{46A88C45-DDB6-4153-BD6A-9383F7B3F8B7}" srcOrd="3" destOrd="0" presId="urn:microsoft.com/office/officeart/2005/8/layout/vList2"/>
    <dgm:cxn modelId="{CDEFFEEB-D96B-41E9-B191-0C7305737625}" type="presParOf" srcId="{216ACB9D-2957-4F65-A53E-054E00A0B2B0}" destId="{7A300E28-7261-421C-95C5-D5F42774C262}" srcOrd="4" destOrd="0" presId="urn:microsoft.com/office/officeart/2005/8/layout/vList2"/>
    <dgm:cxn modelId="{AD680FD9-0BDF-4C4F-A30E-CD9EB4487C35}" type="presParOf" srcId="{216ACB9D-2957-4F65-A53E-054E00A0B2B0}" destId="{A3073DDD-917F-43CD-BE02-B86D924BC8E3}"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AB85D-EA2D-4EA9-853E-B14AC5C35D81}"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B2E4ACB3-0CC9-4266-9DD5-922D04525501}">
      <dgm:prSet phldrT="[Text]"/>
      <dgm:spPr>
        <a:solidFill>
          <a:srgbClr val="0AA459"/>
        </a:solidFill>
      </dgm:spPr>
      <dgm:t>
        <a:bodyPr/>
        <a:lstStyle/>
        <a:p>
          <a:r>
            <a:rPr lang="en-US" dirty="0" smtClean="0">
              <a:solidFill>
                <a:schemeClr val="bg1"/>
              </a:solidFill>
              <a:latin typeface="Arial" pitchFamily="34" charset="0"/>
              <a:cs typeface="Arial" pitchFamily="34" charset="0"/>
            </a:rPr>
            <a:t>Strategy</a:t>
          </a:r>
          <a:endParaRPr lang="en-US" dirty="0">
            <a:solidFill>
              <a:schemeClr val="bg1"/>
            </a:solidFill>
            <a:latin typeface="Arial" pitchFamily="34" charset="0"/>
            <a:cs typeface="Arial" pitchFamily="34" charset="0"/>
          </a:endParaRPr>
        </a:p>
      </dgm:t>
    </dgm:pt>
    <dgm:pt modelId="{27C9F27A-8F30-475D-8A2B-C03EC39578EC}" type="parTrans" cxnId="{C844E18D-8049-4692-A2BC-34C0F0F2B354}">
      <dgm:prSet/>
      <dgm:spPr/>
      <dgm:t>
        <a:bodyPr/>
        <a:lstStyle/>
        <a:p>
          <a:endParaRPr lang="en-US">
            <a:solidFill>
              <a:schemeClr val="tx1"/>
            </a:solidFill>
            <a:latin typeface="Arial" pitchFamily="34" charset="0"/>
            <a:cs typeface="Arial" pitchFamily="34" charset="0"/>
          </a:endParaRPr>
        </a:p>
      </dgm:t>
    </dgm:pt>
    <dgm:pt modelId="{E2ADFF8E-3975-4BFB-84FF-F2723CDD22F6}" type="sibTrans" cxnId="{C844E18D-8049-4692-A2BC-34C0F0F2B354}">
      <dgm:prSet/>
      <dgm:spPr/>
      <dgm:t>
        <a:bodyPr/>
        <a:lstStyle/>
        <a:p>
          <a:endParaRPr lang="en-US">
            <a:solidFill>
              <a:schemeClr val="tx1"/>
            </a:solidFill>
            <a:latin typeface="Arial" pitchFamily="34" charset="0"/>
            <a:cs typeface="Arial" pitchFamily="34" charset="0"/>
          </a:endParaRPr>
        </a:p>
      </dgm:t>
    </dgm:pt>
    <dgm:pt modelId="{AE7EBE35-5138-4BE9-825A-51027DA82F15}">
      <dgm:prSet phldrT="[Text]"/>
      <dgm:spPr>
        <a:solidFill>
          <a:srgbClr val="D8E8C4"/>
        </a:solidFill>
      </dgm:spPr>
      <dgm:t>
        <a:bodyPr/>
        <a:lstStyle/>
        <a:p>
          <a:r>
            <a:rPr lang="en-US" b="1" dirty="0" smtClean="0">
              <a:solidFill>
                <a:srgbClr val="E95A53"/>
              </a:solidFill>
              <a:latin typeface="Arial" pitchFamily="34" charset="0"/>
              <a:cs typeface="Arial" pitchFamily="34" charset="0"/>
            </a:rPr>
            <a:t>Distinctive competence</a:t>
          </a:r>
          <a:endParaRPr lang="en-US" b="1" dirty="0">
            <a:solidFill>
              <a:srgbClr val="E95A53"/>
            </a:solidFill>
            <a:latin typeface="Arial" pitchFamily="34" charset="0"/>
            <a:cs typeface="Arial" pitchFamily="34" charset="0"/>
          </a:endParaRPr>
        </a:p>
      </dgm:t>
    </dgm:pt>
    <dgm:pt modelId="{194D3FCF-6932-46C9-8DC0-7EE0FFD7B600}" type="parTrans" cxnId="{8C00DCF4-2EB0-41CD-AC51-F0E6A99A97EF}">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936FD39D-D875-4824-9192-E5F35456C9F4}" type="sibTrans" cxnId="{8C00DCF4-2EB0-41CD-AC51-F0E6A99A97EF}">
      <dgm:prSet/>
      <dgm:spPr/>
      <dgm:t>
        <a:bodyPr/>
        <a:lstStyle/>
        <a:p>
          <a:endParaRPr lang="en-US">
            <a:solidFill>
              <a:schemeClr val="tx1"/>
            </a:solidFill>
            <a:latin typeface="Arial" pitchFamily="34" charset="0"/>
            <a:cs typeface="Arial" pitchFamily="34" charset="0"/>
          </a:endParaRPr>
        </a:p>
      </dgm:t>
    </dgm:pt>
    <dgm:pt modelId="{9DC94DC2-FD2B-479A-919F-B78B88D2D15C}">
      <dgm:prSet phldrT="[Text]"/>
      <dgm:spPr>
        <a:solidFill>
          <a:srgbClr val="D8E8C4"/>
        </a:solidFill>
      </dgm:spPr>
      <dgm:t>
        <a:bodyPr/>
        <a:lstStyle/>
        <a:p>
          <a:r>
            <a:rPr lang="en-US" dirty="0" smtClean="0">
              <a:solidFill>
                <a:schemeClr val="tx1"/>
              </a:solidFill>
              <a:latin typeface="Arial" pitchFamily="34" charset="0"/>
              <a:cs typeface="Arial" pitchFamily="34" charset="0"/>
            </a:rPr>
            <a:t>An organizational strength possessed by only a small number of competing firms.</a:t>
          </a:r>
          <a:endParaRPr lang="en-US" dirty="0">
            <a:solidFill>
              <a:schemeClr val="tx1"/>
            </a:solidFill>
            <a:latin typeface="Arial" pitchFamily="34" charset="0"/>
            <a:cs typeface="Arial" pitchFamily="34" charset="0"/>
          </a:endParaRPr>
        </a:p>
      </dgm:t>
    </dgm:pt>
    <dgm:pt modelId="{DB6EA35F-04BE-489C-BF91-31A735117C5A}" type="parTrans" cxnId="{D9658605-98A2-4060-B641-39B4110869E3}">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C021E9BE-71E7-4FA2-957B-F442AA497F83}" type="sibTrans" cxnId="{D9658605-98A2-4060-B641-39B4110869E3}">
      <dgm:prSet/>
      <dgm:spPr/>
      <dgm:t>
        <a:bodyPr/>
        <a:lstStyle/>
        <a:p>
          <a:endParaRPr lang="en-US">
            <a:solidFill>
              <a:schemeClr val="tx1"/>
            </a:solidFill>
            <a:latin typeface="Arial" pitchFamily="34" charset="0"/>
            <a:cs typeface="Arial" pitchFamily="34" charset="0"/>
          </a:endParaRPr>
        </a:p>
      </dgm:t>
    </dgm:pt>
    <dgm:pt modelId="{36C3D0E4-A782-4D6E-9AC0-A3967C9C61AF}">
      <dgm:prSet phldrT="[Text]"/>
      <dgm:spPr>
        <a:solidFill>
          <a:srgbClr val="FEEAC9"/>
        </a:solidFill>
      </dgm:spPr>
      <dgm:t>
        <a:bodyPr/>
        <a:lstStyle/>
        <a:p>
          <a:r>
            <a:rPr lang="en-US" b="1" dirty="0" smtClean="0">
              <a:solidFill>
                <a:srgbClr val="E95A53"/>
              </a:solidFill>
              <a:latin typeface="Arial" pitchFamily="34" charset="0"/>
              <a:cs typeface="Arial" pitchFamily="34" charset="0"/>
            </a:rPr>
            <a:t>Scope </a:t>
          </a:r>
          <a:endParaRPr lang="en-US" b="1" dirty="0">
            <a:solidFill>
              <a:srgbClr val="E95A53"/>
            </a:solidFill>
            <a:latin typeface="Arial" pitchFamily="34" charset="0"/>
            <a:cs typeface="Arial" pitchFamily="34" charset="0"/>
          </a:endParaRPr>
        </a:p>
      </dgm:t>
    </dgm:pt>
    <dgm:pt modelId="{66EA3DFC-A034-40BD-A25A-1523C3F4EA4D}" type="parTrans" cxnId="{8C8A3CCB-ABFC-41FC-BF5A-4CCD10B4A738}">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C24499E2-B992-4F0E-89D2-FB15213AF916}" type="sibTrans" cxnId="{8C8A3CCB-ABFC-41FC-BF5A-4CCD10B4A738}">
      <dgm:prSet/>
      <dgm:spPr/>
      <dgm:t>
        <a:bodyPr/>
        <a:lstStyle/>
        <a:p>
          <a:endParaRPr lang="en-US">
            <a:solidFill>
              <a:schemeClr val="tx1"/>
            </a:solidFill>
            <a:latin typeface="Arial" pitchFamily="34" charset="0"/>
            <a:cs typeface="Arial" pitchFamily="34" charset="0"/>
          </a:endParaRPr>
        </a:p>
      </dgm:t>
    </dgm:pt>
    <dgm:pt modelId="{E98F9850-32C0-4BA4-AD1D-8E6E17D9B0C6}">
      <dgm:prSet phldrT="[Text]"/>
      <dgm:spPr>
        <a:solidFill>
          <a:srgbClr val="FEEAC9"/>
        </a:solidFill>
      </dgm:spPr>
      <dgm:t>
        <a:bodyPr/>
        <a:lstStyle/>
        <a:p>
          <a:r>
            <a:rPr lang="en-US" dirty="0" smtClean="0">
              <a:solidFill>
                <a:schemeClr val="tx1"/>
              </a:solidFill>
              <a:latin typeface="Arial" pitchFamily="34" charset="0"/>
              <a:cs typeface="Arial" pitchFamily="34" charset="0"/>
            </a:rPr>
            <a:t>Specifies the range of markets in which an organization will compete.</a:t>
          </a:r>
          <a:endParaRPr lang="en-US" dirty="0">
            <a:solidFill>
              <a:schemeClr val="tx1"/>
            </a:solidFill>
            <a:latin typeface="Arial" pitchFamily="34" charset="0"/>
            <a:cs typeface="Arial" pitchFamily="34" charset="0"/>
          </a:endParaRPr>
        </a:p>
      </dgm:t>
    </dgm:pt>
    <dgm:pt modelId="{41E3C8A2-D240-4D9D-AF78-8D46C422BEF9}" type="parTrans" cxnId="{68A5A7F4-44B9-46AB-927C-27268B113D7F}">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E420B48E-2616-4AF8-8DD5-A04A400EAE19}" type="sibTrans" cxnId="{68A5A7F4-44B9-46AB-927C-27268B113D7F}">
      <dgm:prSet/>
      <dgm:spPr/>
      <dgm:t>
        <a:bodyPr/>
        <a:lstStyle/>
        <a:p>
          <a:endParaRPr lang="en-US">
            <a:solidFill>
              <a:schemeClr val="tx1"/>
            </a:solidFill>
            <a:latin typeface="Arial" pitchFamily="34" charset="0"/>
            <a:cs typeface="Arial" pitchFamily="34" charset="0"/>
          </a:endParaRPr>
        </a:p>
      </dgm:t>
    </dgm:pt>
    <dgm:pt modelId="{FFE0BBDF-04C8-4921-8334-EDB201B87556}">
      <dgm:prSet phldrT="[Text]"/>
      <dgm:spPr>
        <a:solidFill>
          <a:srgbClr val="E0F2FB"/>
        </a:solidFill>
      </dgm:spPr>
      <dgm:t>
        <a:bodyPr/>
        <a:lstStyle/>
        <a:p>
          <a:r>
            <a:rPr lang="en-US" b="1" dirty="0" smtClean="0">
              <a:solidFill>
                <a:srgbClr val="E95A53"/>
              </a:solidFill>
              <a:latin typeface="Arial" pitchFamily="34" charset="0"/>
              <a:cs typeface="Arial" pitchFamily="34" charset="0"/>
            </a:rPr>
            <a:t>Resource deployment</a:t>
          </a:r>
          <a:endParaRPr lang="en-US" b="1" dirty="0">
            <a:solidFill>
              <a:srgbClr val="E95A53"/>
            </a:solidFill>
            <a:latin typeface="Arial" pitchFamily="34" charset="0"/>
            <a:cs typeface="Arial" pitchFamily="34" charset="0"/>
          </a:endParaRPr>
        </a:p>
      </dgm:t>
    </dgm:pt>
    <dgm:pt modelId="{91006B92-6335-4ABF-B2B3-8F7946FCA82C}" type="parTrans" cxnId="{9E63FBF1-21F4-4827-AAF6-3F92B4E9074A}">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EFBF8036-06C4-44BB-B532-78603E9D95CA}" type="sibTrans" cxnId="{9E63FBF1-21F4-4827-AAF6-3F92B4E9074A}">
      <dgm:prSet/>
      <dgm:spPr/>
      <dgm:t>
        <a:bodyPr/>
        <a:lstStyle/>
        <a:p>
          <a:endParaRPr lang="en-US">
            <a:solidFill>
              <a:schemeClr val="tx1"/>
            </a:solidFill>
            <a:latin typeface="Arial" pitchFamily="34" charset="0"/>
            <a:cs typeface="Arial" pitchFamily="34" charset="0"/>
          </a:endParaRPr>
        </a:p>
      </dgm:t>
    </dgm:pt>
    <dgm:pt modelId="{6B340D46-80AA-4600-B731-A2940BACE399}">
      <dgm:prSet phldrT="[Text]"/>
      <dgm:spPr>
        <a:solidFill>
          <a:srgbClr val="E0F2FB"/>
        </a:solidFill>
      </dgm:spPr>
      <dgm:t>
        <a:bodyPr/>
        <a:lstStyle/>
        <a:p>
          <a:r>
            <a:rPr lang="en-US" dirty="0" smtClean="0">
              <a:solidFill>
                <a:schemeClr val="tx1"/>
              </a:solidFill>
              <a:latin typeface="Arial" pitchFamily="34" charset="0"/>
              <a:cs typeface="Arial" pitchFamily="34" charset="0"/>
            </a:rPr>
            <a:t>How a firm distributes its resources across the areas in which it competes.</a:t>
          </a:r>
          <a:endParaRPr lang="en-US" dirty="0">
            <a:solidFill>
              <a:schemeClr val="tx1"/>
            </a:solidFill>
            <a:latin typeface="Arial" pitchFamily="34" charset="0"/>
            <a:cs typeface="Arial" pitchFamily="34" charset="0"/>
          </a:endParaRPr>
        </a:p>
      </dgm:t>
    </dgm:pt>
    <dgm:pt modelId="{FA60BA74-B526-470E-B431-7FA9B337F2E8}" type="parTrans" cxnId="{4C944E09-E4FE-4BF2-B795-2E7E9603D6AB}">
      <dgm:prSet/>
      <dgm:spPr>
        <a:ln>
          <a:solidFill>
            <a:srgbClr val="0AA459"/>
          </a:solidFill>
        </a:ln>
      </dgm:spPr>
      <dgm:t>
        <a:bodyPr/>
        <a:lstStyle/>
        <a:p>
          <a:endParaRPr lang="en-US">
            <a:solidFill>
              <a:schemeClr val="tx1"/>
            </a:solidFill>
            <a:latin typeface="Arial" pitchFamily="34" charset="0"/>
            <a:cs typeface="Arial" pitchFamily="34" charset="0"/>
          </a:endParaRPr>
        </a:p>
      </dgm:t>
    </dgm:pt>
    <dgm:pt modelId="{9DF04E1C-DD1A-4369-9934-59E618537BD4}" type="sibTrans" cxnId="{4C944E09-E4FE-4BF2-B795-2E7E9603D6AB}">
      <dgm:prSet/>
      <dgm:spPr/>
      <dgm:t>
        <a:bodyPr/>
        <a:lstStyle/>
        <a:p>
          <a:endParaRPr lang="en-US">
            <a:solidFill>
              <a:schemeClr val="tx1"/>
            </a:solidFill>
            <a:latin typeface="Arial" pitchFamily="34" charset="0"/>
            <a:cs typeface="Arial" pitchFamily="34" charset="0"/>
          </a:endParaRPr>
        </a:p>
      </dgm:t>
    </dgm:pt>
    <dgm:pt modelId="{C000D17D-E0CA-4C2A-8DBC-336D07D1EC15}" type="pres">
      <dgm:prSet presAssocID="{352AB85D-EA2D-4EA9-853E-B14AC5C35D81}" presName="diagram" presStyleCnt="0">
        <dgm:presLayoutVars>
          <dgm:chPref val="1"/>
          <dgm:dir/>
          <dgm:animOne val="branch"/>
          <dgm:animLvl val="lvl"/>
          <dgm:resizeHandles val="exact"/>
        </dgm:presLayoutVars>
      </dgm:prSet>
      <dgm:spPr/>
      <dgm:t>
        <a:bodyPr/>
        <a:lstStyle/>
        <a:p>
          <a:endParaRPr lang="en-US"/>
        </a:p>
      </dgm:t>
    </dgm:pt>
    <dgm:pt modelId="{2B344664-991B-46B7-8E9D-A0B6E0AD4CEC}" type="pres">
      <dgm:prSet presAssocID="{B2E4ACB3-0CC9-4266-9DD5-922D04525501}" presName="root1" presStyleCnt="0"/>
      <dgm:spPr/>
    </dgm:pt>
    <dgm:pt modelId="{99FF3E5F-BF96-46D8-A632-F9BB116BE67F}" type="pres">
      <dgm:prSet presAssocID="{B2E4ACB3-0CC9-4266-9DD5-922D04525501}" presName="LevelOneTextNode" presStyleLbl="node0" presStyleIdx="0" presStyleCnt="1" custScaleX="49936">
        <dgm:presLayoutVars>
          <dgm:chPref val="3"/>
        </dgm:presLayoutVars>
      </dgm:prSet>
      <dgm:spPr/>
      <dgm:t>
        <a:bodyPr/>
        <a:lstStyle/>
        <a:p>
          <a:endParaRPr lang="en-US"/>
        </a:p>
      </dgm:t>
    </dgm:pt>
    <dgm:pt modelId="{C46B46C1-2C3F-4E17-AA5D-228F194178E2}" type="pres">
      <dgm:prSet presAssocID="{B2E4ACB3-0CC9-4266-9DD5-922D04525501}" presName="level2hierChild" presStyleCnt="0"/>
      <dgm:spPr/>
    </dgm:pt>
    <dgm:pt modelId="{71EF3638-2DD0-43FA-A772-36E8FC5AD16C}" type="pres">
      <dgm:prSet presAssocID="{194D3FCF-6932-46C9-8DC0-7EE0FFD7B600}" presName="conn2-1" presStyleLbl="parChTrans1D2" presStyleIdx="0" presStyleCnt="3"/>
      <dgm:spPr/>
      <dgm:t>
        <a:bodyPr/>
        <a:lstStyle/>
        <a:p>
          <a:endParaRPr lang="en-US"/>
        </a:p>
      </dgm:t>
    </dgm:pt>
    <dgm:pt modelId="{B40D0958-8220-4B4A-962F-7EBDA8601E53}" type="pres">
      <dgm:prSet presAssocID="{194D3FCF-6932-46C9-8DC0-7EE0FFD7B600}" presName="connTx" presStyleLbl="parChTrans1D2" presStyleIdx="0" presStyleCnt="3"/>
      <dgm:spPr/>
      <dgm:t>
        <a:bodyPr/>
        <a:lstStyle/>
        <a:p>
          <a:endParaRPr lang="en-US"/>
        </a:p>
      </dgm:t>
    </dgm:pt>
    <dgm:pt modelId="{A3E6806C-1471-42E8-9C63-7FC7FC427A2C}" type="pres">
      <dgm:prSet presAssocID="{AE7EBE35-5138-4BE9-825A-51027DA82F15}" presName="root2" presStyleCnt="0"/>
      <dgm:spPr/>
    </dgm:pt>
    <dgm:pt modelId="{77910D9C-8192-4B1B-BE18-326F5B031872}" type="pres">
      <dgm:prSet presAssocID="{AE7EBE35-5138-4BE9-825A-51027DA82F15}" presName="LevelTwoTextNode" presStyleLbl="node2" presStyleIdx="0" presStyleCnt="3" custScaleX="65032">
        <dgm:presLayoutVars>
          <dgm:chPref val="3"/>
        </dgm:presLayoutVars>
      </dgm:prSet>
      <dgm:spPr/>
      <dgm:t>
        <a:bodyPr/>
        <a:lstStyle/>
        <a:p>
          <a:endParaRPr lang="en-US"/>
        </a:p>
      </dgm:t>
    </dgm:pt>
    <dgm:pt modelId="{B40CDEB3-BB3E-48E9-9CED-B25BBE6AF028}" type="pres">
      <dgm:prSet presAssocID="{AE7EBE35-5138-4BE9-825A-51027DA82F15}" presName="level3hierChild" presStyleCnt="0"/>
      <dgm:spPr/>
    </dgm:pt>
    <dgm:pt modelId="{22B833D6-36C1-41BA-ABCD-F434EB819786}" type="pres">
      <dgm:prSet presAssocID="{DB6EA35F-04BE-489C-BF91-31A735117C5A}" presName="conn2-1" presStyleLbl="parChTrans1D3" presStyleIdx="0" presStyleCnt="3"/>
      <dgm:spPr/>
      <dgm:t>
        <a:bodyPr/>
        <a:lstStyle/>
        <a:p>
          <a:endParaRPr lang="en-US"/>
        </a:p>
      </dgm:t>
    </dgm:pt>
    <dgm:pt modelId="{B3847109-909B-4D61-8790-104DA0A5FD10}" type="pres">
      <dgm:prSet presAssocID="{DB6EA35F-04BE-489C-BF91-31A735117C5A}" presName="connTx" presStyleLbl="parChTrans1D3" presStyleIdx="0" presStyleCnt="3"/>
      <dgm:spPr/>
      <dgm:t>
        <a:bodyPr/>
        <a:lstStyle/>
        <a:p>
          <a:endParaRPr lang="en-US"/>
        </a:p>
      </dgm:t>
    </dgm:pt>
    <dgm:pt modelId="{D4DED415-A3E1-4A75-BCDF-F7978718ABAF}" type="pres">
      <dgm:prSet presAssocID="{9DC94DC2-FD2B-479A-919F-B78B88D2D15C}" presName="root2" presStyleCnt="0"/>
      <dgm:spPr/>
    </dgm:pt>
    <dgm:pt modelId="{521C6508-28DF-464F-BF07-110901CB25F6}" type="pres">
      <dgm:prSet presAssocID="{9DC94DC2-FD2B-479A-919F-B78B88D2D15C}" presName="LevelTwoTextNode" presStyleLbl="node3" presStyleIdx="0" presStyleCnt="3" custScaleX="154710">
        <dgm:presLayoutVars>
          <dgm:chPref val="3"/>
        </dgm:presLayoutVars>
      </dgm:prSet>
      <dgm:spPr/>
      <dgm:t>
        <a:bodyPr/>
        <a:lstStyle/>
        <a:p>
          <a:endParaRPr lang="en-US"/>
        </a:p>
      </dgm:t>
    </dgm:pt>
    <dgm:pt modelId="{98F05AA8-0091-496A-BC4D-D3858AEA93D2}" type="pres">
      <dgm:prSet presAssocID="{9DC94DC2-FD2B-479A-919F-B78B88D2D15C}" presName="level3hierChild" presStyleCnt="0"/>
      <dgm:spPr/>
    </dgm:pt>
    <dgm:pt modelId="{617CE58B-D994-4C7D-9C31-BB06D39561E4}" type="pres">
      <dgm:prSet presAssocID="{66EA3DFC-A034-40BD-A25A-1523C3F4EA4D}" presName="conn2-1" presStyleLbl="parChTrans1D2" presStyleIdx="1" presStyleCnt="3"/>
      <dgm:spPr/>
      <dgm:t>
        <a:bodyPr/>
        <a:lstStyle/>
        <a:p>
          <a:endParaRPr lang="en-US"/>
        </a:p>
      </dgm:t>
    </dgm:pt>
    <dgm:pt modelId="{2D87A423-DEEC-4870-B2B2-A59BA600A4D3}" type="pres">
      <dgm:prSet presAssocID="{66EA3DFC-A034-40BD-A25A-1523C3F4EA4D}" presName="connTx" presStyleLbl="parChTrans1D2" presStyleIdx="1" presStyleCnt="3"/>
      <dgm:spPr/>
      <dgm:t>
        <a:bodyPr/>
        <a:lstStyle/>
        <a:p>
          <a:endParaRPr lang="en-US"/>
        </a:p>
      </dgm:t>
    </dgm:pt>
    <dgm:pt modelId="{2A8B6878-51EF-4382-BF0A-7D8E1D5E60AA}" type="pres">
      <dgm:prSet presAssocID="{36C3D0E4-A782-4D6E-9AC0-A3967C9C61AF}" presName="root2" presStyleCnt="0"/>
      <dgm:spPr/>
    </dgm:pt>
    <dgm:pt modelId="{40292BBC-3227-4C32-8D12-8F9356A99660}" type="pres">
      <dgm:prSet presAssocID="{36C3D0E4-A782-4D6E-9AC0-A3967C9C61AF}" presName="LevelTwoTextNode" presStyleLbl="node2" presStyleIdx="1" presStyleCnt="3" custScaleX="65032">
        <dgm:presLayoutVars>
          <dgm:chPref val="3"/>
        </dgm:presLayoutVars>
      </dgm:prSet>
      <dgm:spPr/>
      <dgm:t>
        <a:bodyPr/>
        <a:lstStyle/>
        <a:p>
          <a:endParaRPr lang="en-US"/>
        </a:p>
      </dgm:t>
    </dgm:pt>
    <dgm:pt modelId="{02678C4A-064E-4B3D-B034-2A9E7261A1B1}" type="pres">
      <dgm:prSet presAssocID="{36C3D0E4-A782-4D6E-9AC0-A3967C9C61AF}" presName="level3hierChild" presStyleCnt="0"/>
      <dgm:spPr/>
    </dgm:pt>
    <dgm:pt modelId="{82ADCEFE-E3C5-4623-BA60-8D7E601B25D0}" type="pres">
      <dgm:prSet presAssocID="{41E3C8A2-D240-4D9D-AF78-8D46C422BEF9}" presName="conn2-1" presStyleLbl="parChTrans1D3" presStyleIdx="1" presStyleCnt="3"/>
      <dgm:spPr/>
      <dgm:t>
        <a:bodyPr/>
        <a:lstStyle/>
        <a:p>
          <a:endParaRPr lang="en-US"/>
        </a:p>
      </dgm:t>
    </dgm:pt>
    <dgm:pt modelId="{8A60CF9D-8886-4AB4-A0FA-2CAC4CB79869}" type="pres">
      <dgm:prSet presAssocID="{41E3C8A2-D240-4D9D-AF78-8D46C422BEF9}" presName="connTx" presStyleLbl="parChTrans1D3" presStyleIdx="1" presStyleCnt="3"/>
      <dgm:spPr/>
      <dgm:t>
        <a:bodyPr/>
        <a:lstStyle/>
        <a:p>
          <a:endParaRPr lang="en-US"/>
        </a:p>
      </dgm:t>
    </dgm:pt>
    <dgm:pt modelId="{4C6661AC-0EE2-42D1-8DF6-A2AEA0F90DEB}" type="pres">
      <dgm:prSet presAssocID="{E98F9850-32C0-4BA4-AD1D-8E6E17D9B0C6}" presName="root2" presStyleCnt="0"/>
      <dgm:spPr/>
    </dgm:pt>
    <dgm:pt modelId="{3FBD79BB-85F7-4224-9C42-68EC1713AAF5}" type="pres">
      <dgm:prSet presAssocID="{E98F9850-32C0-4BA4-AD1D-8E6E17D9B0C6}" presName="LevelTwoTextNode" presStyleLbl="node3" presStyleIdx="1" presStyleCnt="3" custScaleX="154710">
        <dgm:presLayoutVars>
          <dgm:chPref val="3"/>
        </dgm:presLayoutVars>
      </dgm:prSet>
      <dgm:spPr/>
      <dgm:t>
        <a:bodyPr/>
        <a:lstStyle/>
        <a:p>
          <a:endParaRPr lang="en-US"/>
        </a:p>
      </dgm:t>
    </dgm:pt>
    <dgm:pt modelId="{349F7118-4101-4FC0-B37F-F164368BBB38}" type="pres">
      <dgm:prSet presAssocID="{E98F9850-32C0-4BA4-AD1D-8E6E17D9B0C6}" presName="level3hierChild" presStyleCnt="0"/>
      <dgm:spPr/>
    </dgm:pt>
    <dgm:pt modelId="{0117A528-D111-45B3-9F0E-F778DE2EB18E}" type="pres">
      <dgm:prSet presAssocID="{91006B92-6335-4ABF-B2B3-8F7946FCA82C}" presName="conn2-1" presStyleLbl="parChTrans1D2" presStyleIdx="2" presStyleCnt="3"/>
      <dgm:spPr/>
      <dgm:t>
        <a:bodyPr/>
        <a:lstStyle/>
        <a:p>
          <a:endParaRPr lang="en-US"/>
        </a:p>
      </dgm:t>
    </dgm:pt>
    <dgm:pt modelId="{C025E2E7-1A55-4C68-AE55-CDA5A5C52EAA}" type="pres">
      <dgm:prSet presAssocID="{91006B92-6335-4ABF-B2B3-8F7946FCA82C}" presName="connTx" presStyleLbl="parChTrans1D2" presStyleIdx="2" presStyleCnt="3"/>
      <dgm:spPr/>
      <dgm:t>
        <a:bodyPr/>
        <a:lstStyle/>
        <a:p>
          <a:endParaRPr lang="en-US"/>
        </a:p>
      </dgm:t>
    </dgm:pt>
    <dgm:pt modelId="{61D6ECF9-9B02-4277-BCFC-3755C6581ECF}" type="pres">
      <dgm:prSet presAssocID="{FFE0BBDF-04C8-4921-8334-EDB201B87556}" presName="root2" presStyleCnt="0"/>
      <dgm:spPr/>
    </dgm:pt>
    <dgm:pt modelId="{F7DF4FD9-F6F8-456A-ADE3-AA9F6A9F7147}" type="pres">
      <dgm:prSet presAssocID="{FFE0BBDF-04C8-4921-8334-EDB201B87556}" presName="LevelTwoTextNode" presStyleLbl="node2" presStyleIdx="2" presStyleCnt="3" custScaleX="65032">
        <dgm:presLayoutVars>
          <dgm:chPref val="3"/>
        </dgm:presLayoutVars>
      </dgm:prSet>
      <dgm:spPr/>
      <dgm:t>
        <a:bodyPr/>
        <a:lstStyle/>
        <a:p>
          <a:endParaRPr lang="en-US"/>
        </a:p>
      </dgm:t>
    </dgm:pt>
    <dgm:pt modelId="{D6B8A2BF-A3CD-4CA4-A291-A0B296A12D8F}" type="pres">
      <dgm:prSet presAssocID="{FFE0BBDF-04C8-4921-8334-EDB201B87556}" presName="level3hierChild" presStyleCnt="0"/>
      <dgm:spPr/>
    </dgm:pt>
    <dgm:pt modelId="{DBA03A2F-903E-46C3-9C61-A00B2C4E52FE}" type="pres">
      <dgm:prSet presAssocID="{FA60BA74-B526-470E-B431-7FA9B337F2E8}" presName="conn2-1" presStyleLbl="parChTrans1D3" presStyleIdx="2" presStyleCnt="3"/>
      <dgm:spPr/>
      <dgm:t>
        <a:bodyPr/>
        <a:lstStyle/>
        <a:p>
          <a:endParaRPr lang="en-US"/>
        </a:p>
      </dgm:t>
    </dgm:pt>
    <dgm:pt modelId="{E527A742-AAEC-4763-A5EE-DCD36B411936}" type="pres">
      <dgm:prSet presAssocID="{FA60BA74-B526-470E-B431-7FA9B337F2E8}" presName="connTx" presStyleLbl="parChTrans1D3" presStyleIdx="2" presStyleCnt="3"/>
      <dgm:spPr/>
      <dgm:t>
        <a:bodyPr/>
        <a:lstStyle/>
        <a:p>
          <a:endParaRPr lang="en-US"/>
        </a:p>
      </dgm:t>
    </dgm:pt>
    <dgm:pt modelId="{B35F2891-5948-45AC-B160-23A6FDC5B2CE}" type="pres">
      <dgm:prSet presAssocID="{6B340D46-80AA-4600-B731-A2940BACE399}" presName="root2" presStyleCnt="0"/>
      <dgm:spPr/>
    </dgm:pt>
    <dgm:pt modelId="{11FD27C6-7A21-47D7-8DCD-FA36E80811D5}" type="pres">
      <dgm:prSet presAssocID="{6B340D46-80AA-4600-B731-A2940BACE399}" presName="LevelTwoTextNode" presStyleLbl="node3" presStyleIdx="2" presStyleCnt="3" custScaleX="154710">
        <dgm:presLayoutVars>
          <dgm:chPref val="3"/>
        </dgm:presLayoutVars>
      </dgm:prSet>
      <dgm:spPr/>
      <dgm:t>
        <a:bodyPr/>
        <a:lstStyle/>
        <a:p>
          <a:endParaRPr lang="en-US"/>
        </a:p>
      </dgm:t>
    </dgm:pt>
    <dgm:pt modelId="{3DD9E54E-064C-4545-94A1-8926EBFE212A}" type="pres">
      <dgm:prSet presAssocID="{6B340D46-80AA-4600-B731-A2940BACE399}" presName="level3hierChild" presStyleCnt="0"/>
      <dgm:spPr/>
    </dgm:pt>
  </dgm:ptLst>
  <dgm:cxnLst>
    <dgm:cxn modelId="{8B831427-955C-479A-A800-CF0C28E8803F}" type="presOf" srcId="{36C3D0E4-A782-4D6E-9AC0-A3967C9C61AF}" destId="{40292BBC-3227-4C32-8D12-8F9356A99660}" srcOrd="0" destOrd="0" presId="urn:microsoft.com/office/officeart/2005/8/layout/hierarchy2"/>
    <dgm:cxn modelId="{B08283E5-6632-4D56-A28F-87706A0252DF}" type="presOf" srcId="{194D3FCF-6932-46C9-8DC0-7EE0FFD7B600}" destId="{71EF3638-2DD0-43FA-A772-36E8FC5AD16C}" srcOrd="0" destOrd="0" presId="urn:microsoft.com/office/officeart/2005/8/layout/hierarchy2"/>
    <dgm:cxn modelId="{4C944E09-E4FE-4BF2-B795-2E7E9603D6AB}" srcId="{FFE0BBDF-04C8-4921-8334-EDB201B87556}" destId="{6B340D46-80AA-4600-B731-A2940BACE399}" srcOrd="0" destOrd="0" parTransId="{FA60BA74-B526-470E-B431-7FA9B337F2E8}" sibTransId="{9DF04E1C-DD1A-4369-9934-59E618537BD4}"/>
    <dgm:cxn modelId="{9E63FBF1-21F4-4827-AAF6-3F92B4E9074A}" srcId="{B2E4ACB3-0CC9-4266-9DD5-922D04525501}" destId="{FFE0BBDF-04C8-4921-8334-EDB201B87556}" srcOrd="2" destOrd="0" parTransId="{91006B92-6335-4ABF-B2B3-8F7946FCA82C}" sibTransId="{EFBF8036-06C4-44BB-B532-78603E9D95CA}"/>
    <dgm:cxn modelId="{68A5A7F4-44B9-46AB-927C-27268B113D7F}" srcId="{36C3D0E4-A782-4D6E-9AC0-A3967C9C61AF}" destId="{E98F9850-32C0-4BA4-AD1D-8E6E17D9B0C6}" srcOrd="0" destOrd="0" parTransId="{41E3C8A2-D240-4D9D-AF78-8D46C422BEF9}" sibTransId="{E420B48E-2616-4AF8-8DD5-A04A400EAE19}"/>
    <dgm:cxn modelId="{6652B551-56A7-4244-A313-0D3C7A81C227}" type="presOf" srcId="{FFE0BBDF-04C8-4921-8334-EDB201B87556}" destId="{F7DF4FD9-F6F8-456A-ADE3-AA9F6A9F7147}" srcOrd="0" destOrd="0" presId="urn:microsoft.com/office/officeart/2005/8/layout/hierarchy2"/>
    <dgm:cxn modelId="{EB71FED5-4294-4742-BE23-3793CD0FC0D6}" type="presOf" srcId="{FA60BA74-B526-470E-B431-7FA9B337F2E8}" destId="{E527A742-AAEC-4763-A5EE-DCD36B411936}" srcOrd="1" destOrd="0" presId="urn:microsoft.com/office/officeart/2005/8/layout/hierarchy2"/>
    <dgm:cxn modelId="{C844E18D-8049-4692-A2BC-34C0F0F2B354}" srcId="{352AB85D-EA2D-4EA9-853E-B14AC5C35D81}" destId="{B2E4ACB3-0CC9-4266-9DD5-922D04525501}" srcOrd="0" destOrd="0" parTransId="{27C9F27A-8F30-475D-8A2B-C03EC39578EC}" sibTransId="{E2ADFF8E-3975-4BFB-84FF-F2723CDD22F6}"/>
    <dgm:cxn modelId="{B4C8E0D9-F16B-4BB8-93CD-F305924E62E1}" type="presOf" srcId="{DB6EA35F-04BE-489C-BF91-31A735117C5A}" destId="{22B833D6-36C1-41BA-ABCD-F434EB819786}" srcOrd="0" destOrd="0" presId="urn:microsoft.com/office/officeart/2005/8/layout/hierarchy2"/>
    <dgm:cxn modelId="{8C8A3CCB-ABFC-41FC-BF5A-4CCD10B4A738}" srcId="{B2E4ACB3-0CC9-4266-9DD5-922D04525501}" destId="{36C3D0E4-A782-4D6E-9AC0-A3967C9C61AF}" srcOrd="1" destOrd="0" parTransId="{66EA3DFC-A034-40BD-A25A-1523C3F4EA4D}" sibTransId="{C24499E2-B992-4F0E-89D2-FB15213AF916}"/>
    <dgm:cxn modelId="{C0203175-DD0F-4FD2-B64F-49381F6EFD63}" type="presOf" srcId="{41E3C8A2-D240-4D9D-AF78-8D46C422BEF9}" destId="{8A60CF9D-8886-4AB4-A0FA-2CAC4CB79869}" srcOrd="1" destOrd="0" presId="urn:microsoft.com/office/officeart/2005/8/layout/hierarchy2"/>
    <dgm:cxn modelId="{75B20FBC-3D19-47B0-A5E5-323BF19BF8FC}" type="presOf" srcId="{DB6EA35F-04BE-489C-BF91-31A735117C5A}" destId="{B3847109-909B-4D61-8790-104DA0A5FD10}" srcOrd="1" destOrd="0" presId="urn:microsoft.com/office/officeart/2005/8/layout/hierarchy2"/>
    <dgm:cxn modelId="{DE4B96CD-65E3-4974-AAC8-D2DB21277A84}" type="presOf" srcId="{66EA3DFC-A034-40BD-A25A-1523C3F4EA4D}" destId="{617CE58B-D994-4C7D-9C31-BB06D39561E4}" srcOrd="0" destOrd="0" presId="urn:microsoft.com/office/officeart/2005/8/layout/hierarchy2"/>
    <dgm:cxn modelId="{444A8D27-BF11-4F94-A178-7D633EEE131A}" type="presOf" srcId="{352AB85D-EA2D-4EA9-853E-B14AC5C35D81}" destId="{C000D17D-E0CA-4C2A-8DBC-336D07D1EC15}" srcOrd="0" destOrd="0" presId="urn:microsoft.com/office/officeart/2005/8/layout/hierarchy2"/>
    <dgm:cxn modelId="{E0A4D8D2-3831-421D-B811-29926B13C108}" type="presOf" srcId="{91006B92-6335-4ABF-B2B3-8F7946FCA82C}" destId="{0117A528-D111-45B3-9F0E-F778DE2EB18E}" srcOrd="0" destOrd="0" presId="urn:microsoft.com/office/officeart/2005/8/layout/hierarchy2"/>
    <dgm:cxn modelId="{F8B65AEC-0F96-4F66-9C99-CFB4764D8131}" type="presOf" srcId="{B2E4ACB3-0CC9-4266-9DD5-922D04525501}" destId="{99FF3E5F-BF96-46D8-A632-F9BB116BE67F}" srcOrd="0" destOrd="0" presId="urn:microsoft.com/office/officeart/2005/8/layout/hierarchy2"/>
    <dgm:cxn modelId="{14AF64C6-50F9-4966-AE03-F936D627B5A3}" type="presOf" srcId="{66EA3DFC-A034-40BD-A25A-1523C3F4EA4D}" destId="{2D87A423-DEEC-4870-B2B2-A59BA600A4D3}" srcOrd="1" destOrd="0" presId="urn:microsoft.com/office/officeart/2005/8/layout/hierarchy2"/>
    <dgm:cxn modelId="{BCF0D056-90C4-43B1-9C83-99D2B29E27D9}" type="presOf" srcId="{6B340D46-80AA-4600-B731-A2940BACE399}" destId="{11FD27C6-7A21-47D7-8DCD-FA36E80811D5}" srcOrd="0" destOrd="0" presId="urn:microsoft.com/office/officeart/2005/8/layout/hierarchy2"/>
    <dgm:cxn modelId="{FE3CF159-D36C-4EE3-A1FD-6AE3AC3D7646}" type="presOf" srcId="{194D3FCF-6932-46C9-8DC0-7EE0FFD7B600}" destId="{B40D0958-8220-4B4A-962F-7EBDA8601E53}" srcOrd="1" destOrd="0" presId="urn:microsoft.com/office/officeart/2005/8/layout/hierarchy2"/>
    <dgm:cxn modelId="{687FD0CC-51A4-426C-B543-7359F8FE7DBC}" type="presOf" srcId="{41E3C8A2-D240-4D9D-AF78-8D46C422BEF9}" destId="{82ADCEFE-E3C5-4623-BA60-8D7E601B25D0}" srcOrd="0" destOrd="0" presId="urn:microsoft.com/office/officeart/2005/8/layout/hierarchy2"/>
    <dgm:cxn modelId="{6C226A0D-D0EB-4EA8-BE85-5A759A110B4C}" type="presOf" srcId="{E98F9850-32C0-4BA4-AD1D-8E6E17D9B0C6}" destId="{3FBD79BB-85F7-4224-9C42-68EC1713AAF5}" srcOrd="0" destOrd="0" presId="urn:microsoft.com/office/officeart/2005/8/layout/hierarchy2"/>
    <dgm:cxn modelId="{8C00DCF4-2EB0-41CD-AC51-F0E6A99A97EF}" srcId="{B2E4ACB3-0CC9-4266-9DD5-922D04525501}" destId="{AE7EBE35-5138-4BE9-825A-51027DA82F15}" srcOrd="0" destOrd="0" parTransId="{194D3FCF-6932-46C9-8DC0-7EE0FFD7B600}" sibTransId="{936FD39D-D875-4824-9192-E5F35456C9F4}"/>
    <dgm:cxn modelId="{C726E1A6-6E95-4165-88B1-B1F72E2D28B9}" type="presOf" srcId="{FA60BA74-B526-470E-B431-7FA9B337F2E8}" destId="{DBA03A2F-903E-46C3-9C61-A00B2C4E52FE}" srcOrd="0" destOrd="0" presId="urn:microsoft.com/office/officeart/2005/8/layout/hierarchy2"/>
    <dgm:cxn modelId="{C16A4426-81E9-4CEB-A48D-59EFA907F3B2}" type="presOf" srcId="{AE7EBE35-5138-4BE9-825A-51027DA82F15}" destId="{77910D9C-8192-4B1B-BE18-326F5B031872}" srcOrd="0" destOrd="0" presId="urn:microsoft.com/office/officeart/2005/8/layout/hierarchy2"/>
    <dgm:cxn modelId="{A8999469-01A6-4203-823D-DB1240B7562E}" type="presOf" srcId="{91006B92-6335-4ABF-B2B3-8F7946FCA82C}" destId="{C025E2E7-1A55-4C68-AE55-CDA5A5C52EAA}" srcOrd="1" destOrd="0" presId="urn:microsoft.com/office/officeart/2005/8/layout/hierarchy2"/>
    <dgm:cxn modelId="{05B4A08D-F251-4E6D-89F2-77BE92EB6324}" type="presOf" srcId="{9DC94DC2-FD2B-479A-919F-B78B88D2D15C}" destId="{521C6508-28DF-464F-BF07-110901CB25F6}" srcOrd="0" destOrd="0" presId="urn:microsoft.com/office/officeart/2005/8/layout/hierarchy2"/>
    <dgm:cxn modelId="{D9658605-98A2-4060-B641-39B4110869E3}" srcId="{AE7EBE35-5138-4BE9-825A-51027DA82F15}" destId="{9DC94DC2-FD2B-479A-919F-B78B88D2D15C}" srcOrd="0" destOrd="0" parTransId="{DB6EA35F-04BE-489C-BF91-31A735117C5A}" sibTransId="{C021E9BE-71E7-4FA2-957B-F442AA497F83}"/>
    <dgm:cxn modelId="{595EBCE1-2805-4199-A7C1-8BDCCD555A45}" type="presParOf" srcId="{C000D17D-E0CA-4C2A-8DBC-336D07D1EC15}" destId="{2B344664-991B-46B7-8E9D-A0B6E0AD4CEC}" srcOrd="0" destOrd="0" presId="urn:microsoft.com/office/officeart/2005/8/layout/hierarchy2"/>
    <dgm:cxn modelId="{B8DE881B-14FB-4B99-B116-7DFE15E6AC3D}" type="presParOf" srcId="{2B344664-991B-46B7-8E9D-A0B6E0AD4CEC}" destId="{99FF3E5F-BF96-46D8-A632-F9BB116BE67F}" srcOrd="0" destOrd="0" presId="urn:microsoft.com/office/officeart/2005/8/layout/hierarchy2"/>
    <dgm:cxn modelId="{35DE7798-B967-4CDB-85DF-54C16979CF17}" type="presParOf" srcId="{2B344664-991B-46B7-8E9D-A0B6E0AD4CEC}" destId="{C46B46C1-2C3F-4E17-AA5D-228F194178E2}" srcOrd="1" destOrd="0" presId="urn:microsoft.com/office/officeart/2005/8/layout/hierarchy2"/>
    <dgm:cxn modelId="{15CCCA8B-FFB0-4995-A449-D674A6DC7883}" type="presParOf" srcId="{C46B46C1-2C3F-4E17-AA5D-228F194178E2}" destId="{71EF3638-2DD0-43FA-A772-36E8FC5AD16C}" srcOrd="0" destOrd="0" presId="urn:microsoft.com/office/officeart/2005/8/layout/hierarchy2"/>
    <dgm:cxn modelId="{A3EE3735-B774-4CB1-A48C-D80DB35F3841}" type="presParOf" srcId="{71EF3638-2DD0-43FA-A772-36E8FC5AD16C}" destId="{B40D0958-8220-4B4A-962F-7EBDA8601E53}" srcOrd="0" destOrd="0" presId="urn:microsoft.com/office/officeart/2005/8/layout/hierarchy2"/>
    <dgm:cxn modelId="{33D6C787-38BF-4076-8695-9F572574FB06}" type="presParOf" srcId="{C46B46C1-2C3F-4E17-AA5D-228F194178E2}" destId="{A3E6806C-1471-42E8-9C63-7FC7FC427A2C}" srcOrd="1" destOrd="0" presId="urn:microsoft.com/office/officeart/2005/8/layout/hierarchy2"/>
    <dgm:cxn modelId="{D6EEDA07-763C-41AB-8B70-9F8077C47AD1}" type="presParOf" srcId="{A3E6806C-1471-42E8-9C63-7FC7FC427A2C}" destId="{77910D9C-8192-4B1B-BE18-326F5B031872}" srcOrd="0" destOrd="0" presId="urn:microsoft.com/office/officeart/2005/8/layout/hierarchy2"/>
    <dgm:cxn modelId="{6C3E5E5A-3CC5-4F75-855A-7C26A3CCF79E}" type="presParOf" srcId="{A3E6806C-1471-42E8-9C63-7FC7FC427A2C}" destId="{B40CDEB3-BB3E-48E9-9CED-B25BBE6AF028}" srcOrd="1" destOrd="0" presId="urn:microsoft.com/office/officeart/2005/8/layout/hierarchy2"/>
    <dgm:cxn modelId="{AAE6DBCD-0BE0-490C-818E-E1BFFC72C00A}" type="presParOf" srcId="{B40CDEB3-BB3E-48E9-9CED-B25BBE6AF028}" destId="{22B833D6-36C1-41BA-ABCD-F434EB819786}" srcOrd="0" destOrd="0" presId="urn:microsoft.com/office/officeart/2005/8/layout/hierarchy2"/>
    <dgm:cxn modelId="{3B15AFBB-CABE-4679-AEA0-9F9899982602}" type="presParOf" srcId="{22B833D6-36C1-41BA-ABCD-F434EB819786}" destId="{B3847109-909B-4D61-8790-104DA0A5FD10}" srcOrd="0" destOrd="0" presId="urn:microsoft.com/office/officeart/2005/8/layout/hierarchy2"/>
    <dgm:cxn modelId="{954F470F-BEA4-4D77-8EE7-F0962030DAC5}" type="presParOf" srcId="{B40CDEB3-BB3E-48E9-9CED-B25BBE6AF028}" destId="{D4DED415-A3E1-4A75-BCDF-F7978718ABAF}" srcOrd="1" destOrd="0" presId="urn:microsoft.com/office/officeart/2005/8/layout/hierarchy2"/>
    <dgm:cxn modelId="{DFE312DC-E207-4674-8A8A-D92ACD8A888B}" type="presParOf" srcId="{D4DED415-A3E1-4A75-BCDF-F7978718ABAF}" destId="{521C6508-28DF-464F-BF07-110901CB25F6}" srcOrd="0" destOrd="0" presId="urn:microsoft.com/office/officeart/2005/8/layout/hierarchy2"/>
    <dgm:cxn modelId="{2ECB2973-F9C8-434B-B21D-C59DB481E0D4}" type="presParOf" srcId="{D4DED415-A3E1-4A75-BCDF-F7978718ABAF}" destId="{98F05AA8-0091-496A-BC4D-D3858AEA93D2}" srcOrd="1" destOrd="0" presId="urn:microsoft.com/office/officeart/2005/8/layout/hierarchy2"/>
    <dgm:cxn modelId="{ECF9062C-639B-442F-98B5-DE79FFFDAA0C}" type="presParOf" srcId="{C46B46C1-2C3F-4E17-AA5D-228F194178E2}" destId="{617CE58B-D994-4C7D-9C31-BB06D39561E4}" srcOrd="2" destOrd="0" presId="urn:microsoft.com/office/officeart/2005/8/layout/hierarchy2"/>
    <dgm:cxn modelId="{E7832412-8787-4ED1-8859-B00835924F14}" type="presParOf" srcId="{617CE58B-D994-4C7D-9C31-BB06D39561E4}" destId="{2D87A423-DEEC-4870-B2B2-A59BA600A4D3}" srcOrd="0" destOrd="0" presId="urn:microsoft.com/office/officeart/2005/8/layout/hierarchy2"/>
    <dgm:cxn modelId="{F54C952A-0903-4881-AD35-2FB4917D042B}" type="presParOf" srcId="{C46B46C1-2C3F-4E17-AA5D-228F194178E2}" destId="{2A8B6878-51EF-4382-BF0A-7D8E1D5E60AA}" srcOrd="3" destOrd="0" presId="urn:microsoft.com/office/officeart/2005/8/layout/hierarchy2"/>
    <dgm:cxn modelId="{93F12F0A-E4B5-4FB0-9F5F-7427FAB5CA7D}" type="presParOf" srcId="{2A8B6878-51EF-4382-BF0A-7D8E1D5E60AA}" destId="{40292BBC-3227-4C32-8D12-8F9356A99660}" srcOrd="0" destOrd="0" presId="urn:microsoft.com/office/officeart/2005/8/layout/hierarchy2"/>
    <dgm:cxn modelId="{B018F0B6-5C47-45D4-957C-CB0120AC4818}" type="presParOf" srcId="{2A8B6878-51EF-4382-BF0A-7D8E1D5E60AA}" destId="{02678C4A-064E-4B3D-B034-2A9E7261A1B1}" srcOrd="1" destOrd="0" presId="urn:microsoft.com/office/officeart/2005/8/layout/hierarchy2"/>
    <dgm:cxn modelId="{52C3E74A-F33F-4784-B70B-67B816B85724}" type="presParOf" srcId="{02678C4A-064E-4B3D-B034-2A9E7261A1B1}" destId="{82ADCEFE-E3C5-4623-BA60-8D7E601B25D0}" srcOrd="0" destOrd="0" presId="urn:microsoft.com/office/officeart/2005/8/layout/hierarchy2"/>
    <dgm:cxn modelId="{DBC3E37D-7049-497F-82AD-213825C72CCF}" type="presParOf" srcId="{82ADCEFE-E3C5-4623-BA60-8D7E601B25D0}" destId="{8A60CF9D-8886-4AB4-A0FA-2CAC4CB79869}" srcOrd="0" destOrd="0" presId="urn:microsoft.com/office/officeart/2005/8/layout/hierarchy2"/>
    <dgm:cxn modelId="{AD1BC4E0-2029-4D2B-BDFF-7826B332498C}" type="presParOf" srcId="{02678C4A-064E-4B3D-B034-2A9E7261A1B1}" destId="{4C6661AC-0EE2-42D1-8DF6-A2AEA0F90DEB}" srcOrd="1" destOrd="0" presId="urn:microsoft.com/office/officeart/2005/8/layout/hierarchy2"/>
    <dgm:cxn modelId="{08CBF966-F104-43E1-8616-54BCAB39B556}" type="presParOf" srcId="{4C6661AC-0EE2-42D1-8DF6-A2AEA0F90DEB}" destId="{3FBD79BB-85F7-4224-9C42-68EC1713AAF5}" srcOrd="0" destOrd="0" presId="urn:microsoft.com/office/officeart/2005/8/layout/hierarchy2"/>
    <dgm:cxn modelId="{A116D946-3774-47BC-91C0-631F6C9D2ED0}" type="presParOf" srcId="{4C6661AC-0EE2-42D1-8DF6-A2AEA0F90DEB}" destId="{349F7118-4101-4FC0-B37F-F164368BBB38}" srcOrd="1" destOrd="0" presId="urn:microsoft.com/office/officeart/2005/8/layout/hierarchy2"/>
    <dgm:cxn modelId="{FA9910C9-E39A-47BE-9BE4-057BC0EA4CF4}" type="presParOf" srcId="{C46B46C1-2C3F-4E17-AA5D-228F194178E2}" destId="{0117A528-D111-45B3-9F0E-F778DE2EB18E}" srcOrd="4" destOrd="0" presId="urn:microsoft.com/office/officeart/2005/8/layout/hierarchy2"/>
    <dgm:cxn modelId="{6F308C23-D61F-44E3-A28A-3F2AD9D80107}" type="presParOf" srcId="{0117A528-D111-45B3-9F0E-F778DE2EB18E}" destId="{C025E2E7-1A55-4C68-AE55-CDA5A5C52EAA}" srcOrd="0" destOrd="0" presId="urn:microsoft.com/office/officeart/2005/8/layout/hierarchy2"/>
    <dgm:cxn modelId="{A2C83033-16D7-4E72-B0F2-D9AC0F1A653F}" type="presParOf" srcId="{C46B46C1-2C3F-4E17-AA5D-228F194178E2}" destId="{61D6ECF9-9B02-4277-BCFC-3755C6581ECF}" srcOrd="5" destOrd="0" presId="urn:microsoft.com/office/officeart/2005/8/layout/hierarchy2"/>
    <dgm:cxn modelId="{A9AF91F0-8FEC-43CA-8B61-6D817C2A2AF8}" type="presParOf" srcId="{61D6ECF9-9B02-4277-BCFC-3755C6581ECF}" destId="{F7DF4FD9-F6F8-456A-ADE3-AA9F6A9F7147}" srcOrd="0" destOrd="0" presId="urn:microsoft.com/office/officeart/2005/8/layout/hierarchy2"/>
    <dgm:cxn modelId="{59A0EDC7-9ECD-4A31-B3DE-277927273D1B}" type="presParOf" srcId="{61D6ECF9-9B02-4277-BCFC-3755C6581ECF}" destId="{D6B8A2BF-A3CD-4CA4-A291-A0B296A12D8F}" srcOrd="1" destOrd="0" presId="urn:microsoft.com/office/officeart/2005/8/layout/hierarchy2"/>
    <dgm:cxn modelId="{042ABCE6-5DED-40A5-85A5-D59295AB92E5}" type="presParOf" srcId="{D6B8A2BF-A3CD-4CA4-A291-A0B296A12D8F}" destId="{DBA03A2F-903E-46C3-9C61-A00B2C4E52FE}" srcOrd="0" destOrd="0" presId="urn:microsoft.com/office/officeart/2005/8/layout/hierarchy2"/>
    <dgm:cxn modelId="{519F6C46-1E4A-4684-B4EC-A3979101C412}" type="presParOf" srcId="{DBA03A2F-903E-46C3-9C61-A00B2C4E52FE}" destId="{E527A742-AAEC-4763-A5EE-DCD36B411936}" srcOrd="0" destOrd="0" presId="urn:microsoft.com/office/officeart/2005/8/layout/hierarchy2"/>
    <dgm:cxn modelId="{4FF8C66C-8A2B-4EB3-A47B-08FA2E6FA976}" type="presParOf" srcId="{D6B8A2BF-A3CD-4CA4-A291-A0B296A12D8F}" destId="{B35F2891-5948-45AC-B160-23A6FDC5B2CE}" srcOrd="1" destOrd="0" presId="urn:microsoft.com/office/officeart/2005/8/layout/hierarchy2"/>
    <dgm:cxn modelId="{BC769106-6181-41CA-BDA6-834752F00113}" type="presParOf" srcId="{B35F2891-5948-45AC-B160-23A6FDC5B2CE}" destId="{11FD27C6-7A21-47D7-8DCD-FA36E80811D5}" srcOrd="0" destOrd="0" presId="urn:microsoft.com/office/officeart/2005/8/layout/hierarchy2"/>
    <dgm:cxn modelId="{DA16B2DE-A794-4DA3-9DD2-C048929981AD}" type="presParOf" srcId="{B35F2891-5948-45AC-B160-23A6FDC5B2CE}" destId="{3DD9E54E-064C-4545-94A1-8926EBFE212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14825-9373-421D-94EB-6844A5D6EB43}"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B6A4F55E-B703-4EDC-82EB-79083CA77BA2}">
      <dgm:prSet phldrT="[Text]"/>
      <dgm:spPr>
        <a:solidFill>
          <a:srgbClr val="D8E8C4"/>
        </a:solidFill>
      </dgm:spPr>
      <dgm:t>
        <a:bodyPr/>
        <a:lstStyle/>
        <a:p>
          <a:r>
            <a:rPr lang="en-US" b="1" dirty="0" smtClean="0">
              <a:solidFill>
                <a:srgbClr val="E95A53"/>
              </a:solidFill>
              <a:latin typeface="Arial" pitchFamily="34" charset="0"/>
              <a:cs typeface="Arial" pitchFamily="34" charset="0"/>
            </a:rPr>
            <a:t>Business-level strategy</a:t>
          </a:r>
          <a:endParaRPr lang="en-US" b="1" dirty="0">
            <a:solidFill>
              <a:srgbClr val="E95A53"/>
            </a:solidFill>
            <a:latin typeface="Arial" pitchFamily="34" charset="0"/>
            <a:cs typeface="Arial" pitchFamily="34" charset="0"/>
          </a:endParaRPr>
        </a:p>
      </dgm:t>
    </dgm:pt>
    <dgm:pt modelId="{1DFDF21A-0DCC-449E-A184-B9B257215053}" type="parTrans" cxnId="{85941CD1-1283-49E7-B971-1D52EC46B8A5}">
      <dgm:prSet/>
      <dgm:spPr/>
      <dgm:t>
        <a:bodyPr/>
        <a:lstStyle/>
        <a:p>
          <a:endParaRPr lang="en-US">
            <a:solidFill>
              <a:schemeClr val="tx1"/>
            </a:solidFill>
            <a:latin typeface="Arial" pitchFamily="34" charset="0"/>
            <a:cs typeface="Arial" pitchFamily="34" charset="0"/>
          </a:endParaRPr>
        </a:p>
      </dgm:t>
    </dgm:pt>
    <dgm:pt modelId="{7F1281A9-B374-4269-AE8D-13FA31A7576B}" type="sibTrans" cxnId="{85941CD1-1283-49E7-B971-1D52EC46B8A5}">
      <dgm:prSet/>
      <dgm:spPr/>
      <dgm:t>
        <a:bodyPr/>
        <a:lstStyle/>
        <a:p>
          <a:endParaRPr lang="en-US">
            <a:solidFill>
              <a:schemeClr val="tx1"/>
            </a:solidFill>
            <a:latin typeface="Arial" pitchFamily="34" charset="0"/>
            <a:cs typeface="Arial" pitchFamily="34" charset="0"/>
          </a:endParaRPr>
        </a:p>
      </dgm:t>
    </dgm:pt>
    <dgm:pt modelId="{D997A37D-07D8-4887-870A-33801A12682D}">
      <dgm:prSet phldrT="[Text]"/>
      <dgm:spPr>
        <a:solidFill>
          <a:srgbClr val="D8E8C4"/>
        </a:solidFill>
      </dgm:spPr>
      <dgm:t>
        <a:bodyPr/>
        <a:lstStyle/>
        <a:p>
          <a:r>
            <a:rPr lang="en-US" dirty="0" smtClean="0">
              <a:solidFill>
                <a:schemeClr val="tx1"/>
              </a:solidFill>
              <a:latin typeface="Arial" pitchFamily="34" charset="0"/>
              <a:cs typeface="Arial" pitchFamily="34" charset="0"/>
            </a:rPr>
            <a:t>The set of strategic alternatives from which an organization chooses as it conducts business in a particular industry or market.</a:t>
          </a:r>
          <a:endParaRPr lang="en-US" dirty="0">
            <a:solidFill>
              <a:schemeClr val="tx1"/>
            </a:solidFill>
            <a:latin typeface="Arial" pitchFamily="34" charset="0"/>
            <a:cs typeface="Arial" pitchFamily="34" charset="0"/>
          </a:endParaRPr>
        </a:p>
      </dgm:t>
    </dgm:pt>
    <dgm:pt modelId="{2C38FEC2-AB65-4855-AF09-5A67E56A34CC}" type="parTrans" cxnId="{C6F721A3-445D-4FAB-BAF8-84A5DAE889F7}">
      <dgm:prSet/>
      <dgm:spPr/>
      <dgm:t>
        <a:bodyPr/>
        <a:lstStyle/>
        <a:p>
          <a:endParaRPr lang="en-US">
            <a:solidFill>
              <a:schemeClr val="tx1"/>
            </a:solidFill>
            <a:latin typeface="Arial" pitchFamily="34" charset="0"/>
            <a:cs typeface="Arial" pitchFamily="34" charset="0"/>
          </a:endParaRPr>
        </a:p>
      </dgm:t>
    </dgm:pt>
    <dgm:pt modelId="{230EE6FC-7BC3-4761-8F1E-D2181B7E6503}" type="sibTrans" cxnId="{C6F721A3-445D-4FAB-BAF8-84A5DAE889F7}">
      <dgm:prSet/>
      <dgm:spPr/>
      <dgm:t>
        <a:bodyPr/>
        <a:lstStyle/>
        <a:p>
          <a:endParaRPr lang="en-US">
            <a:solidFill>
              <a:schemeClr val="tx1"/>
            </a:solidFill>
            <a:latin typeface="Arial" pitchFamily="34" charset="0"/>
            <a:cs typeface="Arial" pitchFamily="34" charset="0"/>
          </a:endParaRPr>
        </a:p>
      </dgm:t>
    </dgm:pt>
    <dgm:pt modelId="{7FA758DA-4638-4F0C-B3E0-F166871B2B20}">
      <dgm:prSet phldrT="[Text]"/>
      <dgm:spPr>
        <a:solidFill>
          <a:srgbClr val="FEEAC9"/>
        </a:solidFill>
      </dgm:spPr>
      <dgm:t>
        <a:bodyPr/>
        <a:lstStyle/>
        <a:p>
          <a:r>
            <a:rPr lang="en-US" b="1" dirty="0" smtClean="0">
              <a:solidFill>
                <a:srgbClr val="E95A53"/>
              </a:solidFill>
              <a:latin typeface="Arial" pitchFamily="34" charset="0"/>
              <a:cs typeface="Arial" pitchFamily="34" charset="0"/>
            </a:rPr>
            <a:t>Corporate-level strategy</a:t>
          </a:r>
          <a:endParaRPr lang="en-US" b="1" dirty="0">
            <a:solidFill>
              <a:srgbClr val="E95A53"/>
            </a:solidFill>
            <a:latin typeface="Arial" pitchFamily="34" charset="0"/>
            <a:cs typeface="Arial" pitchFamily="34" charset="0"/>
          </a:endParaRPr>
        </a:p>
      </dgm:t>
    </dgm:pt>
    <dgm:pt modelId="{1252C2F3-2739-4B65-A55B-BEB45F38E541}" type="parTrans" cxnId="{3BACC114-AE22-49E1-9B0E-0237031FEB19}">
      <dgm:prSet/>
      <dgm:spPr/>
      <dgm:t>
        <a:bodyPr/>
        <a:lstStyle/>
        <a:p>
          <a:endParaRPr lang="en-US">
            <a:solidFill>
              <a:schemeClr val="tx1"/>
            </a:solidFill>
            <a:latin typeface="Arial" pitchFamily="34" charset="0"/>
            <a:cs typeface="Arial" pitchFamily="34" charset="0"/>
          </a:endParaRPr>
        </a:p>
      </dgm:t>
    </dgm:pt>
    <dgm:pt modelId="{FDF18C36-BA8F-4126-B5A4-65A7127D8B3C}" type="sibTrans" cxnId="{3BACC114-AE22-49E1-9B0E-0237031FEB19}">
      <dgm:prSet/>
      <dgm:spPr/>
      <dgm:t>
        <a:bodyPr/>
        <a:lstStyle/>
        <a:p>
          <a:endParaRPr lang="en-US">
            <a:solidFill>
              <a:schemeClr val="tx1"/>
            </a:solidFill>
            <a:latin typeface="Arial" pitchFamily="34" charset="0"/>
            <a:cs typeface="Arial" pitchFamily="34" charset="0"/>
          </a:endParaRPr>
        </a:p>
      </dgm:t>
    </dgm:pt>
    <dgm:pt modelId="{AFE3EF49-9F49-48EF-B321-ECC64D596EEA}">
      <dgm:prSet phldrT="[Text]"/>
      <dgm:spPr>
        <a:solidFill>
          <a:srgbClr val="FEEAC9"/>
        </a:solidFill>
      </dgm:spPr>
      <dgm:t>
        <a:bodyPr/>
        <a:lstStyle/>
        <a:p>
          <a:r>
            <a:rPr lang="en-US" dirty="0" smtClean="0">
              <a:solidFill>
                <a:schemeClr val="tx1"/>
              </a:solidFill>
              <a:latin typeface="Arial" pitchFamily="34" charset="0"/>
              <a:cs typeface="Arial" pitchFamily="34" charset="0"/>
            </a:rPr>
            <a:t>The set of strategic alternatives from which an organization chooses as it manages its operations simultaneously across several industries and several markets.</a:t>
          </a:r>
          <a:endParaRPr lang="en-US" dirty="0">
            <a:solidFill>
              <a:schemeClr val="tx1"/>
            </a:solidFill>
            <a:latin typeface="Arial" pitchFamily="34" charset="0"/>
            <a:cs typeface="Arial" pitchFamily="34" charset="0"/>
          </a:endParaRPr>
        </a:p>
      </dgm:t>
    </dgm:pt>
    <dgm:pt modelId="{4E47D103-9CDD-4367-B6CA-82054620C88F}" type="parTrans" cxnId="{2FAFD101-1A13-45BC-905A-9A43211854D2}">
      <dgm:prSet/>
      <dgm:spPr/>
      <dgm:t>
        <a:bodyPr/>
        <a:lstStyle/>
        <a:p>
          <a:endParaRPr lang="en-US">
            <a:solidFill>
              <a:schemeClr val="tx1"/>
            </a:solidFill>
            <a:latin typeface="Arial" pitchFamily="34" charset="0"/>
            <a:cs typeface="Arial" pitchFamily="34" charset="0"/>
          </a:endParaRPr>
        </a:p>
      </dgm:t>
    </dgm:pt>
    <dgm:pt modelId="{E8FBEA2A-33F8-4B09-ACEA-14E904992C6C}" type="sibTrans" cxnId="{2FAFD101-1A13-45BC-905A-9A43211854D2}">
      <dgm:prSet/>
      <dgm:spPr/>
      <dgm:t>
        <a:bodyPr/>
        <a:lstStyle/>
        <a:p>
          <a:endParaRPr lang="en-US">
            <a:solidFill>
              <a:schemeClr val="tx1"/>
            </a:solidFill>
            <a:latin typeface="Arial" pitchFamily="34" charset="0"/>
            <a:cs typeface="Arial" pitchFamily="34" charset="0"/>
          </a:endParaRPr>
        </a:p>
      </dgm:t>
    </dgm:pt>
    <dgm:pt modelId="{FA7CAC61-2BCF-4B76-9D22-EE97A081F7AD}" type="pres">
      <dgm:prSet presAssocID="{50D14825-9373-421D-94EB-6844A5D6EB43}" presName="Name0" presStyleCnt="0">
        <dgm:presLayoutVars>
          <dgm:dir/>
          <dgm:resizeHandles val="exact"/>
        </dgm:presLayoutVars>
      </dgm:prSet>
      <dgm:spPr/>
      <dgm:t>
        <a:bodyPr/>
        <a:lstStyle/>
        <a:p>
          <a:endParaRPr lang="en-US"/>
        </a:p>
      </dgm:t>
    </dgm:pt>
    <dgm:pt modelId="{B5D6E872-A933-48D7-9BC4-2C22DA728030}" type="pres">
      <dgm:prSet presAssocID="{B6A4F55E-B703-4EDC-82EB-79083CA77BA2}" presName="node" presStyleLbl="node1" presStyleIdx="0" presStyleCnt="2" custLinFactX="-22" custLinFactNeighborX="-100000" custLinFactNeighborY="-541">
        <dgm:presLayoutVars>
          <dgm:bulletEnabled val="1"/>
        </dgm:presLayoutVars>
      </dgm:prSet>
      <dgm:spPr/>
      <dgm:t>
        <a:bodyPr/>
        <a:lstStyle/>
        <a:p>
          <a:endParaRPr lang="en-US"/>
        </a:p>
      </dgm:t>
    </dgm:pt>
    <dgm:pt modelId="{DD0BE0BF-C5AC-49A5-9F06-134960E17E72}" type="pres">
      <dgm:prSet presAssocID="{7F1281A9-B374-4269-AE8D-13FA31A7576B}" presName="sibTrans" presStyleCnt="0"/>
      <dgm:spPr/>
    </dgm:pt>
    <dgm:pt modelId="{1AED8760-02A1-4AE1-812E-ACFD20E0E809}" type="pres">
      <dgm:prSet presAssocID="{7FA758DA-4638-4F0C-B3E0-F166871B2B20}" presName="node" presStyleLbl="node1" presStyleIdx="1" presStyleCnt="2">
        <dgm:presLayoutVars>
          <dgm:bulletEnabled val="1"/>
        </dgm:presLayoutVars>
      </dgm:prSet>
      <dgm:spPr/>
      <dgm:t>
        <a:bodyPr/>
        <a:lstStyle/>
        <a:p>
          <a:endParaRPr lang="en-US"/>
        </a:p>
      </dgm:t>
    </dgm:pt>
  </dgm:ptLst>
  <dgm:cxnLst>
    <dgm:cxn modelId="{01839EA4-D729-41C3-817F-9CC2D96DB3DD}" type="presOf" srcId="{AFE3EF49-9F49-48EF-B321-ECC64D596EEA}" destId="{1AED8760-02A1-4AE1-812E-ACFD20E0E809}" srcOrd="0" destOrd="1" presId="urn:microsoft.com/office/officeart/2005/8/layout/hList6"/>
    <dgm:cxn modelId="{61696254-1313-46BE-81EC-AC94C53FCA63}" type="presOf" srcId="{D997A37D-07D8-4887-870A-33801A12682D}" destId="{B5D6E872-A933-48D7-9BC4-2C22DA728030}" srcOrd="0" destOrd="1" presId="urn:microsoft.com/office/officeart/2005/8/layout/hList6"/>
    <dgm:cxn modelId="{C6F721A3-445D-4FAB-BAF8-84A5DAE889F7}" srcId="{B6A4F55E-B703-4EDC-82EB-79083CA77BA2}" destId="{D997A37D-07D8-4887-870A-33801A12682D}" srcOrd="0" destOrd="0" parTransId="{2C38FEC2-AB65-4855-AF09-5A67E56A34CC}" sibTransId="{230EE6FC-7BC3-4761-8F1E-D2181B7E6503}"/>
    <dgm:cxn modelId="{944C5082-E10E-4E58-8F9F-8A60C0E67E0E}" type="presOf" srcId="{7FA758DA-4638-4F0C-B3E0-F166871B2B20}" destId="{1AED8760-02A1-4AE1-812E-ACFD20E0E809}" srcOrd="0" destOrd="0" presId="urn:microsoft.com/office/officeart/2005/8/layout/hList6"/>
    <dgm:cxn modelId="{74D6A8B3-607E-45BC-8D9D-64640DC918D1}" type="presOf" srcId="{50D14825-9373-421D-94EB-6844A5D6EB43}" destId="{FA7CAC61-2BCF-4B76-9D22-EE97A081F7AD}" srcOrd="0" destOrd="0" presId="urn:microsoft.com/office/officeart/2005/8/layout/hList6"/>
    <dgm:cxn modelId="{3BACC114-AE22-49E1-9B0E-0237031FEB19}" srcId="{50D14825-9373-421D-94EB-6844A5D6EB43}" destId="{7FA758DA-4638-4F0C-B3E0-F166871B2B20}" srcOrd="1" destOrd="0" parTransId="{1252C2F3-2739-4B65-A55B-BEB45F38E541}" sibTransId="{FDF18C36-BA8F-4126-B5A4-65A7127D8B3C}"/>
    <dgm:cxn modelId="{85941CD1-1283-49E7-B971-1D52EC46B8A5}" srcId="{50D14825-9373-421D-94EB-6844A5D6EB43}" destId="{B6A4F55E-B703-4EDC-82EB-79083CA77BA2}" srcOrd="0" destOrd="0" parTransId="{1DFDF21A-0DCC-449E-A184-B9B257215053}" sibTransId="{7F1281A9-B374-4269-AE8D-13FA31A7576B}"/>
    <dgm:cxn modelId="{5F389C75-FC85-46EE-8223-E3C136668FB0}" type="presOf" srcId="{B6A4F55E-B703-4EDC-82EB-79083CA77BA2}" destId="{B5D6E872-A933-48D7-9BC4-2C22DA728030}" srcOrd="0" destOrd="0" presId="urn:microsoft.com/office/officeart/2005/8/layout/hList6"/>
    <dgm:cxn modelId="{2FAFD101-1A13-45BC-905A-9A43211854D2}" srcId="{7FA758DA-4638-4F0C-B3E0-F166871B2B20}" destId="{AFE3EF49-9F49-48EF-B321-ECC64D596EEA}" srcOrd="0" destOrd="0" parTransId="{4E47D103-9CDD-4367-B6CA-82054620C88F}" sibTransId="{E8FBEA2A-33F8-4B09-ACEA-14E904992C6C}"/>
    <dgm:cxn modelId="{15B07D05-4048-487C-9C6B-75FD75E68DC9}" type="presParOf" srcId="{FA7CAC61-2BCF-4B76-9D22-EE97A081F7AD}" destId="{B5D6E872-A933-48D7-9BC4-2C22DA728030}" srcOrd="0" destOrd="0" presId="urn:microsoft.com/office/officeart/2005/8/layout/hList6"/>
    <dgm:cxn modelId="{81714CCA-F008-477A-B66B-D1EB2FB728BF}" type="presParOf" srcId="{FA7CAC61-2BCF-4B76-9D22-EE97A081F7AD}" destId="{DD0BE0BF-C5AC-49A5-9F06-134960E17E72}" srcOrd="1" destOrd="0" presId="urn:microsoft.com/office/officeart/2005/8/layout/hList6"/>
    <dgm:cxn modelId="{848EBD97-60E1-4C33-A962-EA22ACFC91F4}" type="presParOf" srcId="{FA7CAC61-2BCF-4B76-9D22-EE97A081F7AD}" destId="{1AED8760-02A1-4AE1-812E-ACFD20E0E809}"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8DAE1-A64F-4EA3-B4A8-995B42783A1F}"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299638F3-83D1-4392-BA82-0C18D8CAAB85}">
      <dgm:prSet phldrT="[Text]"/>
      <dgm:spPr>
        <a:solidFill>
          <a:srgbClr val="00A3B4"/>
        </a:solidFill>
      </dgm:spPr>
      <dgm:t>
        <a:bodyPr/>
        <a:lstStyle/>
        <a:p>
          <a:r>
            <a:rPr lang="en-US" dirty="0" smtClean="0">
              <a:latin typeface="Arial" pitchFamily="34" charset="0"/>
              <a:cs typeface="Arial" pitchFamily="34" charset="0"/>
            </a:rPr>
            <a:t>Porter’s Generic Strategies</a:t>
          </a:r>
          <a:endParaRPr lang="en-US" dirty="0">
            <a:latin typeface="Arial" pitchFamily="34" charset="0"/>
            <a:cs typeface="Arial" pitchFamily="34" charset="0"/>
          </a:endParaRPr>
        </a:p>
      </dgm:t>
    </dgm:pt>
    <dgm:pt modelId="{22A32A04-E327-422B-9D82-75D5F472B399}" type="parTrans" cxnId="{D8288E02-A521-4575-A2EE-F7CEC0DC073B}">
      <dgm:prSet/>
      <dgm:spPr/>
      <dgm:t>
        <a:bodyPr/>
        <a:lstStyle/>
        <a:p>
          <a:endParaRPr lang="en-US">
            <a:latin typeface="Arial" pitchFamily="34" charset="0"/>
            <a:cs typeface="Arial" pitchFamily="34" charset="0"/>
          </a:endParaRPr>
        </a:p>
      </dgm:t>
    </dgm:pt>
    <dgm:pt modelId="{6166AB27-BFC9-4D1C-9EFD-D69FD2FC0E8E}" type="sibTrans" cxnId="{D8288E02-A521-4575-A2EE-F7CEC0DC073B}">
      <dgm:prSet/>
      <dgm:spPr/>
      <dgm:t>
        <a:bodyPr/>
        <a:lstStyle/>
        <a:p>
          <a:endParaRPr lang="en-US">
            <a:latin typeface="Arial" pitchFamily="34" charset="0"/>
            <a:cs typeface="Arial" pitchFamily="34" charset="0"/>
          </a:endParaRPr>
        </a:p>
      </dgm:t>
    </dgm:pt>
    <dgm:pt modelId="{1185CE35-7D4F-4A50-B7D0-604CD46456FA}">
      <dgm:prSet phldrT="[Text]"/>
      <dgm:spPr>
        <a:solidFill>
          <a:srgbClr val="848BB9"/>
        </a:solidFill>
      </dgm:spPr>
      <dgm:t>
        <a:bodyPr/>
        <a:lstStyle/>
        <a:p>
          <a:r>
            <a:rPr lang="en-US" dirty="0" smtClean="0">
              <a:latin typeface="Arial" pitchFamily="34" charset="0"/>
              <a:cs typeface="Arial" pitchFamily="34" charset="0"/>
            </a:rPr>
            <a:t>The Miles and Snow Typology</a:t>
          </a:r>
          <a:endParaRPr lang="en-US" dirty="0">
            <a:latin typeface="Arial" pitchFamily="34" charset="0"/>
            <a:cs typeface="Arial" pitchFamily="34" charset="0"/>
          </a:endParaRPr>
        </a:p>
      </dgm:t>
    </dgm:pt>
    <dgm:pt modelId="{5B3310EC-B0B0-4F53-B6CC-1D03132FD058}" type="parTrans" cxnId="{2FEF5352-4DE2-40F0-9593-4A151F925ADA}">
      <dgm:prSet/>
      <dgm:spPr/>
      <dgm:t>
        <a:bodyPr/>
        <a:lstStyle/>
        <a:p>
          <a:endParaRPr lang="en-US">
            <a:latin typeface="Arial" pitchFamily="34" charset="0"/>
            <a:cs typeface="Arial" pitchFamily="34" charset="0"/>
          </a:endParaRPr>
        </a:p>
      </dgm:t>
    </dgm:pt>
    <dgm:pt modelId="{FC99AECD-033E-435E-8925-7ED0F82195E3}" type="sibTrans" cxnId="{2FEF5352-4DE2-40F0-9593-4A151F925ADA}">
      <dgm:prSet/>
      <dgm:spPr/>
      <dgm:t>
        <a:bodyPr/>
        <a:lstStyle/>
        <a:p>
          <a:endParaRPr lang="en-US">
            <a:latin typeface="Arial" pitchFamily="34" charset="0"/>
            <a:cs typeface="Arial" pitchFamily="34" charset="0"/>
          </a:endParaRPr>
        </a:p>
      </dgm:t>
    </dgm:pt>
    <dgm:pt modelId="{9ED73F8B-1DF2-4CAB-85BE-2174986AC910}">
      <dgm:prSet phldrT="[Text]"/>
      <dgm:spPr>
        <a:solidFill>
          <a:srgbClr val="5C7E8E"/>
        </a:solidFill>
      </dgm:spPr>
      <dgm:t>
        <a:bodyPr/>
        <a:lstStyle/>
        <a:p>
          <a:r>
            <a:rPr lang="en-US" dirty="0" smtClean="0">
              <a:latin typeface="Arial" pitchFamily="34" charset="0"/>
              <a:cs typeface="Arial" pitchFamily="34" charset="0"/>
            </a:rPr>
            <a:t>Product Life Cycle Strategies</a:t>
          </a:r>
          <a:endParaRPr lang="en-US" dirty="0">
            <a:latin typeface="Arial" pitchFamily="34" charset="0"/>
            <a:cs typeface="Arial" pitchFamily="34" charset="0"/>
          </a:endParaRPr>
        </a:p>
      </dgm:t>
    </dgm:pt>
    <dgm:pt modelId="{383AD258-69CA-444A-94CC-9026B31DB8A7}" type="parTrans" cxnId="{BBDA2C24-D3E9-45FA-9589-3D8639C624AD}">
      <dgm:prSet/>
      <dgm:spPr/>
      <dgm:t>
        <a:bodyPr/>
        <a:lstStyle/>
        <a:p>
          <a:endParaRPr lang="en-US">
            <a:latin typeface="Arial" pitchFamily="34" charset="0"/>
            <a:cs typeface="Arial" pitchFamily="34" charset="0"/>
          </a:endParaRPr>
        </a:p>
      </dgm:t>
    </dgm:pt>
    <dgm:pt modelId="{660704BF-09F2-43D2-BA94-963E6E13BC05}" type="sibTrans" cxnId="{BBDA2C24-D3E9-45FA-9589-3D8639C624AD}">
      <dgm:prSet/>
      <dgm:spPr/>
      <dgm:t>
        <a:bodyPr/>
        <a:lstStyle/>
        <a:p>
          <a:endParaRPr lang="en-US">
            <a:latin typeface="Arial" pitchFamily="34" charset="0"/>
            <a:cs typeface="Arial" pitchFamily="34" charset="0"/>
          </a:endParaRPr>
        </a:p>
      </dgm:t>
    </dgm:pt>
    <dgm:pt modelId="{12F9AEFA-FAF7-4186-AB68-788806D1C5FC}" type="pres">
      <dgm:prSet presAssocID="{9908DAE1-A64F-4EA3-B4A8-995B42783A1F}" presName="diagram" presStyleCnt="0">
        <dgm:presLayoutVars>
          <dgm:dir/>
          <dgm:resizeHandles val="exact"/>
        </dgm:presLayoutVars>
      </dgm:prSet>
      <dgm:spPr/>
      <dgm:t>
        <a:bodyPr/>
        <a:lstStyle/>
        <a:p>
          <a:endParaRPr lang="en-US"/>
        </a:p>
      </dgm:t>
    </dgm:pt>
    <dgm:pt modelId="{8A7C7F4D-55B9-4647-BAB5-89A911D1E407}" type="pres">
      <dgm:prSet presAssocID="{299638F3-83D1-4392-BA82-0C18D8CAAB85}" presName="node" presStyleLbl="node1" presStyleIdx="0" presStyleCnt="3">
        <dgm:presLayoutVars>
          <dgm:bulletEnabled val="1"/>
        </dgm:presLayoutVars>
      </dgm:prSet>
      <dgm:spPr/>
      <dgm:t>
        <a:bodyPr/>
        <a:lstStyle/>
        <a:p>
          <a:endParaRPr lang="en-US"/>
        </a:p>
      </dgm:t>
    </dgm:pt>
    <dgm:pt modelId="{27AC1974-3BF6-42B5-B595-C97DF8234C8D}" type="pres">
      <dgm:prSet presAssocID="{6166AB27-BFC9-4D1C-9EFD-D69FD2FC0E8E}" presName="sibTrans" presStyleCnt="0"/>
      <dgm:spPr/>
    </dgm:pt>
    <dgm:pt modelId="{F1D94B57-F46E-433F-9865-04E75202215D}" type="pres">
      <dgm:prSet presAssocID="{1185CE35-7D4F-4A50-B7D0-604CD46456FA}" presName="node" presStyleLbl="node1" presStyleIdx="1" presStyleCnt="3">
        <dgm:presLayoutVars>
          <dgm:bulletEnabled val="1"/>
        </dgm:presLayoutVars>
      </dgm:prSet>
      <dgm:spPr/>
      <dgm:t>
        <a:bodyPr/>
        <a:lstStyle/>
        <a:p>
          <a:endParaRPr lang="en-US"/>
        </a:p>
      </dgm:t>
    </dgm:pt>
    <dgm:pt modelId="{C43DCD3F-F7C6-4580-A1C1-A671043A6852}" type="pres">
      <dgm:prSet presAssocID="{FC99AECD-033E-435E-8925-7ED0F82195E3}" presName="sibTrans" presStyleCnt="0"/>
      <dgm:spPr/>
    </dgm:pt>
    <dgm:pt modelId="{4FA0F50E-95C4-4A4C-A065-3CF9CBDA66CF}" type="pres">
      <dgm:prSet presAssocID="{9ED73F8B-1DF2-4CAB-85BE-2174986AC910}" presName="node" presStyleLbl="node1" presStyleIdx="2" presStyleCnt="3">
        <dgm:presLayoutVars>
          <dgm:bulletEnabled val="1"/>
        </dgm:presLayoutVars>
      </dgm:prSet>
      <dgm:spPr/>
      <dgm:t>
        <a:bodyPr/>
        <a:lstStyle/>
        <a:p>
          <a:endParaRPr lang="en-US"/>
        </a:p>
      </dgm:t>
    </dgm:pt>
  </dgm:ptLst>
  <dgm:cxnLst>
    <dgm:cxn modelId="{C086B9FF-CE14-4C2B-B0EB-60021E7C8DFB}" type="presOf" srcId="{9908DAE1-A64F-4EA3-B4A8-995B42783A1F}" destId="{12F9AEFA-FAF7-4186-AB68-788806D1C5FC}" srcOrd="0" destOrd="0" presId="urn:microsoft.com/office/officeart/2005/8/layout/default"/>
    <dgm:cxn modelId="{826122A3-C3C8-4CFF-8120-B96DA0337438}" type="presOf" srcId="{1185CE35-7D4F-4A50-B7D0-604CD46456FA}" destId="{F1D94B57-F46E-433F-9865-04E75202215D}" srcOrd="0" destOrd="0" presId="urn:microsoft.com/office/officeart/2005/8/layout/default"/>
    <dgm:cxn modelId="{2FEF5352-4DE2-40F0-9593-4A151F925ADA}" srcId="{9908DAE1-A64F-4EA3-B4A8-995B42783A1F}" destId="{1185CE35-7D4F-4A50-B7D0-604CD46456FA}" srcOrd="1" destOrd="0" parTransId="{5B3310EC-B0B0-4F53-B6CC-1D03132FD058}" sibTransId="{FC99AECD-033E-435E-8925-7ED0F82195E3}"/>
    <dgm:cxn modelId="{BBDA2C24-D3E9-45FA-9589-3D8639C624AD}" srcId="{9908DAE1-A64F-4EA3-B4A8-995B42783A1F}" destId="{9ED73F8B-1DF2-4CAB-85BE-2174986AC910}" srcOrd="2" destOrd="0" parTransId="{383AD258-69CA-444A-94CC-9026B31DB8A7}" sibTransId="{660704BF-09F2-43D2-BA94-963E6E13BC05}"/>
    <dgm:cxn modelId="{7AE22CA4-0039-4661-BDE1-B67A99D0E6BD}" type="presOf" srcId="{9ED73F8B-1DF2-4CAB-85BE-2174986AC910}" destId="{4FA0F50E-95C4-4A4C-A065-3CF9CBDA66CF}" srcOrd="0" destOrd="0" presId="urn:microsoft.com/office/officeart/2005/8/layout/default"/>
    <dgm:cxn modelId="{D8288E02-A521-4575-A2EE-F7CEC0DC073B}" srcId="{9908DAE1-A64F-4EA3-B4A8-995B42783A1F}" destId="{299638F3-83D1-4392-BA82-0C18D8CAAB85}" srcOrd="0" destOrd="0" parTransId="{22A32A04-E327-422B-9D82-75D5F472B399}" sibTransId="{6166AB27-BFC9-4D1C-9EFD-D69FD2FC0E8E}"/>
    <dgm:cxn modelId="{AEBA7F4C-647C-4B53-BE8F-995AFF02EFA7}" type="presOf" srcId="{299638F3-83D1-4392-BA82-0C18D8CAAB85}" destId="{8A7C7F4D-55B9-4647-BAB5-89A911D1E407}" srcOrd="0" destOrd="0" presId="urn:microsoft.com/office/officeart/2005/8/layout/default"/>
    <dgm:cxn modelId="{61557C51-A667-490F-A52C-447846DF05FD}" type="presParOf" srcId="{12F9AEFA-FAF7-4186-AB68-788806D1C5FC}" destId="{8A7C7F4D-55B9-4647-BAB5-89A911D1E407}" srcOrd="0" destOrd="0" presId="urn:microsoft.com/office/officeart/2005/8/layout/default"/>
    <dgm:cxn modelId="{9EAC13F8-7813-4188-8044-0C114721607D}" type="presParOf" srcId="{12F9AEFA-FAF7-4186-AB68-788806D1C5FC}" destId="{27AC1974-3BF6-42B5-B595-C97DF8234C8D}" srcOrd="1" destOrd="0" presId="urn:microsoft.com/office/officeart/2005/8/layout/default"/>
    <dgm:cxn modelId="{32F395EF-DA8D-46C0-A668-29509E6CE619}" type="presParOf" srcId="{12F9AEFA-FAF7-4186-AB68-788806D1C5FC}" destId="{F1D94B57-F46E-433F-9865-04E75202215D}" srcOrd="2" destOrd="0" presId="urn:microsoft.com/office/officeart/2005/8/layout/default"/>
    <dgm:cxn modelId="{5A9751C3-B0C9-45DC-B9C5-FC8DF82BEB95}" type="presParOf" srcId="{12F9AEFA-FAF7-4186-AB68-788806D1C5FC}" destId="{C43DCD3F-F7C6-4580-A1C1-A671043A6852}" srcOrd="3" destOrd="0" presId="urn:microsoft.com/office/officeart/2005/8/layout/default"/>
    <dgm:cxn modelId="{5E75922D-6442-4814-A040-F3434C8CD8ED}" type="presParOf" srcId="{12F9AEFA-FAF7-4186-AB68-788806D1C5FC}" destId="{4FA0F50E-95C4-4A4C-A065-3CF9CBDA66CF}"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38A38D-4232-4275-9797-45683766084F}"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B1E918E9-D542-416A-B810-C2DEB78FAA1C}">
      <dgm:prSet phldrT="[Text]"/>
      <dgm:spPr>
        <a:solidFill>
          <a:srgbClr val="002765"/>
        </a:solidFill>
      </dgm:spPr>
      <dgm:t>
        <a:bodyPr/>
        <a:lstStyle/>
        <a:p>
          <a:r>
            <a:rPr lang="en-US" dirty="0" smtClean="0">
              <a:latin typeface="Arial" pitchFamily="34" charset="0"/>
              <a:cs typeface="Arial" pitchFamily="34" charset="0"/>
            </a:rPr>
            <a:t>Most large businesses are engaged in several businesses, industries, and markets.</a:t>
          </a:r>
          <a:endParaRPr lang="en-US" dirty="0">
            <a:latin typeface="Arial" pitchFamily="34" charset="0"/>
            <a:cs typeface="Arial" pitchFamily="34" charset="0"/>
          </a:endParaRPr>
        </a:p>
      </dgm:t>
    </dgm:pt>
    <dgm:pt modelId="{58E4B5B2-2858-4907-B8EB-D2613DD90F34}" type="parTrans" cxnId="{0452D42C-83F9-43B8-88F5-5CF3D8A714B1}">
      <dgm:prSet/>
      <dgm:spPr/>
      <dgm:t>
        <a:bodyPr/>
        <a:lstStyle/>
        <a:p>
          <a:endParaRPr lang="en-US">
            <a:latin typeface="Arial" pitchFamily="34" charset="0"/>
            <a:cs typeface="Arial" pitchFamily="34" charset="0"/>
          </a:endParaRPr>
        </a:p>
      </dgm:t>
    </dgm:pt>
    <dgm:pt modelId="{9C077162-310E-406F-B4AA-37193A91C7D5}" type="sibTrans" cxnId="{0452D42C-83F9-43B8-88F5-5CF3D8A714B1}">
      <dgm:prSet/>
      <dgm:spPr/>
      <dgm:t>
        <a:bodyPr/>
        <a:lstStyle/>
        <a:p>
          <a:endParaRPr lang="en-US">
            <a:latin typeface="Arial" pitchFamily="34" charset="0"/>
            <a:cs typeface="Arial" pitchFamily="34" charset="0"/>
          </a:endParaRPr>
        </a:p>
      </dgm:t>
    </dgm:pt>
    <dgm:pt modelId="{D507D248-DF8C-4804-9B99-B6926C57DEB9}">
      <dgm:prSet phldrT="[Text]"/>
      <dgm:spPr>
        <a:solidFill>
          <a:srgbClr val="5C7E8E"/>
        </a:solidFill>
      </dgm:spPr>
      <dgm:t>
        <a:bodyPr/>
        <a:lstStyle/>
        <a:p>
          <a:r>
            <a:rPr lang="en-US" dirty="0" smtClean="0">
              <a:latin typeface="Arial" pitchFamily="34" charset="0"/>
              <a:cs typeface="Arial" pitchFamily="34" charset="0"/>
            </a:rPr>
            <a:t>Each business within such a firm is frequently called a </a:t>
          </a:r>
          <a:r>
            <a:rPr lang="en-US" i="1" dirty="0" smtClean="0">
              <a:latin typeface="Arial" pitchFamily="34" charset="0"/>
              <a:cs typeface="Arial" pitchFamily="34" charset="0"/>
            </a:rPr>
            <a:t>strategic business unit</a:t>
          </a:r>
          <a:r>
            <a:rPr lang="en-US" i="0" dirty="0" smtClean="0">
              <a:latin typeface="Arial" pitchFamily="34" charset="0"/>
              <a:cs typeface="Arial" pitchFamily="34" charset="0"/>
            </a:rPr>
            <a:t>, or </a:t>
          </a:r>
          <a:r>
            <a:rPr lang="en-US" i="1" dirty="0" smtClean="0">
              <a:latin typeface="Arial" pitchFamily="34" charset="0"/>
              <a:cs typeface="Arial" pitchFamily="34" charset="0"/>
            </a:rPr>
            <a:t>SBU.</a:t>
          </a:r>
          <a:endParaRPr lang="en-US" dirty="0">
            <a:latin typeface="Arial" pitchFamily="34" charset="0"/>
            <a:cs typeface="Arial" pitchFamily="34" charset="0"/>
          </a:endParaRPr>
        </a:p>
      </dgm:t>
    </dgm:pt>
    <dgm:pt modelId="{44A3AE34-16A2-4A6D-A503-E50AAC0161A9}" type="parTrans" cxnId="{8B993ACF-D914-4909-845F-6CF375E0BB0A}">
      <dgm:prSet/>
      <dgm:spPr/>
      <dgm:t>
        <a:bodyPr/>
        <a:lstStyle/>
        <a:p>
          <a:endParaRPr lang="en-US">
            <a:latin typeface="Arial" pitchFamily="34" charset="0"/>
            <a:cs typeface="Arial" pitchFamily="34" charset="0"/>
          </a:endParaRPr>
        </a:p>
      </dgm:t>
    </dgm:pt>
    <dgm:pt modelId="{EE927533-7221-4696-9011-921FD2ED006E}" type="sibTrans" cxnId="{8B993ACF-D914-4909-845F-6CF375E0BB0A}">
      <dgm:prSet/>
      <dgm:spPr/>
      <dgm:t>
        <a:bodyPr/>
        <a:lstStyle/>
        <a:p>
          <a:endParaRPr lang="en-US">
            <a:latin typeface="Arial" pitchFamily="34" charset="0"/>
            <a:cs typeface="Arial" pitchFamily="34" charset="0"/>
          </a:endParaRPr>
        </a:p>
      </dgm:t>
    </dgm:pt>
    <dgm:pt modelId="{452895A5-9F69-47DD-AB81-855BF84BCEF5}" type="pres">
      <dgm:prSet presAssocID="{AA38A38D-4232-4275-9797-45683766084F}" presName="Name0" presStyleCnt="0">
        <dgm:presLayoutVars>
          <dgm:dir/>
          <dgm:resizeHandles val="exact"/>
        </dgm:presLayoutVars>
      </dgm:prSet>
      <dgm:spPr/>
      <dgm:t>
        <a:bodyPr/>
        <a:lstStyle/>
        <a:p>
          <a:endParaRPr lang="en-US"/>
        </a:p>
      </dgm:t>
    </dgm:pt>
    <dgm:pt modelId="{0992E74F-712B-4326-AFBD-11399D993F7D}" type="pres">
      <dgm:prSet presAssocID="{B1E918E9-D542-416A-B810-C2DEB78FAA1C}" presName="node" presStyleLbl="node1" presStyleIdx="0" presStyleCnt="2">
        <dgm:presLayoutVars>
          <dgm:bulletEnabled val="1"/>
        </dgm:presLayoutVars>
      </dgm:prSet>
      <dgm:spPr/>
      <dgm:t>
        <a:bodyPr/>
        <a:lstStyle/>
        <a:p>
          <a:endParaRPr lang="en-US"/>
        </a:p>
      </dgm:t>
    </dgm:pt>
    <dgm:pt modelId="{6136CCA2-ACAB-4E15-B4CB-DA456C9B16A2}" type="pres">
      <dgm:prSet presAssocID="{9C077162-310E-406F-B4AA-37193A91C7D5}" presName="sibTrans" presStyleCnt="0"/>
      <dgm:spPr/>
    </dgm:pt>
    <dgm:pt modelId="{F398B07B-2272-4185-A4F2-766A14B670FA}" type="pres">
      <dgm:prSet presAssocID="{D507D248-DF8C-4804-9B99-B6926C57DEB9}" presName="node" presStyleLbl="node1" presStyleIdx="1" presStyleCnt="2">
        <dgm:presLayoutVars>
          <dgm:bulletEnabled val="1"/>
        </dgm:presLayoutVars>
      </dgm:prSet>
      <dgm:spPr/>
      <dgm:t>
        <a:bodyPr/>
        <a:lstStyle/>
        <a:p>
          <a:endParaRPr lang="en-US"/>
        </a:p>
      </dgm:t>
    </dgm:pt>
  </dgm:ptLst>
  <dgm:cxnLst>
    <dgm:cxn modelId="{A9CE683C-C233-47BA-BE10-E96A9797F8E8}" type="presOf" srcId="{AA38A38D-4232-4275-9797-45683766084F}" destId="{452895A5-9F69-47DD-AB81-855BF84BCEF5}" srcOrd="0" destOrd="0" presId="urn:microsoft.com/office/officeart/2005/8/layout/hList6"/>
    <dgm:cxn modelId="{54ED4D02-8A32-49DB-8836-6E7C5C68D739}" type="presOf" srcId="{D507D248-DF8C-4804-9B99-B6926C57DEB9}" destId="{F398B07B-2272-4185-A4F2-766A14B670FA}" srcOrd="0" destOrd="0" presId="urn:microsoft.com/office/officeart/2005/8/layout/hList6"/>
    <dgm:cxn modelId="{8B993ACF-D914-4909-845F-6CF375E0BB0A}" srcId="{AA38A38D-4232-4275-9797-45683766084F}" destId="{D507D248-DF8C-4804-9B99-B6926C57DEB9}" srcOrd="1" destOrd="0" parTransId="{44A3AE34-16A2-4A6D-A503-E50AAC0161A9}" sibTransId="{EE927533-7221-4696-9011-921FD2ED006E}"/>
    <dgm:cxn modelId="{0452D42C-83F9-43B8-88F5-5CF3D8A714B1}" srcId="{AA38A38D-4232-4275-9797-45683766084F}" destId="{B1E918E9-D542-416A-B810-C2DEB78FAA1C}" srcOrd="0" destOrd="0" parTransId="{58E4B5B2-2858-4907-B8EB-D2613DD90F34}" sibTransId="{9C077162-310E-406F-B4AA-37193A91C7D5}"/>
    <dgm:cxn modelId="{A99037EE-A702-4860-9468-D095C6FB3516}" type="presOf" srcId="{B1E918E9-D542-416A-B810-C2DEB78FAA1C}" destId="{0992E74F-712B-4326-AFBD-11399D993F7D}" srcOrd="0" destOrd="0" presId="urn:microsoft.com/office/officeart/2005/8/layout/hList6"/>
    <dgm:cxn modelId="{47350EE3-A0F9-4D40-BCCC-1AF70CC767FA}" type="presParOf" srcId="{452895A5-9F69-47DD-AB81-855BF84BCEF5}" destId="{0992E74F-712B-4326-AFBD-11399D993F7D}" srcOrd="0" destOrd="0" presId="urn:microsoft.com/office/officeart/2005/8/layout/hList6"/>
    <dgm:cxn modelId="{10D1C5E2-D6DC-4496-865C-6217DFEF6AEF}" type="presParOf" srcId="{452895A5-9F69-47DD-AB81-855BF84BCEF5}" destId="{6136CCA2-ACAB-4E15-B4CB-DA456C9B16A2}" srcOrd="1" destOrd="0" presId="urn:microsoft.com/office/officeart/2005/8/layout/hList6"/>
    <dgm:cxn modelId="{4094C2E0-2907-4F17-8CF7-923BE434769A}" type="presParOf" srcId="{452895A5-9F69-47DD-AB81-855BF84BCEF5}" destId="{F398B07B-2272-4185-A4F2-766A14B670FA}"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ACA31-EF0A-4BB1-948E-6D4E06739BE9}"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8188D6D3-C922-4CBD-AA49-64D6A372CDB6}">
      <dgm:prSet phldrT="[Text]"/>
      <dgm:spPr>
        <a:solidFill>
          <a:srgbClr val="00A3B4"/>
        </a:solidFill>
      </dgm:spPr>
      <dgm:t>
        <a:bodyPr/>
        <a:lstStyle/>
        <a:p>
          <a:r>
            <a:rPr lang="en-US" dirty="0" smtClean="0">
              <a:latin typeface="Arial" pitchFamily="34" charset="0"/>
              <a:cs typeface="Arial" pitchFamily="34" charset="0"/>
            </a:rPr>
            <a:t>Diversifying </a:t>
          </a:r>
          <a:endParaRPr lang="en-US" dirty="0">
            <a:latin typeface="Arial" pitchFamily="34" charset="0"/>
            <a:cs typeface="Arial" pitchFamily="34" charset="0"/>
          </a:endParaRPr>
        </a:p>
      </dgm:t>
    </dgm:pt>
    <dgm:pt modelId="{2BF9E7A7-F75B-4E77-A661-21D668351023}" type="parTrans" cxnId="{29292761-1E9C-4105-B834-384D1A414248}">
      <dgm:prSet/>
      <dgm:spPr/>
      <dgm:t>
        <a:bodyPr/>
        <a:lstStyle/>
        <a:p>
          <a:endParaRPr lang="en-US">
            <a:latin typeface="Arial" pitchFamily="34" charset="0"/>
            <a:cs typeface="Arial" pitchFamily="34" charset="0"/>
          </a:endParaRPr>
        </a:p>
      </dgm:t>
    </dgm:pt>
    <dgm:pt modelId="{4055A0D7-56BA-4A17-8AAF-15A4B6CE6473}" type="sibTrans" cxnId="{29292761-1E9C-4105-B834-384D1A414248}">
      <dgm:prSet/>
      <dgm:spPr/>
      <dgm:t>
        <a:bodyPr/>
        <a:lstStyle/>
        <a:p>
          <a:endParaRPr lang="en-US">
            <a:latin typeface="Arial" pitchFamily="34" charset="0"/>
            <a:cs typeface="Arial" pitchFamily="34" charset="0"/>
          </a:endParaRPr>
        </a:p>
      </dgm:t>
    </dgm:pt>
    <dgm:pt modelId="{C87FCF9A-B498-44C9-B7FF-622D1696F865}">
      <dgm:prSet phldrT="[Text]"/>
      <dgm:spPr>
        <a:solidFill>
          <a:srgbClr val="848BB9"/>
        </a:solidFill>
      </dgm:spPr>
      <dgm:t>
        <a:bodyPr/>
        <a:lstStyle/>
        <a:p>
          <a:r>
            <a:rPr lang="en-US" dirty="0" smtClean="0">
              <a:latin typeface="Arial" pitchFamily="34" charset="0"/>
              <a:cs typeface="Arial" pitchFamily="34" charset="0"/>
            </a:rPr>
            <a:t>New Products</a:t>
          </a:r>
          <a:endParaRPr lang="en-US" dirty="0">
            <a:latin typeface="Arial" pitchFamily="34" charset="0"/>
            <a:cs typeface="Arial" pitchFamily="34" charset="0"/>
          </a:endParaRPr>
        </a:p>
      </dgm:t>
    </dgm:pt>
    <dgm:pt modelId="{019FBC8A-1B80-414C-8357-9865EF8FE2F9}" type="parTrans" cxnId="{49E4017F-7BDD-4B67-8DF7-8EE0A5F0C1C6}">
      <dgm:prSet/>
      <dgm:spPr/>
      <dgm:t>
        <a:bodyPr/>
        <a:lstStyle/>
        <a:p>
          <a:endParaRPr lang="en-US">
            <a:latin typeface="Arial" pitchFamily="34" charset="0"/>
            <a:cs typeface="Arial" pitchFamily="34" charset="0"/>
          </a:endParaRPr>
        </a:p>
      </dgm:t>
    </dgm:pt>
    <dgm:pt modelId="{FDB5A27E-28F0-4D88-9640-5358E0C5332F}" type="sibTrans" cxnId="{49E4017F-7BDD-4B67-8DF7-8EE0A5F0C1C6}">
      <dgm:prSet/>
      <dgm:spPr/>
      <dgm:t>
        <a:bodyPr/>
        <a:lstStyle/>
        <a:p>
          <a:endParaRPr lang="en-US">
            <a:latin typeface="Arial" pitchFamily="34" charset="0"/>
            <a:cs typeface="Arial" pitchFamily="34" charset="0"/>
          </a:endParaRPr>
        </a:p>
      </dgm:t>
    </dgm:pt>
    <dgm:pt modelId="{D38E1CF6-A689-48A1-9EDD-D760CA804FAC}">
      <dgm:prSet phldrT="[Text]"/>
      <dgm:spPr>
        <a:solidFill>
          <a:srgbClr val="5C7E8E"/>
        </a:solidFill>
      </dgm:spPr>
      <dgm:t>
        <a:bodyPr/>
        <a:lstStyle/>
        <a:p>
          <a:r>
            <a:rPr lang="en-US" dirty="0" smtClean="0">
              <a:latin typeface="Arial" pitchFamily="34" charset="0"/>
              <a:cs typeface="Arial" pitchFamily="34" charset="0"/>
            </a:rPr>
            <a:t>Replace suppliers or customers</a:t>
          </a:r>
          <a:endParaRPr lang="en-US" dirty="0">
            <a:latin typeface="Arial" pitchFamily="34" charset="0"/>
            <a:cs typeface="Arial" pitchFamily="34" charset="0"/>
          </a:endParaRPr>
        </a:p>
      </dgm:t>
    </dgm:pt>
    <dgm:pt modelId="{3D2B40C5-33C5-44E4-8A08-EE352950DE10}" type="parTrans" cxnId="{F155C875-54C3-4F0F-88F3-C04E36F2DEBF}">
      <dgm:prSet/>
      <dgm:spPr/>
      <dgm:t>
        <a:bodyPr/>
        <a:lstStyle/>
        <a:p>
          <a:endParaRPr lang="en-US">
            <a:latin typeface="Arial" pitchFamily="34" charset="0"/>
            <a:cs typeface="Arial" pitchFamily="34" charset="0"/>
          </a:endParaRPr>
        </a:p>
      </dgm:t>
    </dgm:pt>
    <dgm:pt modelId="{9420E9D1-08BC-4A26-9404-B33D5C98190F}" type="sibTrans" cxnId="{F155C875-54C3-4F0F-88F3-C04E36F2DEBF}">
      <dgm:prSet/>
      <dgm:spPr/>
      <dgm:t>
        <a:bodyPr/>
        <a:lstStyle/>
        <a:p>
          <a:endParaRPr lang="en-US">
            <a:latin typeface="Arial" pitchFamily="34" charset="0"/>
            <a:cs typeface="Arial" pitchFamily="34" charset="0"/>
          </a:endParaRPr>
        </a:p>
      </dgm:t>
    </dgm:pt>
    <dgm:pt modelId="{35B99142-D897-434E-98EE-6F13D3E234A0}">
      <dgm:prSet phldrT="[Text]"/>
      <dgm:spPr>
        <a:solidFill>
          <a:srgbClr val="002765"/>
        </a:solidFill>
      </dgm:spPr>
      <dgm:t>
        <a:bodyPr/>
        <a:lstStyle/>
        <a:p>
          <a:r>
            <a:rPr lang="en-US" dirty="0" smtClean="0">
              <a:latin typeface="Arial" pitchFamily="34" charset="0"/>
              <a:cs typeface="Arial" pitchFamily="34" charset="0"/>
            </a:rPr>
            <a:t>Mergers and acquisitions</a:t>
          </a:r>
          <a:endParaRPr lang="en-US" dirty="0">
            <a:latin typeface="Arial" pitchFamily="34" charset="0"/>
            <a:cs typeface="Arial" pitchFamily="34" charset="0"/>
          </a:endParaRPr>
        </a:p>
      </dgm:t>
    </dgm:pt>
    <dgm:pt modelId="{3F18BACF-7C8A-4310-85A4-71646258863D}" type="parTrans" cxnId="{3475B505-D288-4FCA-A558-9139718107BA}">
      <dgm:prSet/>
      <dgm:spPr/>
      <dgm:t>
        <a:bodyPr/>
        <a:lstStyle/>
        <a:p>
          <a:endParaRPr lang="en-US">
            <a:latin typeface="Arial" pitchFamily="34" charset="0"/>
            <a:cs typeface="Arial" pitchFamily="34" charset="0"/>
          </a:endParaRPr>
        </a:p>
      </dgm:t>
    </dgm:pt>
    <dgm:pt modelId="{986953F1-C262-4D84-9435-926BC3C49B08}" type="sibTrans" cxnId="{3475B505-D288-4FCA-A558-9139718107BA}">
      <dgm:prSet/>
      <dgm:spPr/>
      <dgm:t>
        <a:bodyPr/>
        <a:lstStyle/>
        <a:p>
          <a:endParaRPr lang="en-US">
            <a:latin typeface="Arial" pitchFamily="34" charset="0"/>
            <a:cs typeface="Arial" pitchFamily="34" charset="0"/>
          </a:endParaRPr>
        </a:p>
      </dgm:t>
    </dgm:pt>
    <dgm:pt modelId="{4876F656-7EF2-4C6C-B93F-F1FE52ACD43F}" type="pres">
      <dgm:prSet presAssocID="{584ACA31-EF0A-4BB1-948E-6D4E06739BE9}" presName="hierChild1" presStyleCnt="0">
        <dgm:presLayoutVars>
          <dgm:orgChart val="1"/>
          <dgm:chPref val="1"/>
          <dgm:dir/>
          <dgm:animOne val="branch"/>
          <dgm:animLvl val="lvl"/>
          <dgm:resizeHandles/>
        </dgm:presLayoutVars>
      </dgm:prSet>
      <dgm:spPr/>
      <dgm:t>
        <a:bodyPr/>
        <a:lstStyle/>
        <a:p>
          <a:endParaRPr lang="en-US"/>
        </a:p>
      </dgm:t>
    </dgm:pt>
    <dgm:pt modelId="{E00EF16B-0CD6-4DF5-873A-BFA1212F85E3}" type="pres">
      <dgm:prSet presAssocID="{8188D6D3-C922-4CBD-AA49-64D6A372CDB6}" presName="hierRoot1" presStyleCnt="0">
        <dgm:presLayoutVars>
          <dgm:hierBranch val="init"/>
        </dgm:presLayoutVars>
      </dgm:prSet>
      <dgm:spPr/>
    </dgm:pt>
    <dgm:pt modelId="{558D3339-5919-4633-A851-A89B54FAB5A2}" type="pres">
      <dgm:prSet presAssocID="{8188D6D3-C922-4CBD-AA49-64D6A372CDB6}" presName="rootComposite1" presStyleCnt="0"/>
      <dgm:spPr/>
    </dgm:pt>
    <dgm:pt modelId="{D0424FC0-5EFF-4F9E-A255-4EBD951D5C66}" type="pres">
      <dgm:prSet presAssocID="{8188D6D3-C922-4CBD-AA49-64D6A372CDB6}" presName="rootText1" presStyleLbl="node0" presStyleIdx="0" presStyleCnt="1">
        <dgm:presLayoutVars>
          <dgm:chPref val="3"/>
        </dgm:presLayoutVars>
      </dgm:prSet>
      <dgm:spPr/>
      <dgm:t>
        <a:bodyPr/>
        <a:lstStyle/>
        <a:p>
          <a:endParaRPr lang="en-US"/>
        </a:p>
      </dgm:t>
    </dgm:pt>
    <dgm:pt modelId="{3F43B7BF-E330-4D36-97D3-1185A9EA9C3D}" type="pres">
      <dgm:prSet presAssocID="{8188D6D3-C922-4CBD-AA49-64D6A372CDB6}" presName="rootConnector1" presStyleLbl="node1" presStyleIdx="0" presStyleCnt="0"/>
      <dgm:spPr/>
      <dgm:t>
        <a:bodyPr/>
        <a:lstStyle/>
        <a:p>
          <a:endParaRPr lang="en-US"/>
        </a:p>
      </dgm:t>
    </dgm:pt>
    <dgm:pt modelId="{B0D974E4-A4EC-49AD-997B-8AE86BDF053A}" type="pres">
      <dgm:prSet presAssocID="{8188D6D3-C922-4CBD-AA49-64D6A372CDB6}" presName="hierChild2" presStyleCnt="0"/>
      <dgm:spPr/>
    </dgm:pt>
    <dgm:pt modelId="{0E1FDC3B-09AF-4B58-AD74-21F9950A8EBF}" type="pres">
      <dgm:prSet presAssocID="{019FBC8A-1B80-414C-8357-9865EF8FE2F9}" presName="Name37" presStyleLbl="parChTrans1D2" presStyleIdx="0" presStyleCnt="3"/>
      <dgm:spPr/>
      <dgm:t>
        <a:bodyPr/>
        <a:lstStyle/>
        <a:p>
          <a:endParaRPr lang="en-US"/>
        </a:p>
      </dgm:t>
    </dgm:pt>
    <dgm:pt modelId="{5ABBE6A6-F92A-423D-B772-01F5CE74FA6C}" type="pres">
      <dgm:prSet presAssocID="{C87FCF9A-B498-44C9-B7FF-622D1696F865}" presName="hierRoot2" presStyleCnt="0">
        <dgm:presLayoutVars>
          <dgm:hierBranch val="init"/>
        </dgm:presLayoutVars>
      </dgm:prSet>
      <dgm:spPr/>
    </dgm:pt>
    <dgm:pt modelId="{F1E07FE3-27C0-429E-8A8B-C55D227F890C}" type="pres">
      <dgm:prSet presAssocID="{C87FCF9A-B498-44C9-B7FF-622D1696F865}" presName="rootComposite" presStyleCnt="0"/>
      <dgm:spPr/>
    </dgm:pt>
    <dgm:pt modelId="{F654CA14-A175-4CB3-84E2-022C94192D34}" type="pres">
      <dgm:prSet presAssocID="{C87FCF9A-B498-44C9-B7FF-622D1696F865}" presName="rootText" presStyleLbl="node2" presStyleIdx="0" presStyleCnt="3">
        <dgm:presLayoutVars>
          <dgm:chPref val="3"/>
        </dgm:presLayoutVars>
      </dgm:prSet>
      <dgm:spPr/>
      <dgm:t>
        <a:bodyPr/>
        <a:lstStyle/>
        <a:p>
          <a:endParaRPr lang="en-US"/>
        </a:p>
      </dgm:t>
    </dgm:pt>
    <dgm:pt modelId="{D3FB8F87-21F0-4678-B0DD-4BDED6395EE5}" type="pres">
      <dgm:prSet presAssocID="{C87FCF9A-B498-44C9-B7FF-622D1696F865}" presName="rootConnector" presStyleLbl="node2" presStyleIdx="0" presStyleCnt="3"/>
      <dgm:spPr/>
      <dgm:t>
        <a:bodyPr/>
        <a:lstStyle/>
        <a:p>
          <a:endParaRPr lang="en-US"/>
        </a:p>
      </dgm:t>
    </dgm:pt>
    <dgm:pt modelId="{6F92CD87-8328-4D4C-A40C-AA0149977503}" type="pres">
      <dgm:prSet presAssocID="{C87FCF9A-B498-44C9-B7FF-622D1696F865}" presName="hierChild4" presStyleCnt="0"/>
      <dgm:spPr/>
    </dgm:pt>
    <dgm:pt modelId="{4CBAA6FC-B9CE-45BC-9823-81F293C63E7B}" type="pres">
      <dgm:prSet presAssocID="{C87FCF9A-B498-44C9-B7FF-622D1696F865}" presName="hierChild5" presStyleCnt="0"/>
      <dgm:spPr/>
    </dgm:pt>
    <dgm:pt modelId="{E903AFAD-AB9F-463B-8C15-F17BC6D5208E}" type="pres">
      <dgm:prSet presAssocID="{3D2B40C5-33C5-44E4-8A08-EE352950DE10}" presName="Name37" presStyleLbl="parChTrans1D2" presStyleIdx="1" presStyleCnt="3"/>
      <dgm:spPr/>
      <dgm:t>
        <a:bodyPr/>
        <a:lstStyle/>
        <a:p>
          <a:endParaRPr lang="en-US"/>
        </a:p>
      </dgm:t>
    </dgm:pt>
    <dgm:pt modelId="{A3F9CE3D-C29E-419E-A5E7-EBFC17E37007}" type="pres">
      <dgm:prSet presAssocID="{D38E1CF6-A689-48A1-9EDD-D760CA804FAC}" presName="hierRoot2" presStyleCnt="0">
        <dgm:presLayoutVars>
          <dgm:hierBranch val="init"/>
        </dgm:presLayoutVars>
      </dgm:prSet>
      <dgm:spPr/>
    </dgm:pt>
    <dgm:pt modelId="{C10562FF-F478-435E-B51D-EB8BDD1FFF00}" type="pres">
      <dgm:prSet presAssocID="{D38E1CF6-A689-48A1-9EDD-D760CA804FAC}" presName="rootComposite" presStyleCnt="0"/>
      <dgm:spPr/>
    </dgm:pt>
    <dgm:pt modelId="{F7BA5697-1DFD-4DEB-9830-A673E9D3D8FD}" type="pres">
      <dgm:prSet presAssocID="{D38E1CF6-A689-48A1-9EDD-D760CA804FAC}" presName="rootText" presStyleLbl="node2" presStyleIdx="1" presStyleCnt="3">
        <dgm:presLayoutVars>
          <dgm:chPref val="3"/>
        </dgm:presLayoutVars>
      </dgm:prSet>
      <dgm:spPr/>
      <dgm:t>
        <a:bodyPr/>
        <a:lstStyle/>
        <a:p>
          <a:endParaRPr lang="en-US"/>
        </a:p>
      </dgm:t>
    </dgm:pt>
    <dgm:pt modelId="{669A4856-64F1-4C82-8597-4A42E542FC49}" type="pres">
      <dgm:prSet presAssocID="{D38E1CF6-A689-48A1-9EDD-D760CA804FAC}" presName="rootConnector" presStyleLbl="node2" presStyleIdx="1" presStyleCnt="3"/>
      <dgm:spPr/>
      <dgm:t>
        <a:bodyPr/>
        <a:lstStyle/>
        <a:p>
          <a:endParaRPr lang="en-US"/>
        </a:p>
      </dgm:t>
    </dgm:pt>
    <dgm:pt modelId="{EDBB89BB-EC3D-4184-AA95-B61FA5C45203}" type="pres">
      <dgm:prSet presAssocID="{D38E1CF6-A689-48A1-9EDD-D760CA804FAC}" presName="hierChild4" presStyleCnt="0"/>
      <dgm:spPr/>
    </dgm:pt>
    <dgm:pt modelId="{80F90898-268A-4118-A07A-E73B71CFCAAC}" type="pres">
      <dgm:prSet presAssocID="{D38E1CF6-A689-48A1-9EDD-D760CA804FAC}" presName="hierChild5" presStyleCnt="0"/>
      <dgm:spPr/>
    </dgm:pt>
    <dgm:pt modelId="{EE584A51-8D15-4F93-A277-FB54D26DF658}" type="pres">
      <dgm:prSet presAssocID="{3F18BACF-7C8A-4310-85A4-71646258863D}" presName="Name37" presStyleLbl="parChTrans1D2" presStyleIdx="2" presStyleCnt="3"/>
      <dgm:spPr/>
      <dgm:t>
        <a:bodyPr/>
        <a:lstStyle/>
        <a:p>
          <a:endParaRPr lang="en-US"/>
        </a:p>
      </dgm:t>
    </dgm:pt>
    <dgm:pt modelId="{952D57F8-88AB-484F-B993-8126E3FA3CD1}" type="pres">
      <dgm:prSet presAssocID="{35B99142-D897-434E-98EE-6F13D3E234A0}" presName="hierRoot2" presStyleCnt="0">
        <dgm:presLayoutVars>
          <dgm:hierBranch val="init"/>
        </dgm:presLayoutVars>
      </dgm:prSet>
      <dgm:spPr/>
    </dgm:pt>
    <dgm:pt modelId="{8B76F67B-6452-4CA1-9490-343063E73196}" type="pres">
      <dgm:prSet presAssocID="{35B99142-D897-434E-98EE-6F13D3E234A0}" presName="rootComposite" presStyleCnt="0"/>
      <dgm:spPr/>
    </dgm:pt>
    <dgm:pt modelId="{B152091E-B987-4308-BD2E-896DF9800FCE}" type="pres">
      <dgm:prSet presAssocID="{35B99142-D897-434E-98EE-6F13D3E234A0}" presName="rootText" presStyleLbl="node2" presStyleIdx="2" presStyleCnt="3">
        <dgm:presLayoutVars>
          <dgm:chPref val="3"/>
        </dgm:presLayoutVars>
      </dgm:prSet>
      <dgm:spPr/>
      <dgm:t>
        <a:bodyPr/>
        <a:lstStyle/>
        <a:p>
          <a:endParaRPr lang="en-US"/>
        </a:p>
      </dgm:t>
    </dgm:pt>
    <dgm:pt modelId="{93EC4662-7387-4F7A-B68D-C9C47725E4B6}" type="pres">
      <dgm:prSet presAssocID="{35B99142-D897-434E-98EE-6F13D3E234A0}" presName="rootConnector" presStyleLbl="node2" presStyleIdx="2" presStyleCnt="3"/>
      <dgm:spPr/>
      <dgm:t>
        <a:bodyPr/>
        <a:lstStyle/>
        <a:p>
          <a:endParaRPr lang="en-US"/>
        </a:p>
      </dgm:t>
    </dgm:pt>
    <dgm:pt modelId="{E217A07B-90BE-4469-B39B-CA2E69FC1F6E}" type="pres">
      <dgm:prSet presAssocID="{35B99142-D897-434E-98EE-6F13D3E234A0}" presName="hierChild4" presStyleCnt="0"/>
      <dgm:spPr/>
    </dgm:pt>
    <dgm:pt modelId="{A4B81F4C-F2A3-4466-B007-881F5A27935D}" type="pres">
      <dgm:prSet presAssocID="{35B99142-D897-434E-98EE-6F13D3E234A0}" presName="hierChild5" presStyleCnt="0"/>
      <dgm:spPr/>
    </dgm:pt>
    <dgm:pt modelId="{8F11A1BB-6C85-4E0F-B811-83AFB0AF3CA7}" type="pres">
      <dgm:prSet presAssocID="{8188D6D3-C922-4CBD-AA49-64D6A372CDB6}" presName="hierChild3" presStyleCnt="0"/>
      <dgm:spPr/>
    </dgm:pt>
  </dgm:ptLst>
  <dgm:cxnLst>
    <dgm:cxn modelId="{F155C875-54C3-4F0F-88F3-C04E36F2DEBF}" srcId="{8188D6D3-C922-4CBD-AA49-64D6A372CDB6}" destId="{D38E1CF6-A689-48A1-9EDD-D760CA804FAC}" srcOrd="1" destOrd="0" parTransId="{3D2B40C5-33C5-44E4-8A08-EE352950DE10}" sibTransId="{9420E9D1-08BC-4A26-9404-B33D5C98190F}"/>
    <dgm:cxn modelId="{1A54D340-0641-496D-8C97-FCD3DC336965}" type="presOf" srcId="{8188D6D3-C922-4CBD-AA49-64D6A372CDB6}" destId="{D0424FC0-5EFF-4F9E-A255-4EBD951D5C66}" srcOrd="0" destOrd="0" presId="urn:microsoft.com/office/officeart/2005/8/layout/orgChart1"/>
    <dgm:cxn modelId="{3EC6C33D-8656-4265-87DF-10EAA988330A}" type="presOf" srcId="{8188D6D3-C922-4CBD-AA49-64D6A372CDB6}" destId="{3F43B7BF-E330-4D36-97D3-1185A9EA9C3D}" srcOrd="1" destOrd="0" presId="urn:microsoft.com/office/officeart/2005/8/layout/orgChart1"/>
    <dgm:cxn modelId="{ED84F433-ABE7-46A6-8B8A-00A49F4D87AA}" type="presOf" srcId="{584ACA31-EF0A-4BB1-948E-6D4E06739BE9}" destId="{4876F656-7EF2-4C6C-B93F-F1FE52ACD43F}" srcOrd="0" destOrd="0" presId="urn:microsoft.com/office/officeart/2005/8/layout/orgChart1"/>
    <dgm:cxn modelId="{BD8E3868-13F7-403F-91CA-FEFB8585EDEC}" type="presOf" srcId="{019FBC8A-1B80-414C-8357-9865EF8FE2F9}" destId="{0E1FDC3B-09AF-4B58-AD74-21F9950A8EBF}" srcOrd="0" destOrd="0" presId="urn:microsoft.com/office/officeart/2005/8/layout/orgChart1"/>
    <dgm:cxn modelId="{550DEB80-CDD2-431D-AD09-5A6FF43E62F1}" type="presOf" srcId="{C87FCF9A-B498-44C9-B7FF-622D1696F865}" destId="{D3FB8F87-21F0-4678-B0DD-4BDED6395EE5}" srcOrd="1" destOrd="0" presId="urn:microsoft.com/office/officeart/2005/8/layout/orgChart1"/>
    <dgm:cxn modelId="{FAABA13E-F55A-4A47-BDC3-5F04FCF7BA5F}" type="presOf" srcId="{C87FCF9A-B498-44C9-B7FF-622D1696F865}" destId="{F654CA14-A175-4CB3-84E2-022C94192D34}" srcOrd="0" destOrd="0" presId="urn:microsoft.com/office/officeart/2005/8/layout/orgChart1"/>
    <dgm:cxn modelId="{1202BA0A-9FB9-459F-B59A-7265A8745605}" type="presOf" srcId="{35B99142-D897-434E-98EE-6F13D3E234A0}" destId="{B152091E-B987-4308-BD2E-896DF9800FCE}" srcOrd="0" destOrd="0" presId="urn:microsoft.com/office/officeart/2005/8/layout/orgChart1"/>
    <dgm:cxn modelId="{1EAB359E-E92D-4C2C-A0FC-511CB7776D28}" type="presOf" srcId="{3D2B40C5-33C5-44E4-8A08-EE352950DE10}" destId="{E903AFAD-AB9F-463B-8C15-F17BC6D5208E}" srcOrd="0" destOrd="0" presId="urn:microsoft.com/office/officeart/2005/8/layout/orgChart1"/>
    <dgm:cxn modelId="{B0C0D052-F098-477E-84B4-14D2FF04F367}" type="presOf" srcId="{D38E1CF6-A689-48A1-9EDD-D760CA804FAC}" destId="{669A4856-64F1-4C82-8597-4A42E542FC49}" srcOrd="1" destOrd="0" presId="urn:microsoft.com/office/officeart/2005/8/layout/orgChart1"/>
    <dgm:cxn modelId="{1F81B294-EEF1-47B0-A2F4-B84C24AB6922}" type="presOf" srcId="{D38E1CF6-A689-48A1-9EDD-D760CA804FAC}" destId="{F7BA5697-1DFD-4DEB-9830-A673E9D3D8FD}" srcOrd="0" destOrd="0" presId="urn:microsoft.com/office/officeart/2005/8/layout/orgChart1"/>
    <dgm:cxn modelId="{930B90DF-79BE-426F-BA55-A6005F2A2468}" type="presOf" srcId="{35B99142-D897-434E-98EE-6F13D3E234A0}" destId="{93EC4662-7387-4F7A-B68D-C9C47725E4B6}" srcOrd="1" destOrd="0" presId="urn:microsoft.com/office/officeart/2005/8/layout/orgChart1"/>
    <dgm:cxn modelId="{29292761-1E9C-4105-B834-384D1A414248}" srcId="{584ACA31-EF0A-4BB1-948E-6D4E06739BE9}" destId="{8188D6D3-C922-4CBD-AA49-64D6A372CDB6}" srcOrd="0" destOrd="0" parTransId="{2BF9E7A7-F75B-4E77-A661-21D668351023}" sibTransId="{4055A0D7-56BA-4A17-8AAF-15A4B6CE6473}"/>
    <dgm:cxn modelId="{F9052166-FC16-4226-A372-8AB048D75284}" type="presOf" srcId="{3F18BACF-7C8A-4310-85A4-71646258863D}" destId="{EE584A51-8D15-4F93-A277-FB54D26DF658}" srcOrd="0" destOrd="0" presId="urn:microsoft.com/office/officeart/2005/8/layout/orgChart1"/>
    <dgm:cxn modelId="{3475B505-D288-4FCA-A558-9139718107BA}" srcId="{8188D6D3-C922-4CBD-AA49-64D6A372CDB6}" destId="{35B99142-D897-434E-98EE-6F13D3E234A0}" srcOrd="2" destOrd="0" parTransId="{3F18BACF-7C8A-4310-85A4-71646258863D}" sibTransId="{986953F1-C262-4D84-9435-926BC3C49B08}"/>
    <dgm:cxn modelId="{49E4017F-7BDD-4B67-8DF7-8EE0A5F0C1C6}" srcId="{8188D6D3-C922-4CBD-AA49-64D6A372CDB6}" destId="{C87FCF9A-B498-44C9-B7FF-622D1696F865}" srcOrd="0" destOrd="0" parTransId="{019FBC8A-1B80-414C-8357-9865EF8FE2F9}" sibTransId="{FDB5A27E-28F0-4D88-9640-5358E0C5332F}"/>
    <dgm:cxn modelId="{7F70C0EA-14E3-454C-A919-A14783D3FE09}" type="presParOf" srcId="{4876F656-7EF2-4C6C-B93F-F1FE52ACD43F}" destId="{E00EF16B-0CD6-4DF5-873A-BFA1212F85E3}" srcOrd="0" destOrd="0" presId="urn:microsoft.com/office/officeart/2005/8/layout/orgChart1"/>
    <dgm:cxn modelId="{0252002F-E2A8-46F5-942F-5C0F442B4D2F}" type="presParOf" srcId="{E00EF16B-0CD6-4DF5-873A-BFA1212F85E3}" destId="{558D3339-5919-4633-A851-A89B54FAB5A2}" srcOrd="0" destOrd="0" presId="urn:microsoft.com/office/officeart/2005/8/layout/orgChart1"/>
    <dgm:cxn modelId="{8E440AA7-C4FD-41C3-BF12-E08BA8C64D00}" type="presParOf" srcId="{558D3339-5919-4633-A851-A89B54FAB5A2}" destId="{D0424FC0-5EFF-4F9E-A255-4EBD951D5C66}" srcOrd="0" destOrd="0" presId="urn:microsoft.com/office/officeart/2005/8/layout/orgChart1"/>
    <dgm:cxn modelId="{032D87CE-6FE3-4B4A-B6D4-199006EB01A1}" type="presParOf" srcId="{558D3339-5919-4633-A851-A89B54FAB5A2}" destId="{3F43B7BF-E330-4D36-97D3-1185A9EA9C3D}" srcOrd="1" destOrd="0" presId="urn:microsoft.com/office/officeart/2005/8/layout/orgChart1"/>
    <dgm:cxn modelId="{BC025C37-D323-4B84-B7D2-1067AE64DCF8}" type="presParOf" srcId="{E00EF16B-0CD6-4DF5-873A-BFA1212F85E3}" destId="{B0D974E4-A4EC-49AD-997B-8AE86BDF053A}" srcOrd="1" destOrd="0" presId="urn:microsoft.com/office/officeart/2005/8/layout/orgChart1"/>
    <dgm:cxn modelId="{A33C3B90-8BEE-4DE1-A490-2D27B2BA1E02}" type="presParOf" srcId="{B0D974E4-A4EC-49AD-997B-8AE86BDF053A}" destId="{0E1FDC3B-09AF-4B58-AD74-21F9950A8EBF}" srcOrd="0" destOrd="0" presId="urn:microsoft.com/office/officeart/2005/8/layout/orgChart1"/>
    <dgm:cxn modelId="{2078416F-3C5A-4006-8579-386567C62C11}" type="presParOf" srcId="{B0D974E4-A4EC-49AD-997B-8AE86BDF053A}" destId="{5ABBE6A6-F92A-423D-B772-01F5CE74FA6C}" srcOrd="1" destOrd="0" presId="urn:microsoft.com/office/officeart/2005/8/layout/orgChart1"/>
    <dgm:cxn modelId="{E553F178-1E3B-4DC5-930A-3B10FAC3CF37}" type="presParOf" srcId="{5ABBE6A6-F92A-423D-B772-01F5CE74FA6C}" destId="{F1E07FE3-27C0-429E-8A8B-C55D227F890C}" srcOrd="0" destOrd="0" presId="urn:microsoft.com/office/officeart/2005/8/layout/orgChart1"/>
    <dgm:cxn modelId="{94BEB747-9915-48D0-9F03-BDD8CAFE4026}" type="presParOf" srcId="{F1E07FE3-27C0-429E-8A8B-C55D227F890C}" destId="{F654CA14-A175-4CB3-84E2-022C94192D34}" srcOrd="0" destOrd="0" presId="urn:microsoft.com/office/officeart/2005/8/layout/orgChart1"/>
    <dgm:cxn modelId="{FE7976DC-F7ED-4885-B7DB-A1FDF095ED3B}" type="presParOf" srcId="{F1E07FE3-27C0-429E-8A8B-C55D227F890C}" destId="{D3FB8F87-21F0-4678-B0DD-4BDED6395EE5}" srcOrd="1" destOrd="0" presId="urn:microsoft.com/office/officeart/2005/8/layout/orgChart1"/>
    <dgm:cxn modelId="{519761AC-80EA-4E1C-8441-A3ABABAC9E03}" type="presParOf" srcId="{5ABBE6A6-F92A-423D-B772-01F5CE74FA6C}" destId="{6F92CD87-8328-4D4C-A40C-AA0149977503}" srcOrd="1" destOrd="0" presId="urn:microsoft.com/office/officeart/2005/8/layout/orgChart1"/>
    <dgm:cxn modelId="{433865C7-1839-465D-BF38-123E9843F4AD}" type="presParOf" srcId="{5ABBE6A6-F92A-423D-B772-01F5CE74FA6C}" destId="{4CBAA6FC-B9CE-45BC-9823-81F293C63E7B}" srcOrd="2" destOrd="0" presId="urn:microsoft.com/office/officeart/2005/8/layout/orgChart1"/>
    <dgm:cxn modelId="{33B801B8-ABDD-4CA1-935C-EE227B383222}" type="presParOf" srcId="{B0D974E4-A4EC-49AD-997B-8AE86BDF053A}" destId="{E903AFAD-AB9F-463B-8C15-F17BC6D5208E}" srcOrd="2" destOrd="0" presId="urn:microsoft.com/office/officeart/2005/8/layout/orgChart1"/>
    <dgm:cxn modelId="{1980BFA4-FC92-4978-82E8-C2650CF53C0A}" type="presParOf" srcId="{B0D974E4-A4EC-49AD-997B-8AE86BDF053A}" destId="{A3F9CE3D-C29E-419E-A5E7-EBFC17E37007}" srcOrd="3" destOrd="0" presId="urn:microsoft.com/office/officeart/2005/8/layout/orgChart1"/>
    <dgm:cxn modelId="{4A15892D-0B6A-4056-8298-9DCCC863811A}" type="presParOf" srcId="{A3F9CE3D-C29E-419E-A5E7-EBFC17E37007}" destId="{C10562FF-F478-435E-B51D-EB8BDD1FFF00}" srcOrd="0" destOrd="0" presId="urn:microsoft.com/office/officeart/2005/8/layout/orgChart1"/>
    <dgm:cxn modelId="{5AC6E1E1-BF12-4D3B-B90D-FD076D4BC0B3}" type="presParOf" srcId="{C10562FF-F478-435E-B51D-EB8BDD1FFF00}" destId="{F7BA5697-1DFD-4DEB-9830-A673E9D3D8FD}" srcOrd="0" destOrd="0" presId="urn:microsoft.com/office/officeart/2005/8/layout/orgChart1"/>
    <dgm:cxn modelId="{3C35DF1D-EA88-4B14-AC91-8B878FBB4485}" type="presParOf" srcId="{C10562FF-F478-435E-B51D-EB8BDD1FFF00}" destId="{669A4856-64F1-4C82-8597-4A42E542FC49}" srcOrd="1" destOrd="0" presId="urn:microsoft.com/office/officeart/2005/8/layout/orgChart1"/>
    <dgm:cxn modelId="{4832D8C8-722A-4502-A0DE-CDAB18629D59}" type="presParOf" srcId="{A3F9CE3D-C29E-419E-A5E7-EBFC17E37007}" destId="{EDBB89BB-EC3D-4184-AA95-B61FA5C45203}" srcOrd="1" destOrd="0" presId="urn:microsoft.com/office/officeart/2005/8/layout/orgChart1"/>
    <dgm:cxn modelId="{3FA4C9F0-BD05-4D8A-94D0-8CBAF219B659}" type="presParOf" srcId="{A3F9CE3D-C29E-419E-A5E7-EBFC17E37007}" destId="{80F90898-268A-4118-A07A-E73B71CFCAAC}" srcOrd="2" destOrd="0" presId="urn:microsoft.com/office/officeart/2005/8/layout/orgChart1"/>
    <dgm:cxn modelId="{CDCCFD53-DFAC-4D72-8D6C-CFA8AE457396}" type="presParOf" srcId="{B0D974E4-A4EC-49AD-997B-8AE86BDF053A}" destId="{EE584A51-8D15-4F93-A277-FB54D26DF658}" srcOrd="4" destOrd="0" presId="urn:microsoft.com/office/officeart/2005/8/layout/orgChart1"/>
    <dgm:cxn modelId="{FFDA894B-DB7A-4771-AB2E-5986A8711C93}" type="presParOf" srcId="{B0D974E4-A4EC-49AD-997B-8AE86BDF053A}" destId="{952D57F8-88AB-484F-B993-8126E3FA3CD1}" srcOrd="5" destOrd="0" presId="urn:microsoft.com/office/officeart/2005/8/layout/orgChart1"/>
    <dgm:cxn modelId="{85EBB965-0032-4881-9834-382DC6C0E1EE}" type="presParOf" srcId="{952D57F8-88AB-484F-B993-8126E3FA3CD1}" destId="{8B76F67B-6452-4CA1-9490-343063E73196}" srcOrd="0" destOrd="0" presId="urn:microsoft.com/office/officeart/2005/8/layout/orgChart1"/>
    <dgm:cxn modelId="{FED879C9-853D-49DC-81D5-AF1483ED3886}" type="presParOf" srcId="{8B76F67B-6452-4CA1-9490-343063E73196}" destId="{B152091E-B987-4308-BD2E-896DF9800FCE}" srcOrd="0" destOrd="0" presId="urn:microsoft.com/office/officeart/2005/8/layout/orgChart1"/>
    <dgm:cxn modelId="{88E1E3DC-D1C1-44A0-B1E5-0C5DA50EEADF}" type="presParOf" srcId="{8B76F67B-6452-4CA1-9490-343063E73196}" destId="{93EC4662-7387-4F7A-B68D-C9C47725E4B6}" srcOrd="1" destOrd="0" presId="urn:microsoft.com/office/officeart/2005/8/layout/orgChart1"/>
    <dgm:cxn modelId="{56801E91-B667-4821-B836-5ACD2A190BF1}" type="presParOf" srcId="{952D57F8-88AB-484F-B993-8126E3FA3CD1}" destId="{E217A07B-90BE-4469-B39B-CA2E69FC1F6E}" srcOrd="1" destOrd="0" presId="urn:microsoft.com/office/officeart/2005/8/layout/orgChart1"/>
    <dgm:cxn modelId="{F229A1DA-8EBA-4A7B-BDD5-8F881B49AA85}" type="presParOf" srcId="{952D57F8-88AB-484F-B993-8126E3FA3CD1}" destId="{A4B81F4C-F2A3-4466-B007-881F5A27935D}" srcOrd="2" destOrd="0" presId="urn:microsoft.com/office/officeart/2005/8/layout/orgChart1"/>
    <dgm:cxn modelId="{9D0C62A1-0E00-4A22-BED4-37090B625B82}" type="presParOf" srcId="{E00EF16B-0CD6-4DF5-873A-BFA1212F85E3}" destId="{8F11A1BB-6C85-4E0F-B811-83AFB0AF3CA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98FA01-3489-41CE-BA24-9EE5031960D5}">
      <dsp:nvSpPr>
        <dsp:cNvPr id="0" name=""/>
        <dsp:cNvSpPr/>
      </dsp:nvSpPr>
      <dsp:spPr>
        <a:xfrm>
          <a:off x="0" y="159794"/>
          <a:ext cx="7467600" cy="538200"/>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E95A53"/>
              </a:solidFill>
              <a:latin typeface="Arial" pitchFamily="34" charset="0"/>
              <a:cs typeface="Arial" pitchFamily="34" charset="0"/>
            </a:rPr>
            <a:t>Strategy </a:t>
          </a:r>
          <a:endParaRPr lang="en-US" sz="2300" b="1" kern="1200" dirty="0">
            <a:solidFill>
              <a:srgbClr val="E95A53"/>
            </a:solidFill>
            <a:latin typeface="Arial" pitchFamily="34" charset="0"/>
            <a:cs typeface="Arial" pitchFamily="34" charset="0"/>
          </a:endParaRPr>
        </a:p>
      </dsp:txBody>
      <dsp:txXfrm>
        <a:off x="0" y="159794"/>
        <a:ext cx="7467600" cy="538200"/>
      </dsp:txXfrm>
    </dsp:sp>
    <dsp:sp modelId="{F947E6D8-FDAF-4BF6-975E-0C91255D32EC}">
      <dsp:nvSpPr>
        <dsp:cNvPr id="0" name=""/>
        <dsp:cNvSpPr/>
      </dsp:nvSpPr>
      <dsp:spPr>
        <a:xfrm>
          <a:off x="0" y="697994"/>
          <a:ext cx="7467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A comprehensive plan for accomplishing an organization’s goals.</a:t>
          </a:r>
          <a:endParaRPr lang="en-US" sz="1800" kern="1200" dirty="0">
            <a:latin typeface="Arial" pitchFamily="34" charset="0"/>
            <a:cs typeface="Arial" pitchFamily="34" charset="0"/>
          </a:endParaRPr>
        </a:p>
      </dsp:txBody>
      <dsp:txXfrm>
        <a:off x="0" y="697994"/>
        <a:ext cx="7467600" cy="380880"/>
      </dsp:txXfrm>
    </dsp:sp>
    <dsp:sp modelId="{9314AB35-0361-4B76-82EB-07E90DF31E12}">
      <dsp:nvSpPr>
        <dsp:cNvPr id="0" name=""/>
        <dsp:cNvSpPr/>
      </dsp:nvSpPr>
      <dsp:spPr>
        <a:xfrm>
          <a:off x="0" y="1078874"/>
          <a:ext cx="7467600" cy="5382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E95A53"/>
              </a:solidFill>
              <a:latin typeface="Arial" pitchFamily="34" charset="0"/>
              <a:cs typeface="Arial" pitchFamily="34" charset="0"/>
            </a:rPr>
            <a:t>Strategic management</a:t>
          </a:r>
          <a:endParaRPr lang="en-US" sz="2300" b="1" kern="1200" dirty="0">
            <a:solidFill>
              <a:srgbClr val="E95A53"/>
            </a:solidFill>
            <a:latin typeface="Arial" pitchFamily="34" charset="0"/>
            <a:cs typeface="Arial" pitchFamily="34" charset="0"/>
          </a:endParaRPr>
        </a:p>
      </dsp:txBody>
      <dsp:txXfrm>
        <a:off x="0" y="1078874"/>
        <a:ext cx="7467600" cy="538200"/>
      </dsp:txXfrm>
    </dsp:sp>
    <dsp:sp modelId="{46A88C45-DDB6-4153-BD6A-9383F7B3F8B7}">
      <dsp:nvSpPr>
        <dsp:cNvPr id="0" name=""/>
        <dsp:cNvSpPr/>
      </dsp:nvSpPr>
      <dsp:spPr>
        <a:xfrm>
          <a:off x="0" y="1617074"/>
          <a:ext cx="74676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A comprehensive and ongoing management process aimed at formulating and implementing effective strategies; a way of approaching business opportunities and challenges.</a:t>
          </a:r>
          <a:endParaRPr lang="en-US" sz="1800" kern="1200" dirty="0">
            <a:latin typeface="Arial" pitchFamily="34" charset="0"/>
            <a:cs typeface="Arial" pitchFamily="34" charset="0"/>
          </a:endParaRPr>
        </a:p>
      </dsp:txBody>
      <dsp:txXfrm>
        <a:off x="0" y="1617074"/>
        <a:ext cx="7467600" cy="785565"/>
      </dsp:txXfrm>
    </dsp:sp>
    <dsp:sp modelId="{7A300E28-7261-421C-95C5-D5F42774C262}">
      <dsp:nvSpPr>
        <dsp:cNvPr id="0" name=""/>
        <dsp:cNvSpPr/>
      </dsp:nvSpPr>
      <dsp:spPr>
        <a:xfrm>
          <a:off x="0" y="2402640"/>
          <a:ext cx="7467600" cy="53820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solidFill>
                <a:srgbClr val="E95A53"/>
              </a:solidFill>
              <a:latin typeface="Arial" pitchFamily="34" charset="0"/>
              <a:cs typeface="Arial" pitchFamily="34" charset="0"/>
            </a:rPr>
            <a:t>Effective strategy</a:t>
          </a:r>
          <a:endParaRPr lang="en-US" sz="2300" b="1" kern="1200" dirty="0">
            <a:solidFill>
              <a:srgbClr val="E95A53"/>
            </a:solidFill>
            <a:latin typeface="Arial" pitchFamily="34" charset="0"/>
            <a:cs typeface="Arial" pitchFamily="34" charset="0"/>
          </a:endParaRPr>
        </a:p>
      </dsp:txBody>
      <dsp:txXfrm>
        <a:off x="0" y="2402640"/>
        <a:ext cx="7467600" cy="538200"/>
      </dsp:txXfrm>
    </dsp:sp>
    <dsp:sp modelId="{A3073DDD-917F-43CD-BE02-B86D924BC8E3}">
      <dsp:nvSpPr>
        <dsp:cNvPr id="0" name=""/>
        <dsp:cNvSpPr/>
      </dsp:nvSpPr>
      <dsp:spPr>
        <a:xfrm>
          <a:off x="0" y="2940840"/>
          <a:ext cx="74676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Arial" pitchFamily="34" charset="0"/>
              <a:cs typeface="Arial" pitchFamily="34" charset="0"/>
            </a:rPr>
            <a:t>A strategy that promotes a superior alignment between the organization and its environment and the achievement of strategic goals.</a:t>
          </a:r>
          <a:endParaRPr lang="en-US" sz="1800" kern="1200" dirty="0">
            <a:latin typeface="Arial" pitchFamily="34" charset="0"/>
            <a:cs typeface="Arial" pitchFamily="34" charset="0"/>
          </a:endParaRPr>
        </a:p>
      </dsp:txBody>
      <dsp:txXfrm>
        <a:off x="0" y="2940840"/>
        <a:ext cx="7467600" cy="7855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FF3E5F-BF96-46D8-A632-F9BB116BE67F}">
      <dsp:nvSpPr>
        <dsp:cNvPr id="0" name=""/>
        <dsp:cNvSpPr/>
      </dsp:nvSpPr>
      <dsp:spPr>
        <a:xfrm>
          <a:off x="1447" y="1632532"/>
          <a:ext cx="1153056" cy="1154534"/>
        </a:xfrm>
        <a:prstGeom prst="roundRect">
          <a:avLst>
            <a:gd name="adj" fmla="val 10000"/>
          </a:avLst>
        </a:prstGeom>
        <a:solidFill>
          <a:srgbClr val="0AA45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latin typeface="Arial" pitchFamily="34" charset="0"/>
              <a:cs typeface="Arial" pitchFamily="34" charset="0"/>
            </a:rPr>
            <a:t>Strategy</a:t>
          </a:r>
          <a:endParaRPr lang="en-US" sz="1800" kern="1200" dirty="0">
            <a:solidFill>
              <a:schemeClr val="bg1"/>
            </a:solidFill>
            <a:latin typeface="Arial" pitchFamily="34" charset="0"/>
            <a:cs typeface="Arial" pitchFamily="34" charset="0"/>
          </a:endParaRPr>
        </a:p>
      </dsp:txBody>
      <dsp:txXfrm>
        <a:off x="1447" y="1632532"/>
        <a:ext cx="1153056" cy="1154534"/>
      </dsp:txXfrm>
    </dsp:sp>
    <dsp:sp modelId="{71EF3638-2DD0-43FA-A772-36E8FC5AD16C}">
      <dsp:nvSpPr>
        <dsp:cNvPr id="0" name=""/>
        <dsp:cNvSpPr/>
      </dsp:nvSpPr>
      <dsp:spPr>
        <a:xfrm rot="18289469">
          <a:off x="807628" y="1522432"/>
          <a:ext cx="1617378" cy="47021"/>
        </a:xfrm>
        <a:custGeom>
          <a:avLst/>
          <a:gdLst/>
          <a:ahLst/>
          <a:cxnLst/>
          <a:rect l="0" t="0" r="0" b="0"/>
          <a:pathLst>
            <a:path>
              <a:moveTo>
                <a:pt x="0" y="23510"/>
              </a:moveTo>
              <a:lnTo>
                <a:pt x="1617378"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latin typeface="Arial" pitchFamily="34" charset="0"/>
            <a:cs typeface="Arial" pitchFamily="34" charset="0"/>
          </a:endParaRPr>
        </a:p>
      </dsp:txBody>
      <dsp:txXfrm rot="18289469">
        <a:off x="1575883" y="1505508"/>
        <a:ext cx="80868" cy="80868"/>
      </dsp:txXfrm>
    </dsp:sp>
    <dsp:sp modelId="{77910D9C-8192-4B1B-BE18-326F5B031872}">
      <dsp:nvSpPr>
        <dsp:cNvPr id="0" name=""/>
        <dsp:cNvSpPr/>
      </dsp:nvSpPr>
      <dsp:spPr>
        <a:xfrm>
          <a:off x="2078131" y="304818"/>
          <a:ext cx="1501633" cy="1154534"/>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Arial" pitchFamily="34" charset="0"/>
              <a:cs typeface="Arial" pitchFamily="34" charset="0"/>
            </a:rPr>
            <a:t>Distinctive competence</a:t>
          </a:r>
          <a:endParaRPr lang="en-US" sz="1800" b="1" kern="1200" dirty="0">
            <a:solidFill>
              <a:srgbClr val="E95A53"/>
            </a:solidFill>
            <a:latin typeface="Arial" pitchFamily="34" charset="0"/>
            <a:cs typeface="Arial" pitchFamily="34" charset="0"/>
          </a:endParaRPr>
        </a:p>
      </dsp:txBody>
      <dsp:txXfrm>
        <a:off x="2078131" y="304818"/>
        <a:ext cx="1501633" cy="1154534"/>
      </dsp:txXfrm>
    </dsp:sp>
    <dsp:sp modelId="{22B833D6-36C1-41BA-ABCD-F434EB819786}">
      <dsp:nvSpPr>
        <dsp:cNvPr id="0" name=""/>
        <dsp:cNvSpPr/>
      </dsp:nvSpPr>
      <dsp:spPr>
        <a:xfrm>
          <a:off x="3579765" y="858574"/>
          <a:ext cx="923627" cy="47021"/>
        </a:xfrm>
        <a:custGeom>
          <a:avLst/>
          <a:gdLst/>
          <a:ahLst/>
          <a:cxnLst/>
          <a:rect l="0" t="0" r="0" b="0"/>
          <a:pathLst>
            <a:path>
              <a:moveTo>
                <a:pt x="0" y="23510"/>
              </a:moveTo>
              <a:lnTo>
                <a:pt x="923627"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Arial" pitchFamily="34" charset="0"/>
            <a:cs typeface="Arial" pitchFamily="34" charset="0"/>
          </a:endParaRPr>
        </a:p>
      </dsp:txBody>
      <dsp:txXfrm>
        <a:off x="4018488" y="858995"/>
        <a:ext cx="46181" cy="46181"/>
      </dsp:txXfrm>
    </dsp:sp>
    <dsp:sp modelId="{521C6508-28DF-464F-BF07-110901CB25F6}">
      <dsp:nvSpPr>
        <dsp:cNvPr id="0" name=""/>
        <dsp:cNvSpPr/>
      </dsp:nvSpPr>
      <dsp:spPr>
        <a:xfrm>
          <a:off x="4503392" y="304818"/>
          <a:ext cx="3572359" cy="1154534"/>
        </a:xfrm>
        <a:prstGeom prst="roundRect">
          <a:avLst>
            <a:gd name="adj" fmla="val 10000"/>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An organizational strength possessed by only a small number of competing firms.</a:t>
          </a:r>
          <a:endParaRPr lang="en-US" sz="1800" kern="1200" dirty="0">
            <a:solidFill>
              <a:schemeClr val="tx1"/>
            </a:solidFill>
            <a:latin typeface="Arial" pitchFamily="34" charset="0"/>
            <a:cs typeface="Arial" pitchFamily="34" charset="0"/>
          </a:endParaRPr>
        </a:p>
      </dsp:txBody>
      <dsp:txXfrm>
        <a:off x="4503392" y="304818"/>
        <a:ext cx="3572359" cy="1154534"/>
      </dsp:txXfrm>
    </dsp:sp>
    <dsp:sp modelId="{617CE58B-D994-4C7D-9C31-BB06D39561E4}">
      <dsp:nvSpPr>
        <dsp:cNvPr id="0" name=""/>
        <dsp:cNvSpPr/>
      </dsp:nvSpPr>
      <dsp:spPr>
        <a:xfrm>
          <a:off x="1154504" y="2186289"/>
          <a:ext cx="923627" cy="47021"/>
        </a:xfrm>
        <a:custGeom>
          <a:avLst/>
          <a:gdLst/>
          <a:ahLst/>
          <a:cxnLst/>
          <a:rect l="0" t="0" r="0" b="0"/>
          <a:pathLst>
            <a:path>
              <a:moveTo>
                <a:pt x="0" y="23510"/>
              </a:moveTo>
              <a:lnTo>
                <a:pt x="923627"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Arial" pitchFamily="34" charset="0"/>
            <a:cs typeface="Arial" pitchFamily="34" charset="0"/>
          </a:endParaRPr>
        </a:p>
      </dsp:txBody>
      <dsp:txXfrm>
        <a:off x="1593227" y="2186709"/>
        <a:ext cx="46181" cy="46181"/>
      </dsp:txXfrm>
    </dsp:sp>
    <dsp:sp modelId="{40292BBC-3227-4C32-8D12-8F9356A99660}">
      <dsp:nvSpPr>
        <dsp:cNvPr id="0" name=""/>
        <dsp:cNvSpPr/>
      </dsp:nvSpPr>
      <dsp:spPr>
        <a:xfrm>
          <a:off x="2078131" y="1632532"/>
          <a:ext cx="1501633" cy="1154534"/>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Arial" pitchFamily="34" charset="0"/>
              <a:cs typeface="Arial" pitchFamily="34" charset="0"/>
            </a:rPr>
            <a:t>Scope </a:t>
          </a:r>
          <a:endParaRPr lang="en-US" sz="1800" b="1" kern="1200" dirty="0">
            <a:solidFill>
              <a:srgbClr val="E95A53"/>
            </a:solidFill>
            <a:latin typeface="Arial" pitchFamily="34" charset="0"/>
            <a:cs typeface="Arial" pitchFamily="34" charset="0"/>
          </a:endParaRPr>
        </a:p>
      </dsp:txBody>
      <dsp:txXfrm>
        <a:off x="2078131" y="1632532"/>
        <a:ext cx="1501633" cy="1154534"/>
      </dsp:txXfrm>
    </dsp:sp>
    <dsp:sp modelId="{82ADCEFE-E3C5-4623-BA60-8D7E601B25D0}">
      <dsp:nvSpPr>
        <dsp:cNvPr id="0" name=""/>
        <dsp:cNvSpPr/>
      </dsp:nvSpPr>
      <dsp:spPr>
        <a:xfrm>
          <a:off x="3579765" y="2186289"/>
          <a:ext cx="923627" cy="47021"/>
        </a:xfrm>
        <a:custGeom>
          <a:avLst/>
          <a:gdLst/>
          <a:ahLst/>
          <a:cxnLst/>
          <a:rect l="0" t="0" r="0" b="0"/>
          <a:pathLst>
            <a:path>
              <a:moveTo>
                <a:pt x="0" y="23510"/>
              </a:moveTo>
              <a:lnTo>
                <a:pt x="923627"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Arial" pitchFamily="34" charset="0"/>
            <a:cs typeface="Arial" pitchFamily="34" charset="0"/>
          </a:endParaRPr>
        </a:p>
      </dsp:txBody>
      <dsp:txXfrm>
        <a:off x="4018488" y="2186709"/>
        <a:ext cx="46181" cy="46181"/>
      </dsp:txXfrm>
    </dsp:sp>
    <dsp:sp modelId="{3FBD79BB-85F7-4224-9C42-68EC1713AAF5}">
      <dsp:nvSpPr>
        <dsp:cNvPr id="0" name=""/>
        <dsp:cNvSpPr/>
      </dsp:nvSpPr>
      <dsp:spPr>
        <a:xfrm>
          <a:off x="4503392" y="1632532"/>
          <a:ext cx="3572359" cy="1154534"/>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Specifies the range of markets in which an organization will compete.</a:t>
          </a:r>
          <a:endParaRPr lang="en-US" sz="1800" kern="1200" dirty="0">
            <a:solidFill>
              <a:schemeClr val="tx1"/>
            </a:solidFill>
            <a:latin typeface="Arial" pitchFamily="34" charset="0"/>
            <a:cs typeface="Arial" pitchFamily="34" charset="0"/>
          </a:endParaRPr>
        </a:p>
      </dsp:txBody>
      <dsp:txXfrm>
        <a:off x="4503392" y="1632532"/>
        <a:ext cx="3572359" cy="1154534"/>
      </dsp:txXfrm>
    </dsp:sp>
    <dsp:sp modelId="{0117A528-D111-45B3-9F0E-F778DE2EB18E}">
      <dsp:nvSpPr>
        <dsp:cNvPr id="0" name=""/>
        <dsp:cNvSpPr/>
      </dsp:nvSpPr>
      <dsp:spPr>
        <a:xfrm rot="3310531">
          <a:off x="807628" y="2850146"/>
          <a:ext cx="1617378" cy="47021"/>
        </a:xfrm>
        <a:custGeom>
          <a:avLst/>
          <a:gdLst/>
          <a:ahLst/>
          <a:cxnLst/>
          <a:rect l="0" t="0" r="0" b="0"/>
          <a:pathLst>
            <a:path>
              <a:moveTo>
                <a:pt x="0" y="23510"/>
              </a:moveTo>
              <a:lnTo>
                <a:pt x="1617378"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chemeClr val="tx1"/>
            </a:solidFill>
            <a:latin typeface="Arial" pitchFamily="34" charset="0"/>
            <a:cs typeface="Arial" pitchFamily="34" charset="0"/>
          </a:endParaRPr>
        </a:p>
      </dsp:txBody>
      <dsp:txXfrm rot="3310531">
        <a:off x="1575883" y="2833222"/>
        <a:ext cx="80868" cy="80868"/>
      </dsp:txXfrm>
    </dsp:sp>
    <dsp:sp modelId="{F7DF4FD9-F6F8-456A-ADE3-AA9F6A9F7147}">
      <dsp:nvSpPr>
        <dsp:cNvPr id="0" name=""/>
        <dsp:cNvSpPr/>
      </dsp:nvSpPr>
      <dsp:spPr>
        <a:xfrm>
          <a:off x="2078131" y="2960247"/>
          <a:ext cx="1501633" cy="1154534"/>
        </a:xfrm>
        <a:prstGeom prst="roundRect">
          <a:avLst>
            <a:gd name="adj" fmla="val 10000"/>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E95A53"/>
              </a:solidFill>
              <a:latin typeface="Arial" pitchFamily="34" charset="0"/>
              <a:cs typeface="Arial" pitchFamily="34" charset="0"/>
            </a:rPr>
            <a:t>Resource deployment</a:t>
          </a:r>
          <a:endParaRPr lang="en-US" sz="1800" b="1" kern="1200" dirty="0">
            <a:solidFill>
              <a:srgbClr val="E95A53"/>
            </a:solidFill>
            <a:latin typeface="Arial" pitchFamily="34" charset="0"/>
            <a:cs typeface="Arial" pitchFamily="34" charset="0"/>
          </a:endParaRPr>
        </a:p>
      </dsp:txBody>
      <dsp:txXfrm>
        <a:off x="2078131" y="2960247"/>
        <a:ext cx="1501633" cy="1154534"/>
      </dsp:txXfrm>
    </dsp:sp>
    <dsp:sp modelId="{DBA03A2F-903E-46C3-9C61-A00B2C4E52FE}">
      <dsp:nvSpPr>
        <dsp:cNvPr id="0" name=""/>
        <dsp:cNvSpPr/>
      </dsp:nvSpPr>
      <dsp:spPr>
        <a:xfrm>
          <a:off x="3579765" y="3514003"/>
          <a:ext cx="923627" cy="47021"/>
        </a:xfrm>
        <a:custGeom>
          <a:avLst/>
          <a:gdLst/>
          <a:ahLst/>
          <a:cxnLst/>
          <a:rect l="0" t="0" r="0" b="0"/>
          <a:pathLst>
            <a:path>
              <a:moveTo>
                <a:pt x="0" y="23510"/>
              </a:moveTo>
              <a:lnTo>
                <a:pt x="923627" y="23510"/>
              </a:lnTo>
            </a:path>
          </a:pathLst>
        </a:custGeom>
        <a:noFill/>
        <a:ln w="9525" cap="flat" cmpd="sng" algn="ctr">
          <a:solidFill>
            <a:srgbClr val="0AA459"/>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latin typeface="Arial" pitchFamily="34" charset="0"/>
            <a:cs typeface="Arial" pitchFamily="34" charset="0"/>
          </a:endParaRPr>
        </a:p>
      </dsp:txBody>
      <dsp:txXfrm>
        <a:off x="4018488" y="3514423"/>
        <a:ext cx="46181" cy="46181"/>
      </dsp:txXfrm>
    </dsp:sp>
    <dsp:sp modelId="{11FD27C6-7A21-47D7-8DCD-FA36E80811D5}">
      <dsp:nvSpPr>
        <dsp:cNvPr id="0" name=""/>
        <dsp:cNvSpPr/>
      </dsp:nvSpPr>
      <dsp:spPr>
        <a:xfrm>
          <a:off x="4503392" y="2960247"/>
          <a:ext cx="3572359" cy="1154534"/>
        </a:xfrm>
        <a:prstGeom prst="roundRect">
          <a:avLst>
            <a:gd name="adj" fmla="val 10000"/>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pitchFamily="34" charset="0"/>
              <a:cs typeface="Arial" pitchFamily="34" charset="0"/>
            </a:rPr>
            <a:t>How a firm distributes its resources across the areas in which it competes.</a:t>
          </a:r>
          <a:endParaRPr lang="en-US" sz="1800" kern="1200" dirty="0">
            <a:solidFill>
              <a:schemeClr val="tx1"/>
            </a:solidFill>
            <a:latin typeface="Arial" pitchFamily="34" charset="0"/>
            <a:cs typeface="Arial" pitchFamily="34" charset="0"/>
          </a:endParaRPr>
        </a:p>
      </dsp:txBody>
      <dsp:txXfrm>
        <a:off x="4503392" y="2960247"/>
        <a:ext cx="3572359" cy="11545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D6E872-A933-48D7-9BC4-2C22DA728030}">
      <dsp:nvSpPr>
        <dsp:cNvPr id="0" name=""/>
        <dsp:cNvSpPr/>
      </dsp:nvSpPr>
      <dsp:spPr>
        <a:xfrm rot="16200000">
          <a:off x="-285191" y="285191"/>
          <a:ext cx="4495800" cy="3925416"/>
        </a:xfrm>
        <a:prstGeom prst="flowChartManualOperation">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6320" bIns="0" numCol="1" spcCol="1270" anchor="t"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Arial" pitchFamily="34" charset="0"/>
              <a:cs typeface="Arial" pitchFamily="34" charset="0"/>
            </a:rPr>
            <a:t>Business-level strategy</a:t>
          </a:r>
          <a:endParaRPr lang="en-US" sz="2600" b="1" kern="1200" dirty="0">
            <a:solidFill>
              <a:srgbClr val="E95A53"/>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pitchFamily="34" charset="0"/>
              <a:cs typeface="Arial" pitchFamily="34" charset="0"/>
            </a:rPr>
            <a:t>The set of strategic alternatives from which an organization chooses as it conducts business in a particular industry or market.</a:t>
          </a:r>
          <a:endParaRPr lang="en-US" sz="2000" kern="1200" dirty="0">
            <a:solidFill>
              <a:schemeClr val="tx1"/>
            </a:solidFill>
            <a:latin typeface="Arial" pitchFamily="34" charset="0"/>
            <a:cs typeface="Arial" pitchFamily="34" charset="0"/>
          </a:endParaRPr>
        </a:p>
      </dsp:txBody>
      <dsp:txXfrm rot="16200000">
        <a:off x="-285191" y="285191"/>
        <a:ext cx="4495800" cy="3925416"/>
      </dsp:txXfrm>
    </dsp:sp>
    <dsp:sp modelId="{1AED8760-02A1-4AE1-812E-ACFD20E0E809}">
      <dsp:nvSpPr>
        <dsp:cNvPr id="0" name=""/>
        <dsp:cNvSpPr/>
      </dsp:nvSpPr>
      <dsp:spPr>
        <a:xfrm rot="16200000">
          <a:off x="3938711" y="285191"/>
          <a:ext cx="4495800" cy="3925416"/>
        </a:xfrm>
        <a:prstGeom prst="flowChartManualOperation">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6320" bIns="0" numCol="1" spcCol="1270" anchor="t" anchorCtr="0">
          <a:noAutofit/>
        </a:bodyPr>
        <a:lstStyle/>
        <a:p>
          <a:pPr lvl="0" algn="l" defTabSz="1155700">
            <a:lnSpc>
              <a:spcPct val="90000"/>
            </a:lnSpc>
            <a:spcBef>
              <a:spcPct val="0"/>
            </a:spcBef>
            <a:spcAft>
              <a:spcPct val="35000"/>
            </a:spcAft>
          </a:pPr>
          <a:r>
            <a:rPr lang="en-US" sz="2600" b="1" kern="1200" dirty="0" smtClean="0">
              <a:solidFill>
                <a:srgbClr val="E95A53"/>
              </a:solidFill>
              <a:latin typeface="Arial" pitchFamily="34" charset="0"/>
              <a:cs typeface="Arial" pitchFamily="34" charset="0"/>
            </a:rPr>
            <a:t>Corporate-level strategy</a:t>
          </a:r>
          <a:endParaRPr lang="en-US" sz="2600" b="1" kern="1200" dirty="0">
            <a:solidFill>
              <a:srgbClr val="E95A53"/>
            </a:solidFill>
            <a:latin typeface="Arial" pitchFamily="34" charset="0"/>
            <a:cs typeface="Arial" pitchFamily="34" charset="0"/>
          </a:endParaRPr>
        </a:p>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pitchFamily="34" charset="0"/>
              <a:cs typeface="Arial" pitchFamily="34" charset="0"/>
            </a:rPr>
            <a:t>The set of strategic alternatives from which an organization chooses as it manages its operations simultaneously across several industries and several markets.</a:t>
          </a:r>
          <a:endParaRPr lang="en-US" sz="2000" kern="1200" dirty="0">
            <a:solidFill>
              <a:schemeClr val="tx1"/>
            </a:solidFill>
            <a:latin typeface="Arial" pitchFamily="34" charset="0"/>
            <a:cs typeface="Arial" pitchFamily="34" charset="0"/>
          </a:endParaRPr>
        </a:p>
      </dsp:txBody>
      <dsp:txXfrm rot="16200000">
        <a:off x="3938711" y="285191"/>
        <a:ext cx="4495800" cy="39254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7C7F4D-55B9-4647-BAB5-89A911D1E407}">
      <dsp:nvSpPr>
        <dsp:cNvPr id="0" name=""/>
        <dsp:cNvSpPr/>
      </dsp:nvSpPr>
      <dsp:spPr>
        <a:xfrm>
          <a:off x="0" y="516731"/>
          <a:ext cx="2595562" cy="1557337"/>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Arial" pitchFamily="34" charset="0"/>
              <a:cs typeface="Arial" pitchFamily="34" charset="0"/>
            </a:rPr>
            <a:t>Porter’s Generic Strategies</a:t>
          </a:r>
          <a:endParaRPr lang="en-US" sz="3300" kern="1200" dirty="0">
            <a:latin typeface="Arial" pitchFamily="34" charset="0"/>
            <a:cs typeface="Arial" pitchFamily="34" charset="0"/>
          </a:endParaRPr>
        </a:p>
      </dsp:txBody>
      <dsp:txXfrm>
        <a:off x="0" y="516731"/>
        <a:ext cx="2595562" cy="1557337"/>
      </dsp:txXfrm>
    </dsp:sp>
    <dsp:sp modelId="{F1D94B57-F46E-433F-9865-04E75202215D}">
      <dsp:nvSpPr>
        <dsp:cNvPr id="0" name=""/>
        <dsp:cNvSpPr/>
      </dsp:nvSpPr>
      <dsp:spPr>
        <a:xfrm>
          <a:off x="2855118" y="516731"/>
          <a:ext cx="2595562" cy="1557337"/>
        </a:xfrm>
        <a:prstGeom prst="rect">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Arial" pitchFamily="34" charset="0"/>
              <a:cs typeface="Arial" pitchFamily="34" charset="0"/>
            </a:rPr>
            <a:t>The Miles and Snow Typology</a:t>
          </a:r>
          <a:endParaRPr lang="en-US" sz="3300" kern="1200" dirty="0">
            <a:latin typeface="Arial" pitchFamily="34" charset="0"/>
            <a:cs typeface="Arial" pitchFamily="34" charset="0"/>
          </a:endParaRPr>
        </a:p>
      </dsp:txBody>
      <dsp:txXfrm>
        <a:off x="2855118" y="516731"/>
        <a:ext cx="2595562" cy="1557337"/>
      </dsp:txXfrm>
    </dsp:sp>
    <dsp:sp modelId="{4FA0F50E-95C4-4A4C-A065-3CF9CBDA66CF}">
      <dsp:nvSpPr>
        <dsp:cNvPr id="0" name=""/>
        <dsp:cNvSpPr/>
      </dsp:nvSpPr>
      <dsp:spPr>
        <a:xfrm>
          <a:off x="5710237" y="516731"/>
          <a:ext cx="2595562" cy="1557337"/>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latin typeface="Arial" pitchFamily="34" charset="0"/>
              <a:cs typeface="Arial" pitchFamily="34" charset="0"/>
            </a:rPr>
            <a:t>Product Life Cycle Strategies</a:t>
          </a:r>
          <a:endParaRPr lang="en-US" sz="3300" kern="1200" dirty="0">
            <a:latin typeface="Arial" pitchFamily="34" charset="0"/>
            <a:cs typeface="Arial" pitchFamily="34" charset="0"/>
          </a:endParaRPr>
        </a:p>
      </dsp:txBody>
      <dsp:txXfrm>
        <a:off x="5710237" y="516731"/>
        <a:ext cx="2595562" cy="15573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2E74F-712B-4326-AFBD-11399D993F7D}">
      <dsp:nvSpPr>
        <dsp:cNvPr id="0" name=""/>
        <dsp:cNvSpPr/>
      </dsp:nvSpPr>
      <dsp:spPr>
        <a:xfrm rot="16200000">
          <a:off x="322807" y="-318765"/>
          <a:ext cx="3251200" cy="3888730"/>
        </a:xfrm>
        <a:prstGeom prst="flowChartManualOperation">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3230" bIns="0"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Most large businesses are engaged in several businesses, industries, and markets.</a:t>
          </a:r>
          <a:endParaRPr lang="en-US" sz="2700" kern="1200" dirty="0">
            <a:latin typeface="Arial" pitchFamily="34" charset="0"/>
            <a:cs typeface="Arial" pitchFamily="34" charset="0"/>
          </a:endParaRPr>
        </a:p>
      </dsp:txBody>
      <dsp:txXfrm rot="16200000">
        <a:off x="322807" y="-318765"/>
        <a:ext cx="3251200" cy="3888730"/>
      </dsp:txXfrm>
    </dsp:sp>
    <dsp:sp modelId="{F398B07B-2272-4185-A4F2-766A14B670FA}">
      <dsp:nvSpPr>
        <dsp:cNvPr id="0" name=""/>
        <dsp:cNvSpPr/>
      </dsp:nvSpPr>
      <dsp:spPr>
        <a:xfrm rot="16200000">
          <a:off x="4503192" y="-318765"/>
          <a:ext cx="3251200" cy="3888730"/>
        </a:xfrm>
        <a:prstGeom prst="flowChartManualOperation">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3230" bIns="0" numCol="1" spcCol="1270" anchor="ctr" anchorCtr="0">
          <a:noAutofit/>
        </a:bodyPr>
        <a:lstStyle/>
        <a:p>
          <a:pPr lvl="0" algn="ctr" defTabSz="1200150">
            <a:lnSpc>
              <a:spcPct val="90000"/>
            </a:lnSpc>
            <a:spcBef>
              <a:spcPct val="0"/>
            </a:spcBef>
            <a:spcAft>
              <a:spcPct val="35000"/>
            </a:spcAft>
          </a:pPr>
          <a:r>
            <a:rPr lang="en-US" sz="2700" kern="1200" dirty="0" smtClean="0">
              <a:latin typeface="Arial" pitchFamily="34" charset="0"/>
              <a:cs typeface="Arial" pitchFamily="34" charset="0"/>
            </a:rPr>
            <a:t>Each business within such a firm is frequently called a </a:t>
          </a:r>
          <a:r>
            <a:rPr lang="en-US" sz="2700" i="1" kern="1200" dirty="0" smtClean="0">
              <a:latin typeface="Arial" pitchFamily="34" charset="0"/>
              <a:cs typeface="Arial" pitchFamily="34" charset="0"/>
            </a:rPr>
            <a:t>strategic business unit</a:t>
          </a:r>
          <a:r>
            <a:rPr lang="en-US" sz="2700" i="0" kern="1200" dirty="0" smtClean="0">
              <a:latin typeface="Arial" pitchFamily="34" charset="0"/>
              <a:cs typeface="Arial" pitchFamily="34" charset="0"/>
            </a:rPr>
            <a:t>, or </a:t>
          </a:r>
          <a:r>
            <a:rPr lang="en-US" sz="2700" i="1" kern="1200" dirty="0" smtClean="0">
              <a:latin typeface="Arial" pitchFamily="34" charset="0"/>
              <a:cs typeface="Arial" pitchFamily="34" charset="0"/>
            </a:rPr>
            <a:t>SBU.</a:t>
          </a:r>
          <a:endParaRPr lang="en-US" sz="2700" kern="1200" dirty="0">
            <a:latin typeface="Arial" pitchFamily="34" charset="0"/>
            <a:cs typeface="Arial" pitchFamily="34" charset="0"/>
          </a:endParaRPr>
        </a:p>
      </dsp:txBody>
      <dsp:txXfrm rot="16200000">
        <a:off x="4503192" y="-318765"/>
        <a:ext cx="3251200" cy="388873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584A51-8D15-4F93-A277-FB54D26DF658}">
      <dsp:nvSpPr>
        <dsp:cNvPr id="0" name=""/>
        <dsp:cNvSpPr/>
      </dsp:nvSpPr>
      <dsp:spPr>
        <a:xfrm>
          <a:off x="4076700" y="1527709"/>
          <a:ext cx="2884295" cy="500580"/>
        </a:xfrm>
        <a:custGeom>
          <a:avLst/>
          <a:gdLst/>
          <a:ahLst/>
          <a:cxnLst/>
          <a:rect l="0" t="0" r="0" b="0"/>
          <a:pathLst>
            <a:path>
              <a:moveTo>
                <a:pt x="0" y="0"/>
              </a:moveTo>
              <a:lnTo>
                <a:pt x="0" y="250290"/>
              </a:lnTo>
              <a:lnTo>
                <a:pt x="2884295" y="250290"/>
              </a:lnTo>
              <a:lnTo>
                <a:pt x="2884295" y="5005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03AFAD-AB9F-463B-8C15-F17BC6D5208E}">
      <dsp:nvSpPr>
        <dsp:cNvPr id="0" name=""/>
        <dsp:cNvSpPr/>
      </dsp:nvSpPr>
      <dsp:spPr>
        <a:xfrm>
          <a:off x="4030979" y="1527709"/>
          <a:ext cx="91440" cy="500580"/>
        </a:xfrm>
        <a:custGeom>
          <a:avLst/>
          <a:gdLst/>
          <a:ahLst/>
          <a:cxnLst/>
          <a:rect l="0" t="0" r="0" b="0"/>
          <a:pathLst>
            <a:path>
              <a:moveTo>
                <a:pt x="45720" y="0"/>
              </a:moveTo>
              <a:lnTo>
                <a:pt x="45720" y="5005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1FDC3B-09AF-4B58-AD74-21F9950A8EBF}">
      <dsp:nvSpPr>
        <dsp:cNvPr id="0" name=""/>
        <dsp:cNvSpPr/>
      </dsp:nvSpPr>
      <dsp:spPr>
        <a:xfrm>
          <a:off x="1192404" y="1527709"/>
          <a:ext cx="2884295" cy="500580"/>
        </a:xfrm>
        <a:custGeom>
          <a:avLst/>
          <a:gdLst/>
          <a:ahLst/>
          <a:cxnLst/>
          <a:rect l="0" t="0" r="0" b="0"/>
          <a:pathLst>
            <a:path>
              <a:moveTo>
                <a:pt x="2884295" y="0"/>
              </a:moveTo>
              <a:lnTo>
                <a:pt x="2884295" y="250290"/>
              </a:lnTo>
              <a:lnTo>
                <a:pt x="0" y="250290"/>
              </a:lnTo>
              <a:lnTo>
                <a:pt x="0" y="50058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424FC0-5EFF-4F9E-A255-4EBD951D5C66}">
      <dsp:nvSpPr>
        <dsp:cNvPr id="0" name=""/>
        <dsp:cNvSpPr/>
      </dsp:nvSpPr>
      <dsp:spPr>
        <a:xfrm>
          <a:off x="2884842" y="335852"/>
          <a:ext cx="2383714" cy="1191857"/>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Diversifying </a:t>
          </a:r>
          <a:endParaRPr lang="en-US" sz="2900" kern="1200" dirty="0">
            <a:latin typeface="Arial" pitchFamily="34" charset="0"/>
            <a:cs typeface="Arial" pitchFamily="34" charset="0"/>
          </a:endParaRPr>
        </a:p>
      </dsp:txBody>
      <dsp:txXfrm>
        <a:off x="2884842" y="335852"/>
        <a:ext cx="2383714" cy="1191857"/>
      </dsp:txXfrm>
    </dsp:sp>
    <dsp:sp modelId="{F654CA14-A175-4CB3-84E2-022C94192D34}">
      <dsp:nvSpPr>
        <dsp:cNvPr id="0" name=""/>
        <dsp:cNvSpPr/>
      </dsp:nvSpPr>
      <dsp:spPr>
        <a:xfrm>
          <a:off x="547" y="2028290"/>
          <a:ext cx="2383714" cy="1191857"/>
        </a:xfrm>
        <a:prstGeom prst="rect">
          <a:avLst/>
        </a:prstGeom>
        <a:solidFill>
          <a:srgbClr val="848BB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New Products</a:t>
          </a:r>
          <a:endParaRPr lang="en-US" sz="2900" kern="1200" dirty="0">
            <a:latin typeface="Arial" pitchFamily="34" charset="0"/>
            <a:cs typeface="Arial" pitchFamily="34" charset="0"/>
          </a:endParaRPr>
        </a:p>
      </dsp:txBody>
      <dsp:txXfrm>
        <a:off x="547" y="2028290"/>
        <a:ext cx="2383714" cy="1191857"/>
      </dsp:txXfrm>
    </dsp:sp>
    <dsp:sp modelId="{F7BA5697-1DFD-4DEB-9830-A673E9D3D8FD}">
      <dsp:nvSpPr>
        <dsp:cNvPr id="0" name=""/>
        <dsp:cNvSpPr/>
      </dsp:nvSpPr>
      <dsp:spPr>
        <a:xfrm>
          <a:off x="2884842" y="2028290"/>
          <a:ext cx="2383714" cy="1191857"/>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Replace suppliers or customers</a:t>
          </a:r>
          <a:endParaRPr lang="en-US" sz="2900" kern="1200" dirty="0">
            <a:latin typeface="Arial" pitchFamily="34" charset="0"/>
            <a:cs typeface="Arial" pitchFamily="34" charset="0"/>
          </a:endParaRPr>
        </a:p>
      </dsp:txBody>
      <dsp:txXfrm>
        <a:off x="2884842" y="2028290"/>
        <a:ext cx="2383714" cy="1191857"/>
      </dsp:txXfrm>
    </dsp:sp>
    <dsp:sp modelId="{B152091E-B987-4308-BD2E-896DF9800FCE}">
      <dsp:nvSpPr>
        <dsp:cNvPr id="0" name=""/>
        <dsp:cNvSpPr/>
      </dsp:nvSpPr>
      <dsp:spPr>
        <a:xfrm>
          <a:off x="5769137" y="2028290"/>
          <a:ext cx="2383714" cy="1191857"/>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latin typeface="Arial" pitchFamily="34" charset="0"/>
              <a:cs typeface="Arial" pitchFamily="34" charset="0"/>
            </a:rPr>
            <a:t>Mergers and acquisitions</a:t>
          </a:r>
          <a:endParaRPr lang="en-US" sz="2900" kern="1200" dirty="0">
            <a:latin typeface="Arial" pitchFamily="34" charset="0"/>
            <a:cs typeface="Arial" pitchFamily="34" charset="0"/>
          </a:endParaRPr>
        </a:p>
      </dsp:txBody>
      <dsp:txXfrm>
        <a:off x="5769137" y="2028290"/>
        <a:ext cx="2383714" cy="11918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CAF084-4C50-4744-AA16-7F9CF32C05A9}" type="datetimeFigureOut">
              <a:rPr lang="en-US" smtClean="0"/>
              <a:pPr/>
              <a:t>10/27/2015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B88B28-884F-4A0C-8E71-0592CD8083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AA459"/>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2765"/>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AA459"/>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AA459"/>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2765"/>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AA459"/>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7 -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Three: Planning and Decision Making</a:t>
            </a:r>
            <a:endParaRPr lang="en-US" dirty="0"/>
          </a:p>
        </p:txBody>
      </p:sp>
      <p:sp>
        <p:nvSpPr>
          <p:cNvPr id="14" name="Content Placeholder 13"/>
          <p:cNvSpPr>
            <a:spLocks noGrp="1"/>
          </p:cNvSpPr>
          <p:nvPr>
            <p:ph sz="quarter" idx="14"/>
          </p:nvPr>
        </p:nvSpPr>
        <p:spPr/>
        <p:txBody>
          <a:bodyPr/>
          <a:lstStyle/>
          <a:p>
            <a:r>
              <a:rPr lang="en-US" dirty="0" smtClean="0"/>
              <a:t>Chapter Seven: Managing Strategy and Strategic Planning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Using SWOT Analysis to Formulate Strategy</a:t>
            </a:r>
            <a:endParaRPr lang="en-US" dirty="0"/>
          </a:p>
        </p:txBody>
      </p:sp>
      <p:sp>
        <p:nvSpPr>
          <p:cNvPr id="4" name="Content Placeholder 3"/>
          <p:cNvSpPr>
            <a:spLocks noGrp="1"/>
          </p:cNvSpPr>
          <p:nvPr>
            <p:ph idx="1"/>
          </p:nvPr>
        </p:nvSpPr>
        <p:spPr>
          <a:xfrm>
            <a:off x="457200" y="1600200"/>
            <a:ext cx="8305800" cy="4525963"/>
          </a:xfrm>
        </p:spPr>
        <p:txBody>
          <a:bodyPr>
            <a:normAutofit/>
          </a:bodyPr>
          <a:lstStyle/>
          <a:p>
            <a:r>
              <a:rPr lang="en-US" dirty="0" smtClean="0"/>
              <a:t>Evaluating an organization’s strengths</a:t>
            </a:r>
          </a:p>
          <a:p>
            <a:pPr lvl="1"/>
            <a:r>
              <a:rPr lang="en-US" b="1" dirty="0" smtClean="0">
                <a:solidFill>
                  <a:srgbClr val="E95A53"/>
                </a:solidFill>
              </a:rPr>
              <a:t>Organizational strengths </a:t>
            </a:r>
          </a:p>
          <a:p>
            <a:pPr lvl="2"/>
            <a:r>
              <a:rPr lang="en-US" dirty="0" smtClean="0"/>
              <a:t>are skills or capabilities enabling an organization to conceive of and implement its strategies.</a:t>
            </a:r>
          </a:p>
          <a:p>
            <a:pPr lvl="1"/>
            <a:r>
              <a:rPr lang="en-US" dirty="0" smtClean="0"/>
              <a:t>SWOT analysis divides strengths into common strengths and distinctive competencies.</a:t>
            </a:r>
          </a:p>
          <a:p>
            <a:pPr lvl="2"/>
            <a:r>
              <a:rPr lang="en-US" dirty="0" smtClean="0"/>
              <a:t>A </a:t>
            </a:r>
            <a:r>
              <a:rPr lang="en-US" b="1" dirty="0" smtClean="0">
                <a:solidFill>
                  <a:srgbClr val="E95A53"/>
                </a:solidFill>
              </a:rPr>
              <a:t>common strength </a:t>
            </a:r>
            <a:r>
              <a:rPr lang="en-US" dirty="0" smtClean="0"/>
              <a:t>is a skill or capability held by numerous competing firms.</a:t>
            </a:r>
          </a:p>
          <a:p>
            <a:pPr lvl="2"/>
            <a:r>
              <a:rPr lang="en-US" i="1" dirty="0" smtClean="0"/>
              <a:t>Competitive parity </a:t>
            </a:r>
            <a:r>
              <a:rPr lang="en-US" dirty="0" smtClean="0"/>
              <a:t>exists when large numbers of competing firms can implement the same strategy.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Using SWOT Analysis to Formulate Strategy</a:t>
            </a:r>
            <a:endParaRPr lang="en-US" dirty="0"/>
          </a:p>
        </p:txBody>
      </p:sp>
      <p:sp>
        <p:nvSpPr>
          <p:cNvPr id="4" name="Content Placeholder 3"/>
          <p:cNvSpPr>
            <a:spLocks noGrp="1"/>
          </p:cNvSpPr>
          <p:nvPr>
            <p:ph idx="1"/>
          </p:nvPr>
        </p:nvSpPr>
        <p:spPr>
          <a:xfrm>
            <a:off x="457200" y="1600200"/>
            <a:ext cx="8534400" cy="4525963"/>
          </a:xfrm>
        </p:spPr>
        <p:txBody>
          <a:bodyPr>
            <a:normAutofit/>
          </a:bodyPr>
          <a:lstStyle/>
          <a:p>
            <a:r>
              <a:rPr lang="en-US" dirty="0" smtClean="0"/>
              <a:t>Evaluating an organization’s strengths</a:t>
            </a:r>
          </a:p>
          <a:p>
            <a:pPr lvl="1"/>
            <a:r>
              <a:rPr lang="en-US" dirty="0" smtClean="0"/>
              <a:t>A </a:t>
            </a:r>
            <a:r>
              <a:rPr lang="en-US" i="1" dirty="0" smtClean="0"/>
              <a:t>distinctive competence </a:t>
            </a:r>
            <a:r>
              <a:rPr lang="en-US" dirty="0" smtClean="0"/>
              <a:t>is a strength possessed by a small number of firms.</a:t>
            </a:r>
          </a:p>
          <a:p>
            <a:pPr lvl="1"/>
            <a:r>
              <a:rPr lang="en-US" dirty="0" smtClean="0"/>
              <a:t>Organizations that exploit these competencies often obtain a </a:t>
            </a:r>
            <a:r>
              <a:rPr lang="en-US" i="1" dirty="0" smtClean="0"/>
              <a:t>competitive advantage</a:t>
            </a:r>
            <a:r>
              <a:rPr lang="en-US" dirty="0" smtClean="0"/>
              <a:t>.</a:t>
            </a:r>
          </a:p>
          <a:p>
            <a:pPr lvl="1"/>
            <a:r>
              <a:rPr lang="en-US" b="1" dirty="0" smtClean="0">
                <a:solidFill>
                  <a:srgbClr val="E95A53"/>
                </a:solidFill>
              </a:rPr>
              <a:t>Strategic imitation </a:t>
            </a:r>
            <a:r>
              <a:rPr lang="en-US" dirty="0" smtClean="0"/>
              <a:t>is duplicating another’s competence into a valuable strategy.</a:t>
            </a:r>
          </a:p>
          <a:p>
            <a:pPr lvl="1"/>
            <a:r>
              <a:rPr lang="en-US" b="1" dirty="0" smtClean="0">
                <a:solidFill>
                  <a:srgbClr val="E95A53"/>
                </a:solidFill>
              </a:rPr>
              <a:t>Sustained competitive advantage </a:t>
            </a:r>
            <a:r>
              <a:rPr lang="en-US" dirty="0" smtClean="0"/>
              <a:t>exists after all attempts at strategic imitation have ceased.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Using SWOT Analysis to Formulate Strategy</a:t>
            </a:r>
            <a:endParaRPr lang="en-US" dirty="0"/>
          </a:p>
        </p:txBody>
      </p:sp>
      <p:sp>
        <p:nvSpPr>
          <p:cNvPr id="4" name="Content Placeholder 3"/>
          <p:cNvSpPr>
            <a:spLocks noGrp="1"/>
          </p:cNvSpPr>
          <p:nvPr>
            <p:ph idx="1"/>
          </p:nvPr>
        </p:nvSpPr>
        <p:spPr/>
        <p:txBody>
          <a:bodyPr>
            <a:normAutofit lnSpcReduction="10000"/>
          </a:bodyPr>
          <a:lstStyle/>
          <a:p>
            <a:r>
              <a:rPr lang="en-US" dirty="0" smtClean="0"/>
              <a:t>Evaluating an organization’s weaknesses</a:t>
            </a:r>
          </a:p>
          <a:p>
            <a:pPr lvl="1"/>
            <a:r>
              <a:rPr lang="en-US" b="1" dirty="0" smtClean="0">
                <a:solidFill>
                  <a:srgbClr val="E95A53"/>
                </a:solidFill>
              </a:rPr>
              <a:t>Organizational weaknesses</a:t>
            </a:r>
          </a:p>
          <a:p>
            <a:pPr lvl="2"/>
            <a:r>
              <a:rPr lang="en-US" dirty="0" smtClean="0"/>
              <a:t>are skills and capabilities that do not enable (and may limit) an organization to choose and implement strategies that support its mission.</a:t>
            </a:r>
          </a:p>
          <a:p>
            <a:pPr lvl="1"/>
            <a:r>
              <a:rPr lang="en-US" dirty="0" smtClean="0"/>
              <a:t>Two ways to address weaknesses</a:t>
            </a:r>
          </a:p>
          <a:p>
            <a:pPr lvl="2"/>
            <a:r>
              <a:rPr lang="en-US" dirty="0" smtClean="0"/>
              <a:t>invest to obtain strengths or modify mission.</a:t>
            </a:r>
          </a:p>
          <a:p>
            <a:pPr lvl="1"/>
            <a:r>
              <a:rPr lang="en-US" dirty="0" smtClean="0"/>
              <a:t>A </a:t>
            </a:r>
            <a:r>
              <a:rPr lang="en-US" b="1" dirty="0" smtClean="0">
                <a:solidFill>
                  <a:srgbClr val="E95A53"/>
                </a:solidFill>
              </a:rPr>
              <a:t>competitive disadvantage </a:t>
            </a:r>
            <a:r>
              <a:rPr lang="en-US" dirty="0" smtClean="0"/>
              <a:t>exists when a firm is not implementing valuable strategies implemented in competing firms.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Using SWOT Analysis to Formulate Strategy</a:t>
            </a:r>
            <a:endParaRPr lang="en-US" dirty="0"/>
          </a:p>
        </p:txBody>
      </p:sp>
      <p:sp>
        <p:nvSpPr>
          <p:cNvPr id="4" name="Content Placeholder 3"/>
          <p:cNvSpPr>
            <a:spLocks noGrp="1"/>
          </p:cNvSpPr>
          <p:nvPr>
            <p:ph idx="1"/>
          </p:nvPr>
        </p:nvSpPr>
        <p:spPr>
          <a:xfrm>
            <a:off x="457200" y="1600200"/>
            <a:ext cx="8382000" cy="4525963"/>
          </a:xfrm>
        </p:spPr>
        <p:txBody>
          <a:bodyPr/>
          <a:lstStyle/>
          <a:p>
            <a:r>
              <a:rPr lang="en-US" dirty="0" smtClean="0"/>
              <a:t>Evaluating opportunities and threats requires analyzing the environment.</a:t>
            </a:r>
          </a:p>
          <a:p>
            <a:pPr lvl="1"/>
            <a:r>
              <a:rPr lang="en-US" b="1" dirty="0" smtClean="0">
                <a:solidFill>
                  <a:srgbClr val="E95A53"/>
                </a:solidFill>
              </a:rPr>
              <a:t>Organizational opportunities</a:t>
            </a:r>
          </a:p>
          <a:p>
            <a:pPr lvl="2"/>
            <a:r>
              <a:rPr lang="en-US" dirty="0" smtClean="0"/>
              <a:t>are areas in the environment that, if exploited, may generate higher performance.</a:t>
            </a:r>
          </a:p>
          <a:p>
            <a:pPr lvl="1"/>
            <a:r>
              <a:rPr lang="en-US" b="1" dirty="0" smtClean="0">
                <a:solidFill>
                  <a:srgbClr val="E95A53"/>
                </a:solidFill>
              </a:rPr>
              <a:t>Organizational threats</a:t>
            </a:r>
          </a:p>
          <a:p>
            <a:pPr lvl="2"/>
            <a:r>
              <a:rPr lang="en-US" dirty="0" smtClean="0"/>
              <a:t>areas in the environment that increase the difficulty of an organization’s achieving high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3886200"/>
            <a:ext cx="7772400" cy="1447800"/>
          </a:xfrm>
        </p:spPr>
        <p:txBody>
          <a:bodyPr/>
          <a:lstStyle/>
          <a:p>
            <a:r>
              <a:rPr lang="en-US" dirty="0" smtClean="0"/>
              <a:t>There are three approaches to formulating business-level strategy.</a:t>
            </a:r>
            <a:endParaRPr lang="en-US" dirty="0"/>
          </a:p>
        </p:txBody>
      </p:sp>
      <p:sp>
        <p:nvSpPr>
          <p:cNvPr id="4" name="Title 3"/>
          <p:cNvSpPr>
            <a:spLocks noGrp="1"/>
          </p:cNvSpPr>
          <p:nvPr>
            <p:ph type="title"/>
          </p:nvPr>
        </p:nvSpPr>
        <p:spPr/>
        <p:txBody>
          <a:bodyPr>
            <a:normAutofit fontScale="90000"/>
          </a:bodyPr>
          <a:lstStyle/>
          <a:p>
            <a:r>
              <a:rPr lang="en-US" dirty="0" smtClean="0"/>
              <a:t>Formulating Business-Level Strategies</a:t>
            </a:r>
            <a:endParaRPr lang="en-US" dirty="0"/>
          </a:p>
        </p:txBody>
      </p:sp>
      <p:graphicFrame>
        <p:nvGraphicFramePr>
          <p:cNvPr id="5" name="Diagram 4" descr="Porter's generic strategies.&#10;The Miles and Snow Typology.&#10;And product life cycle strategies."/>
          <p:cNvGraphicFramePr/>
          <p:nvPr/>
        </p:nvGraphicFramePr>
        <p:xfrm>
          <a:off x="457200" y="1905000"/>
          <a:ext cx="8305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sz="4000" dirty="0" smtClean="0"/>
              <a:t>Formulating Business-Level Strategies </a:t>
            </a:r>
            <a:r>
              <a:rPr lang="en-US" dirty="0" smtClean="0"/>
              <a:t>Porter’s Generic Strategies</a:t>
            </a:r>
            <a:endParaRPr lang="en-US" dirty="0"/>
          </a:p>
        </p:txBody>
      </p:sp>
      <p:sp>
        <p:nvSpPr>
          <p:cNvPr id="4" name="Content Placeholder 3"/>
          <p:cNvSpPr>
            <a:spLocks noGrp="1"/>
          </p:cNvSpPr>
          <p:nvPr>
            <p:ph idx="1"/>
          </p:nvPr>
        </p:nvSpPr>
        <p:spPr>
          <a:xfrm>
            <a:off x="457200" y="1600200"/>
            <a:ext cx="8382000" cy="4525963"/>
          </a:xfrm>
        </p:spPr>
        <p:txBody>
          <a:bodyPr>
            <a:normAutofit lnSpcReduction="10000"/>
          </a:bodyPr>
          <a:lstStyle/>
          <a:p>
            <a:r>
              <a:rPr lang="en-US" b="1" dirty="0" smtClean="0">
                <a:solidFill>
                  <a:srgbClr val="E95A53"/>
                </a:solidFill>
              </a:rPr>
              <a:t>Differentiation strategy</a:t>
            </a:r>
          </a:p>
          <a:p>
            <a:pPr lvl="1"/>
            <a:r>
              <a:rPr lang="en-US" dirty="0" smtClean="0"/>
              <a:t>seeks to distinguish itself from competitors through the quality of its products and services.</a:t>
            </a:r>
          </a:p>
          <a:p>
            <a:r>
              <a:rPr lang="en-US" b="1" dirty="0" smtClean="0">
                <a:solidFill>
                  <a:srgbClr val="E95A53"/>
                </a:solidFill>
              </a:rPr>
              <a:t>Overall cost leadership strategy</a:t>
            </a:r>
          </a:p>
          <a:p>
            <a:pPr lvl="1"/>
            <a:r>
              <a:rPr lang="en-US" dirty="0" smtClean="0"/>
              <a:t>seeks to gain a competitive advantage by reducing its costs below competing firms.</a:t>
            </a:r>
          </a:p>
          <a:p>
            <a:r>
              <a:rPr lang="en-US" b="1" dirty="0" smtClean="0">
                <a:solidFill>
                  <a:srgbClr val="E95A53"/>
                </a:solidFill>
              </a:rPr>
              <a:t>Focus strategy</a:t>
            </a:r>
          </a:p>
          <a:p>
            <a:pPr lvl="1"/>
            <a:r>
              <a:rPr lang="en-US" dirty="0" smtClean="0"/>
              <a:t>concentrates on a specific regional market, product line, or group of buyers.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chael Porter has proposed three generic strategies. Each of these strategies—differentiation, overall cost leadership, and focus—is presumed to be widely applicable to many different competitive situations.&#10;The differentiation strategy is defined as distinguishing products or services.  Examples include Rolex watches, Godiva chocolates, Mercedes-Benz automobiles, Nikon cameras, and Cross writing instruments.&#10;The overall cost leadership strategy is defined as reducing manufacturing and other costs.  Examples include Timex watches, Hershey's chocolate, Kia automobiles, Kodak cameras and BIC writing instruments.&#10;The focus strategy is defined as concentrating on specific regional markets, product markets, or groups of buyers.  Examples include Tag Heuer watches, Vosges chocolates, Ferrari, Alfa Romeo automobiles, Hasselblad cameras, and Waterman writing instruments."/>
          <p:cNvPicPr>
            <a:picLocks noChangeAspect="1"/>
          </p:cNvPicPr>
          <p:nvPr/>
        </p:nvPicPr>
        <p:blipFill>
          <a:blip r:embed="rId2" cstate="print"/>
          <a:stretch>
            <a:fillRect/>
          </a:stretch>
        </p:blipFill>
        <p:spPr>
          <a:xfrm>
            <a:off x="384394" y="1524000"/>
            <a:ext cx="8375212" cy="4443617"/>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7.1</a:t>
            </a:r>
            <a:endParaRPr lang="en-US" dirty="0"/>
          </a:p>
        </p:txBody>
      </p:sp>
      <p:sp>
        <p:nvSpPr>
          <p:cNvPr id="4" name="Content Placeholder 3"/>
          <p:cNvSpPr>
            <a:spLocks noGrp="1"/>
          </p:cNvSpPr>
          <p:nvPr>
            <p:ph sz="quarter" idx="13"/>
          </p:nvPr>
        </p:nvSpPr>
        <p:spPr/>
        <p:txBody>
          <a:bodyPr/>
          <a:lstStyle/>
          <a:p>
            <a:r>
              <a:rPr lang="en-US" dirty="0" smtClean="0"/>
              <a:t>Porter’s Generic Strategies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sz="3600" dirty="0" smtClean="0"/>
              <a:t>Formulating Business-Level Strategies   </a:t>
            </a:r>
            <a:r>
              <a:rPr lang="en-US" dirty="0" smtClean="0"/>
              <a:t>The Miles and Snow Typology</a:t>
            </a:r>
            <a:endParaRPr lang="en-US" dirty="0"/>
          </a:p>
        </p:txBody>
      </p:sp>
      <p:sp>
        <p:nvSpPr>
          <p:cNvPr id="4" name="Content Placeholder 3"/>
          <p:cNvSpPr>
            <a:spLocks noGrp="1"/>
          </p:cNvSpPr>
          <p:nvPr>
            <p:ph idx="1"/>
          </p:nvPr>
        </p:nvSpPr>
        <p:spPr/>
        <p:txBody>
          <a:bodyPr>
            <a:normAutofit fontScale="92500" lnSpcReduction="20000"/>
          </a:bodyPr>
          <a:lstStyle/>
          <a:p>
            <a:r>
              <a:rPr lang="en-US" b="1" dirty="0" smtClean="0">
                <a:solidFill>
                  <a:srgbClr val="E95A53"/>
                </a:solidFill>
              </a:rPr>
              <a:t>Prospector strategy</a:t>
            </a:r>
          </a:p>
          <a:p>
            <a:pPr lvl="1"/>
            <a:r>
              <a:rPr lang="en-US" dirty="0" smtClean="0"/>
              <a:t>encourages creativity and flexibility and is often decentralized.</a:t>
            </a:r>
          </a:p>
          <a:p>
            <a:r>
              <a:rPr lang="en-US" b="1" dirty="0" smtClean="0">
                <a:solidFill>
                  <a:srgbClr val="E95A53"/>
                </a:solidFill>
              </a:rPr>
              <a:t>Defender strategy</a:t>
            </a:r>
          </a:p>
          <a:p>
            <a:pPr lvl="1"/>
            <a:r>
              <a:rPr lang="en-US" dirty="0" smtClean="0"/>
              <a:t>focuses on lowering costs and improving performance of current products.</a:t>
            </a:r>
          </a:p>
          <a:p>
            <a:r>
              <a:rPr lang="en-US" b="1" dirty="0" smtClean="0">
                <a:solidFill>
                  <a:srgbClr val="E95A53"/>
                </a:solidFill>
              </a:rPr>
              <a:t>Analyzer strategy</a:t>
            </a:r>
          </a:p>
          <a:p>
            <a:pPr lvl="1"/>
            <a:r>
              <a:rPr lang="en-US" dirty="0" smtClean="0"/>
              <a:t>maintains current businesses and is somewhat innovative in new businesses.</a:t>
            </a:r>
          </a:p>
          <a:p>
            <a:r>
              <a:rPr lang="en-US" b="1" dirty="0" smtClean="0">
                <a:solidFill>
                  <a:srgbClr val="E95A53"/>
                </a:solidFill>
              </a:rPr>
              <a:t>Reactor strategy</a:t>
            </a:r>
          </a:p>
          <a:p>
            <a:pPr lvl="1"/>
            <a:r>
              <a:rPr lang="en-US" dirty="0" smtClean="0"/>
              <a:t>has no consistent approach to strategy.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up)">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up)">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up)">
                                      <p:cBhvr>
                                        <p:cTn id="31" dur="500"/>
                                        <p:tgtEl>
                                          <p:spTgt spid="4">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up)">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7.2</a:t>
            </a:r>
            <a:endParaRPr lang="en-US" dirty="0"/>
          </a:p>
        </p:txBody>
      </p:sp>
      <p:sp>
        <p:nvSpPr>
          <p:cNvPr id="4" name="Content Placeholder 3"/>
          <p:cNvSpPr>
            <a:spLocks noGrp="1"/>
          </p:cNvSpPr>
          <p:nvPr>
            <p:ph sz="quarter" idx="13"/>
          </p:nvPr>
        </p:nvSpPr>
        <p:spPr/>
        <p:txBody>
          <a:bodyPr/>
          <a:lstStyle/>
          <a:p>
            <a:r>
              <a:rPr lang="en-US" dirty="0" smtClean="0"/>
              <a:t>The Miles and Snow Typology</a:t>
            </a:r>
            <a:endParaRPr lang="en-US" dirty="0"/>
          </a:p>
        </p:txBody>
      </p:sp>
      <p:pic>
        <p:nvPicPr>
          <p:cNvPr id="8" name="Picture 7" descr="The Miles and Snow typology identifies four strategic types of organizations. Three of these—the prospector, the defender, and the analyzer—can all be effective in certain circumstances.&#10;The fourth type—the reactor—represents an ineffective approach to strategy.&#10;The prospector strategy is defined as innovative and growth oriented, searching for new markets and new growth opportunities, encourages risk taking.  Examples include Amazon.com, 3 M, and Rubbermaid.&#10;The defender strategy is defined as protecting current markets, maintaining stable growth, and serving current customers.  Examples include BIC, e bay, and Mrs. Fields cookies.&#10;The analyzer strategy is defined as maintaining current markets and current customer satisfaction with moderate emphasis on innovation.  Examples include DuPont, I B M, and Yahoo.&#10;The reactor strategy has no clear strategy and reacts to changes in the environment, drifting with events.  Examples include International Harvester, Joseph Schlitz Brewing Company, K mart, and Montgomery Ward."/>
          <p:cNvPicPr>
            <a:picLocks noChangeAspect="1"/>
          </p:cNvPicPr>
          <p:nvPr/>
        </p:nvPicPr>
        <p:blipFill>
          <a:blip r:embed="rId2" cstate="print"/>
          <a:stretch>
            <a:fillRect/>
          </a:stretch>
        </p:blipFill>
        <p:spPr>
          <a:xfrm>
            <a:off x="155813" y="1454286"/>
            <a:ext cx="8832374" cy="4717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7.2</a:t>
            </a:r>
            <a:endParaRPr lang="en-US" dirty="0"/>
          </a:p>
        </p:txBody>
      </p:sp>
      <p:sp>
        <p:nvSpPr>
          <p:cNvPr id="4" name="Content Placeholder 3"/>
          <p:cNvSpPr>
            <a:spLocks noGrp="1"/>
          </p:cNvSpPr>
          <p:nvPr>
            <p:ph sz="quarter" idx="13"/>
          </p:nvPr>
        </p:nvSpPr>
        <p:spPr/>
        <p:txBody>
          <a:bodyPr/>
          <a:lstStyle/>
          <a:p>
            <a:r>
              <a:rPr lang="en-US" dirty="0" smtClean="0"/>
              <a:t>The Product Life Cycle</a:t>
            </a:r>
            <a:endParaRPr lang="en-US" dirty="0"/>
          </a:p>
        </p:txBody>
      </p:sp>
      <p:pic>
        <p:nvPicPr>
          <p:cNvPr id="1026" name="Picture 2" descr="Managers can use the framework of the product life cycle—introduction, growth, maturity, and decline—to plot strategy. For example, management may decide on a differentiation&#10;strategy for a product in the introduction stage and a prospector approach for a product in the growth stage. By understanding this cycle and where a particular product falls within it, managers can develop more effective strategies for extending product life."/>
          <p:cNvPicPr>
            <a:picLocks noChangeAspect="1" noChangeArrowheads="1"/>
          </p:cNvPicPr>
          <p:nvPr/>
        </p:nvPicPr>
        <p:blipFill>
          <a:blip r:embed="rId2" cstate="print"/>
          <a:stretch>
            <a:fillRect/>
          </a:stretch>
        </p:blipFill>
        <p:spPr bwMode="auto">
          <a:xfrm>
            <a:off x="417739" y="1752600"/>
            <a:ext cx="8308521" cy="40909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r>
              <a:rPr lang="en-US" dirty="0" smtClean="0"/>
              <a:t>Discuss the components of strategy, types of strategic alternatives, and the distinction between strategy formulation and strategy implementation.</a:t>
            </a:r>
          </a:p>
          <a:p>
            <a:r>
              <a:rPr lang="en-US" dirty="0" smtClean="0"/>
              <a:t>Describe how to use SWOT (</a:t>
            </a:r>
            <a:r>
              <a:rPr lang="en-US" b="1" dirty="0" smtClean="0"/>
              <a:t>S</a:t>
            </a:r>
            <a:r>
              <a:rPr lang="en-US" dirty="0" smtClean="0"/>
              <a:t>trengths, </a:t>
            </a:r>
            <a:r>
              <a:rPr lang="en-US" b="1" dirty="0" smtClean="0"/>
              <a:t>W</a:t>
            </a:r>
            <a:r>
              <a:rPr lang="en-US" dirty="0" smtClean="0"/>
              <a:t>eaknesses, </a:t>
            </a:r>
            <a:r>
              <a:rPr lang="en-US" b="1" dirty="0" smtClean="0"/>
              <a:t>O</a:t>
            </a:r>
            <a:r>
              <a:rPr lang="en-US" dirty="0" smtClean="0"/>
              <a:t>pportunities, and </a:t>
            </a:r>
            <a:r>
              <a:rPr lang="en-US" b="1" dirty="0" smtClean="0"/>
              <a:t>T</a:t>
            </a:r>
            <a:r>
              <a:rPr lang="en-US" dirty="0" smtClean="0"/>
              <a:t>hreats) analysis in formulating strategy.</a:t>
            </a:r>
          </a:p>
          <a:p>
            <a:r>
              <a:rPr lang="en-US" dirty="0" smtClean="0"/>
              <a:t>Identify and describe various alternative approaches to business-level strategy formulation.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sz="3600" dirty="0" smtClean="0"/>
              <a:t>Formulating </a:t>
            </a:r>
            <a:r>
              <a:rPr lang="en-US" sz="3600" smtClean="0"/>
              <a:t>Business-Level Strategies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Product life cycle </a:t>
            </a:r>
          </a:p>
          <a:p>
            <a:pPr lvl="1"/>
            <a:r>
              <a:rPr lang="en-US" dirty="0" smtClean="0"/>
              <a:t>is a model portraying how sales volume for products change over the life of the product.</a:t>
            </a:r>
          </a:p>
          <a:p>
            <a:pPr lvl="2"/>
            <a:r>
              <a:rPr lang="en-US" dirty="0" smtClean="0"/>
              <a:t>Different stages call for different strategies.</a:t>
            </a:r>
          </a:p>
          <a:p>
            <a:pPr lvl="1"/>
            <a:r>
              <a:rPr lang="en-US" i="1" dirty="0" smtClean="0"/>
              <a:t>Introduction stage</a:t>
            </a:r>
          </a:p>
          <a:p>
            <a:pPr lvl="2"/>
            <a:r>
              <a:rPr lang="en-US" dirty="0" smtClean="0"/>
              <a:t>Demand may be very high.</a:t>
            </a:r>
          </a:p>
          <a:p>
            <a:pPr lvl="2"/>
            <a:r>
              <a:rPr lang="en-US" dirty="0" smtClean="0"/>
              <a:t>Focus on increasing production, keeping quality high, and managing inventories and cash flow.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sz="3600" dirty="0" smtClean="0"/>
              <a:t>Formulating Business-Level Strategies</a:t>
            </a:r>
            <a:endParaRPr lang="en-US" sz="3600" dirty="0"/>
          </a:p>
        </p:txBody>
      </p:sp>
      <p:sp>
        <p:nvSpPr>
          <p:cNvPr id="4" name="Content Placeholder 3"/>
          <p:cNvSpPr>
            <a:spLocks noGrp="1"/>
          </p:cNvSpPr>
          <p:nvPr>
            <p:ph idx="1"/>
          </p:nvPr>
        </p:nvSpPr>
        <p:spPr>
          <a:xfrm>
            <a:off x="457200" y="1600200"/>
            <a:ext cx="8458200" cy="4525963"/>
          </a:xfrm>
        </p:spPr>
        <p:txBody>
          <a:bodyPr>
            <a:normAutofit lnSpcReduction="10000"/>
          </a:bodyPr>
          <a:lstStyle/>
          <a:p>
            <a:r>
              <a:rPr lang="en-US" b="1" dirty="0" smtClean="0">
                <a:solidFill>
                  <a:srgbClr val="E95A53"/>
                </a:solidFill>
              </a:rPr>
              <a:t>Product life cycle </a:t>
            </a:r>
          </a:p>
          <a:p>
            <a:pPr lvl="1"/>
            <a:r>
              <a:rPr lang="en-US" i="1" dirty="0" smtClean="0"/>
              <a:t>Growth stage</a:t>
            </a:r>
          </a:p>
          <a:p>
            <a:pPr lvl="2"/>
            <a:r>
              <a:rPr lang="en-US" dirty="0" smtClean="0"/>
              <a:t>Sales continue to grow.</a:t>
            </a:r>
          </a:p>
          <a:p>
            <a:pPr lvl="2"/>
            <a:r>
              <a:rPr lang="en-US" dirty="0" smtClean="0"/>
              <a:t>Focus on quality/delivery and begin to differentiate.</a:t>
            </a:r>
          </a:p>
          <a:p>
            <a:pPr lvl="1"/>
            <a:r>
              <a:rPr lang="en-US" i="1" dirty="0" smtClean="0"/>
              <a:t>Maturity stage</a:t>
            </a:r>
          </a:p>
          <a:p>
            <a:pPr lvl="2"/>
            <a:r>
              <a:rPr lang="en-US" dirty="0" smtClean="0"/>
              <a:t>Demand begins to slow.</a:t>
            </a:r>
          </a:p>
          <a:p>
            <a:pPr lvl="2"/>
            <a:r>
              <a:rPr lang="en-US" dirty="0" smtClean="0"/>
              <a:t>Focus on low costs and search for new products.</a:t>
            </a:r>
          </a:p>
          <a:p>
            <a:pPr lvl="1"/>
            <a:r>
              <a:rPr lang="en-US" i="1" dirty="0" smtClean="0"/>
              <a:t>Decline stage</a:t>
            </a:r>
          </a:p>
          <a:p>
            <a:pPr lvl="2"/>
            <a:r>
              <a:rPr lang="en-US" dirty="0" smtClean="0"/>
              <a:t>Total sales decline.</a:t>
            </a:r>
          </a:p>
          <a:p>
            <a:pPr lvl="2"/>
            <a:r>
              <a:rPr lang="en-US" dirty="0" smtClean="0"/>
              <a:t>Firms may close, or differentiate and cut costs.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Autofit/>
          </a:bodyPr>
          <a:lstStyle/>
          <a:p>
            <a:r>
              <a:rPr lang="en-US" sz="3500" dirty="0" smtClean="0"/>
              <a:t>Implementing Business-Level Strategies</a:t>
            </a:r>
            <a:br>
              <a:rPr lang="en-US" sz="3500" dirty="0" smtClean="0"/>
            </a:br>
            <a:r>
              <a:rPr lang="en-US" sz="4000" dirty="0" smtClean="0"/>
              <a:t>Porter’s Generic Strategies</a:t>
            </a:r>
            <a:endParaRPr lang="en-US" sz="3500" dirty="0"/>
          </a:p>
        </p:txBody>
      </p:sp>
      <p:sp>
        <p:nvSpPr>
          <p:cNvPr id="4" name="Content Placeholder 3"/>
          <p:cNvSpPr>
            <a:spLocks noGrp="1"/>
          </p:cNvSpPr>
          <p:nvPr>
            <p:ph idx="1"/>
          </p:nvPr>
        </p:nvSpPr>
        <p:spPr/>
        <p:txBody>
          <a:bodyPr>
            <a:normAutofit/>
          </a:bodyPr>
          <a:lstStyle/>
          <a:p>
            <a:r>
              <a:rPr lang="en-US" dirty="0" smtClean="0">
                <a:solidFill>
                  <a:srgbClr val="00A3B4"/>
                </a:solidFill>
              </a:rPr>
              <a:t>Differentiation strategy</a:t>
            </a:r>
          </a:p>
          <a:p>
            <a:pPr lvl="1"/>
            <a:r>
              <a:rPr lang="en-US" dirty="0" smtClean="0"/>
              <a:t>Marketing and sales emphasizes high-quality, high-value image of products or services.</a:t>
            </a:r>
          </a:p>
          <a:p>
            <a:pPr lvl="1"/>
            <a:r>
              <a:rPr lang="en-US" dirty="0" smtClean="0"/>
              <a:t>Accounting controls the flow of funds without discouraging creativity.</a:t>
            </a:r>
          </a:p>
          <a:p>
            <a:pPr lvl="1"/>
            <a:r>
              <a:rPr lang="en-US" dirty="0" smtClean="0"/>
              <a:t>Manufacturing emphasizes quality and meeting customer needs.</a:t>
            </a:r>
          </a:p>
          <a:p>
            <a:pPr lvl="1"/>
            <a:r>
              <a:rPr lang="en-US" dirty="0" smtClean="0"/>
              <a:t>The culture must emphasize creativity, innovation, and response to customer needs.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sz="3900" dirty="0" smtClean="0"/>
              <a:t>Implementing Business-Level Strategies </a:t>
            </a:r>
            <a:r>
              <a:rPr lang="en-US" dirty="0" smtClean="0"/>
              <a:t>Porter’s Generic Strategies</a:t>
            </a:r>
            <a:endParaRPr lang="en-US" dirty="0"/>
          </a:p>
        </p:txBody>
      </p:sp>
      <p:sp>
        <p:nvSpPr>
          <p:cNvPr id="4" name="Content Placeholder 3"/>
          <p:cNvSpPr>
            <a:spLocks noGrp="1"/>
          </p:cNvSpPr>
          <p:nvPr>
            <p:ph idx="1"/>
          </p:nvPr>
        </p:nvSpPr>
        <p:spPr>
          <a:xfrm>
            <a:off x="457200" y="1600200"/>
            <a:ext cx="8686800" cy="4525963"/>
          </a:xfrm>
        </p:spPr>
        <p:txBody>
          <a:bodyPr/>
          <a:lstStyle/>
          <a:p>
            <a:r>
              <a:rPr lang="en-US" dirty="0" smtClean="0">
                <a:solidFill>
                  <a:srgbClr val="00A3B4"/>
                </a:solidFill>
              </a:rPr>
              <a:t>Overall cost leadership strategy</a:t>
            </a:r>
          </a:p>
          <a:p>
            <a:pPr lvl="1"/>
            <a:r>
              <a:rPr lang="en-US" dirty="0" smtClean="0"/>
              <a:t>Marketing focuses on product attributes meeting customer needs in a low-cost, effective manner.</a:t>
            </a:r>
          </a:p>
          <a:p>
            <a:pPr lvl="1"/>
            <a:r>
              <a:rPr lang="en-US" dirty="0" smtClean="0"/>
              <a:t>Accounting reduces costs through tight controls.</a:t>
            </a:r>
          </a:p>
          <a:p>
            <a:pPr lvl="1"/>
            <a:r>
              <a:rPr lang="en-US" dirty="0" smtClean="0"/>
              <a:t>Manufacturing reduces per unit costs by increasing volume of production.</a:t>
            </a:r>
          </a:p>
          <a:p>
            <a:pPr lvl="1"/>
            <a:r>
              <a:rPr lang="en-US" dirty="0" smtClean="0"/>
              <a:t>Culture focuses on improving efficiencies.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sz="3500" dirty="0" smtClean="0"/>
              <a:t>Implementing Business-Level Strategies </a:t>
            </a:r>
            <a:r>
              <a:rPr lang="en-US" dirty="0" smtClean="0"/>
              <a:t>The Miles and Snow’s Strategies</a:t>
            </a:r>
            <a:endParaRPr lang="en-US" dirty="0"/>
          </a:p>
        </p:txBody>
      </p:sp>
      <p:sp>
        <p:nvSpPr>
          <p:cNvPr id="4" name="Content Placeholder 3"/>
          <p:cNvSpPr>
            <a:spLocks noGrp="1"/>
          </p:cNvSpPr>
          <p:nvPr>
            <p:ph idx="1"/>
          </p:nvPr>
        </p:nvSpPr>
        <p:spPr/>
        <p:txBody>
          <a:bodyPr>
            <a:normAutofit lnSpcReduction="10000"/>
          </a:bodyPr>
          <a:lstStyle/>
          <a:p>
            <a:r>
              <a:rPr lang="en-US" dirty="0" smtClean="0"/>
              <a:t>Decentralization facilitates prospectors.</a:t>
            </a:r>
          </a:p>
          <a:p>
            <a:pPr lvl="1"/>
            <a:r>
              <a:rPr lang="en-US" dirty="0" smtClean="0"/>
              <a:t>Encourages creativity and flexibility.</a:t>
            </a:r>
          </a:p>
          <a:p>
            <a:pPr lvl="1"/>
            <a:r>
              <a:rPr lang="en-US" dirty="0" smtClean="0"/>
              <a:t>Prospectors often switch to defenders.</a:t>
            </a:r>
          </a:p>
          <a:p>
            <a:r>
              <a:rPr lang="en-US" dirty="0" smtClean="0"/>
              <a:t>Defenders downplay creativity, focusing on costs and improving performance.</a:t>
            </a:r>
          </a:p>
          <a:p>
            <a:r>
              <a:rPr lang="en-US" dirty="0" smtClean="0"/>
              <a:t>Analyzers maintain current business and must be somewhat innovative.</a:t>
            </a:r>
          </a:p>
          <a:p>
            <a:pPr lvl="1"/>
            <a:r>
              <a:rPr lang="en-US" dirty="0" smtClean="0"/>
              <a:t>Tight financial controls and high flexibility, efficient production and customized products.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228600" y="4876800"/>
            <a:ext cx="8686800" cy="1371600"/>
          </a:xfrm>
        </p:spPr>
        <p:txBody>
          <a:bodyPr>
            <a:normAutofit/>
          </a:bodyPr>
          <a:lstStyle/>
          <a:p>
            <a:r>
              <a:rPr lang="en-US" b="1" dirty="0" smtClean="0">
                <a:solidFill>
                  <a:srgbClr val="E95A53"/>
                </a:solidFill>
              </a:rPr>
              <a:t>Diversification</a:t>
            </a:r>
            <a:r>
              <a:rPr lang="en-US" dirty="0" smtClean="0"/>
              <a:t> is the number of different businesses an organization engages in and the extent to which these businesses are related to each other.</a:t>
            </a:r>
            <a:endParaRPr lang="en-US" dirty="0"/>
          </a:p>
        </p:txBody>
      </p:sp>
      <p:sp>
        <p:nvSpPr>
          <p:cNvPr id="4" name="Title 3"/>
          <p:cNvSpPr>
            <a:spLocks noGrp="1"/>
          </p:cNvSpPr>
          <p:nvPr>
            <p:ph type="title"/>
          </p:nvPr>
        </p:nvSpPr>
        <p:spPr/>
        <p:txBody>
          <a:bodyPr>
            <a:normAutofit fontScale="90000"/>
          </a:bodyPr>
          <a:lstStyle/>
          <a:p>
            <a:r>
              <a:rPr lang="en-US" dirty="0" smtClean="0"/>
              <a:t>Formulating Corporate-Level Strategies</a:t>
            </a:r>
            <a:endParaRPr lang="en-US" dirty="0"/>
          </a:p>
        </p:txBody>
      </p:sp>
      <p:graphicFrame>
        <p:nvGraphicFramePr>
          <p:cNvPr id="5" name="Diagram 4" descr="Most large businesses are engaged in several businesses, industries, and markets.&#10;Each business within such a firm is frequently called a strategic business unit, or SBU.&#10;"/>
          <p:cNvGraphicFramePr/>
          <p:nvPr/>
        </p:nvGraphicFramePr>
        <p:xfrm>
          <a:off x="609600" y="1625600"/>
          <a:ext cx="80772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Formulating Corporate-Level Strategies</a:t>
            </a:r>
            <a:endParaRPr lang="en-US" dirty="0"/>
          </a:p>
        </p:txBody>
      </p:sp>
      <p:sp>
        <p:nvSpPr>
          <p:cNvPr id="4" name="Content Placeholder 3"/>
          <p:cNvSpPr>
            <a:spLocks noGrp="1"/>
          </p:cNvSpPr>
          <p:nvPr>
            <p:ph idx="1"/>
          </p:nvPr>
        </p:nvSpPr>
        <p:spPr>
          <a:xfrm>
            <a:off x="457200" y="1600200"/>
            <a:ext cx="8686800" cy="4525963"/>
          </a:xfrm>
        </p:spPr>
        <p:txBody>
          <a:bodyPr>
            <a:normAutofit/>
          </a:bodyPr>
          <a:lstStyle/>
          <a:p>
            <a:r>
              <a:rPr lang="en-US" b="1" dirty="0" smtClean="0">
                <a:solidFill>
                  <a:srgbClr val="E95A53"/>
                </a:solidFill>
              </a:rPr>
              <a:t>Single-product strategy</a:t>
            </a:r>
          </a:p>
          <a:p>
            <a:pPr lvl="1"/>
            <a:r>
              <a:rPr lang="en-US" dirty="0" smtClean="0"/>
              <a:t>an organization manufactures one product or service and sells in a single geographic market.</a:t>
            </a:r>
          </a:p>
          <a:p>
            <a:r>
              <a:rPr lang="en-US" b="1" dirty="0" smtClean="0">
                <a:solidFill>
                  <a:srgbClr val="E95A53"/>
                </a:solidFill>
              </a:rPr>
              <a:t>Related diversification</a:t>
            </a:r>
          </a:p>
          <a:p>
            <a:pPr lvl="1"/>
            <a:r>
              <a:rPr lang="en-US" dirty="0" smtClean="0"/>
              <a:t>an organization operates in several businesses that are somehow linked with one another.</a:t>
            </a:r>
          </a:p>
          <a:p>
            <a:pPr lvl="2"/>
            <a:r>
              <a:rPr lang="en-US" dirty="0" smtClean="0"/>
              <a:t>Bases of relatedness include common:</a:t>
            </a:r>
          </a:p>
          <a:p>
            <a:pPr lvl="3"/>
            <a:r>
              <a:rPr lang="en-US" dirty="0" smtClean="0"/>
              <a:t>technology, distribution network, marketing skills, brand names and reputation, and customers.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rms that implement related diversification can do so using any number of bases of relatedness. Four often-used bases of related uses for diversification are similar technology,&#10;common distribution and marketing skills, common brand name and reputation, and common customers.&#10;Similar technology examples include Philips, Boeing, and Westinghouse.&#10;Common distribution and marketing skills examples include  Kraft Foods, Philip Morris, and Procter &amp; Gamble.&#10;Common brand name and reputation examples include Disney and Universal.&#10;Common customers include Merck, IBM, and AMF-Head."/>
          <p:cNvPicPr>
            <a:picLocks noChangeAspect="1"/>
          </p:cNvPicPr>
          <p:nvPr/>
        </p:nvPicPr>
        <p:blipFill>
          <a:blip r:embed="rId2" cstate="print"/>
          <a:stretch>
            <a:fillRect/>
          </a:stretch>
        </p:blipFill>
        <p:spPr>
          <a:xfrm>
            <a:off x="381346" y="1789513"/>
            <a:ext cx="8381308" cy="4077887"/>
          </a:xfrm>
          <a:prstGeom prst="rect">
            <a:avLst/>
          </a:prstGeom>
        </p:spPr>
      </p:pic>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Table 7.3</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Bases of Relatedness in Implementing Related Diversification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Formulating Corporate-Level Strategies</a:t>
            </a:r>
            <a:endParaRPr lang="en-US" dirty="0"/>
          </a:p>
        </p:txBody>
      </p:sp>
      <p:sp>
        <p:nvSpPr>
          <p:cNvPr id="4" name="Content Placeholder 3"/>
          <p:cNvSpPr>
            <a:spLocks noGrp="1"/>
          </p:cNvSpPr>
          <p:nvPr>
            <p:ph idx="1"/>
          </p:nvPr>
        </p:nvSpPr>
        <p:spPr/>
        <p:txBody>
          <a:bodyPr/>
          <a:lstStyle/>
          <a:p>
            <a:r>
              <a:rPr lang="en-US" dirty="0" smtClean="0">
                <a:solidFill>
                  <a:srgbClr val="00A3B4"/>
                </a:solidFill>
              </a:rPr>
              <a:t>Advantages of related diversification</a:t>
            </a:r>
          </a:p>
          <a:p>
            <a:pPr lvl="1"/>
            <a:r>
              <a:rPr lang="en-US" dirty="0" smtClean="0"/>
              <a:t>Reduces economic risk.</a:t>
            </a:r>
          </a:p>
          <a:p>
            <a:pPr lvl="1"/>
            <a:r>
              <a:rPr lang="en-US" dirty="0" smtClean="0"/>
              <a:t>Reduces overhead costs.</a:t>
            </a:r>
          </a:p>
          <a:p>
            <a:pPr lvl="1"/>
            <a:r>
              <a:rPr lang="en-US" dirty="0" smtClean="0"/>
              <a:t>Allows an organization to create synergy.</a:t>
            </a:r>
          </a:p>
          <a:p>
            <a:pPr lvl="2"/>
            <a:r>
              <a:rPr lang="en-US" i="1" dirty="0" smtClean="0"/>
              <a:t>Synergy </a:t>
            </a:r>
            <a:r>
              <a:rPr lang="en-US" dirty="0" smtClean="0"/>
              <a:t>exists among a set of businesses when the businesses’ economic value together is greater than their economic value separately.</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Formulating Corporate-Level Strategy</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Unrelated diversification</a:t>
            </a:r>
          </a:p>
          <a:p>
            <a:pPr lvl="1"/>
            <a:r>
              <a:rPr lang="en-US" dirty="0" smtClean="0"/>
              <a:t>An organization operates multiple businesses not logically associated with one another.</a:t>
            </a:r>
          </a:p>
          <a:p>
            <a:pPr lvl="2"/>
            <a:r>
              <a:rPr lang="en-US" dirty="0" smtClean="0">
                <a:solidFill>
                  <a:srgbClr val="00A3B4"/>
                </a:solidFill>
              </a:rPr>
              <a:t>Presumed benefits: </a:t>
            </a:r>
          </a:p>
          <a:p>
            <a:pPr lvl="3"/>
            <a:r>
              <a:rPr lang="en-US" dirty="0" smtClean="0"/>
              <a:t>Businesses should have stable performance over time and resource allocation advantages.</a:t>
            </a:r>
          </a:p>
          <a:p>
            <a:pPr lvl="2"/>
            <a:r>
              <a:rPr lang="en-US" dirty="0" smtClean="0">
                <a:solidFill>
                  <a:srgbClr val="00A3B4"/>
                </a:solidFill>
              </a:rPr>
              <a:t>Actual disadvantages:</a:t>
            </a:r>
          </a:p>
          <a:p>
            <a:pPr lvl="3"/>
            <a:r>
              <a:rPr lang="en-US" dirty="0" smtClean="0"/>
              <a:t>Lack of knowledge at the corporate level about unrelated businesses.</a:t>
            </a:r>
          </a:p>
          <a:p>
            <a:pPr lvl="3"/>
            <a:r>
              <a:rPr lang="en-US" dirty="0" smtClean="0"/>
              <a:t>Fails to exploit important synergies used by competitors.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lstStyle/>
          <a:p>
            <a:pPr>
              <a:buFont typeface="+mj-lt"/>
              <a:buAutoNum type="arabicPeriod" startAt="4"/>
            </a:pPr>
            <a:r>
              <a:rPr lang="en-US" dirty="0" smtClean="0"/>
              <a:t>Describe how business-level strategies are implemented.</a:t>
            </a:r>
          </a:p>
          <a:p>
            <a:pPr>
              <a:buAutoNum type="arabicPeriod" startAt="4"/>
            </a:pPr>
            <a:r>
              <a:rPr lang="en-US" dirty="0" smtClean="0"/>
              <a:t>Identify and describe various alternative approaches to corporate-level strategy formulation.</a:t>
            </a:r>
          </a:p>
          <a:p>
            <a:pPr>
              <a:buAutoNum type="arabicPeriod" startAt="4"/>
            </a:pPr>
            <a:r>
              <a:rPr lang="en-US" dirty="0" smtClean="0"/>
              <a:t>Describe how corporate-level strategies are implemented.</a:t>
            </a:r>
          </a:p>
          <a:p>
            <a:pPr>
              <a:buAutoNum type="arabicPeriod" startAt="4"/>
            </a:pPr>
            <a:r>
              <a:rPr lang="en-US" dirty="0" smtClean="0"/>
              <a:t>Discuss international and global strategies.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Implementing Corporate-Level Strategies</a:t>
            </a:r>
            <a:endParaRPr lang="en-US" dirty="0"/>
          </a:p>
        </p:txBody>
      </p:sp>
      <p:sp>
        <p:nvSpPr>
          <p:cNvPr id="4" name="Content Placeholder 3"/>
          <p:cNvSpPr>
            <a:spLocks noGrp="1"/>
          </p:cNvSpPr>
          <p:nvPr>
            <p:ph idx="1"/>
          </p:nvPr>
        </p:nvSpPr>
        <p:spPr/>
        <p:txBody>
          <a:bodyPr/>
          <a:lstStyle/>
          <a:p>
            <a:r>
              <a:rPr lang="en-US" dirty="0" smtClean="0"/>
              <a:t>When implementing a diversification strategy, organizations face two important questions.</a:t>
            </a:r>
          </a:p>
          <a:p>
            <a:pPr lvl="1"/>
            <a:r>
              <a:rPr lang="en-US" dirty="0" smtClean="0"/>
              <a:t>How will they move from a single-product strategy to some form of diversification?</a:t>
            </a:r>
          </a:p>
          <a:p>
            <a:pPr lvl="1"/>
            <a:r>
              <a:rPr lang="en-US" dirty="0" smtClean="0"/>
              <a:t>Once diversified, how will they manage diversification effectively?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041900"/>
            <a:ext cx="7772400" cy="977900"/>
          </a:xfrm>
        </p:spPr>
        <p:txBody>
          <a:bodyPr/>
          <a:lstStyle/>
          <a:p>
            <a:r>
              <a:rPr lang="en-US" dirty="0" smtClean="0"/>
              <a:t>Most organizations do not start out completely diversified.</a:t>
            </a:r>
            <a:endParaRPr lang="en-US" dirty="0"/>
          </a:p>
        </p:txBody>
      </p:sp>
      <p:sp>
        <p:nvSpPr>
          <p:cNvPr id="4" name="Title 3"/>
          <p:cNvSpPr>
            <a:spLocks noGrp="1"/>
          </p:cNvSpPr>
          <p:nvPr>
            <p:ph type="title"/>
          </p:nvPr>
        </p:nvSpPr>
        <p:spPr/>
        <p:txBody>
          <a:bodyPr/>
          <a:lstStyle/>
          <a:p>
            <a:r>
              <a:rPr lang="en-US" dirty="0" smtClean="0"/>
              <a:t>Becoming a Diversified Firm</a:t>
            </a:r>
            <a:endParaRPr lang="en-US" dirty="0"/>
          </a:p>
        </p:txBody>
      </p:sp>
      <p:graphicFrame>
        <p:nvGraphicFramePr>
          <p:cNvPr id="5" name="Diagram 4" descr="Diversifying could include introducing new products, replacing suppliers and, or customers, and entering into a merger or acquisition."/>
          <p:cNvGraphicFramePr/>
          <p:nvPr/>
        </p:nvGraphicFramePr>
        <p:xfrm>
          <a:off x="533400" y="1549400"/>
          <a:ext cx="8153400" cy="355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Becoming a Diversified Firm</a:t>
            </a:r>
            <a:endParaRPr lang="en-US" dirty="0"/>
          </a:p>
        </p:txBody>
      </p:sp>
      <p:sp>
        <p:nvSpPr>
          <p:cNvPr id="4" name="Content Placeholder 3"/>
          <p:cNvSpPr>
            <a:spLocks noGrp="1"/>
          </p:cNvSpPr>
          <p:nvPr>
            <p:ph idx="1"/>
          </p:nvPr>
        </p:nvSpPr>
        <p:spPr/>
        <p:txBody>
          <a:bodyPr>
            <a:normAutofit lnSpcReduction="10000"/>
          </a:bodyPr>
          <a:lstStyle/>
          <a:p>
            <a:r>
              <a:rPr lang="en-US" dirty="0" smtClean="0"/>
              <a:t>Some firms diversify by developing new products and services.</a:t>
            </a:r>
          </a:p>
          <a:p>
            <a:r>
              <a:rPr lang="en-US" dirty="0" smtClean="0"/>
              <a:t>Firms can also diversify by replacing former suppliers and customers.</a:t>
            </a:r>
          </a:p>
          <a:p>
            <a:pPr lvl="1"/>
            <a:r>
              <a:rPr lang="en-US" b="1" dirty="0" smtClean="0">
                <a:solidFill>
                  <a:srgbClr val="E95A53"/>
                </a:solidFill>
              </a:rPr>
              <a:t>Backward vertical integration</a:t>
            </a:r>
          </a:p>
          <a:p>
            <a:pPr lvl="2"/>
            <a:r>
              <a:rPr lang="en-US" dirty="0" smtClean="0"/>
              <a:t>an organization conducts activities formerly conducts by its suppliers.</a:t>
            </a:r>
          </a:p>
          <a:p>
            <a:pPr lvl="1"/>
            <a:r>
              <a:rPr lang="en-US" b="1" dirty="0" smtClean="0">
                <a:solidFill>
                  <a:srgbClr val="E95A53"/>
                </a:solidFill>
              </a:rPr>
              <a:t>Forward vertical integration</a:t>
            </a:r>
          </a:p>
          <a:p>
            <a:pPr lvl="2"/>
            <a:r>
              <a:rPr lang="en-US" dirty="0" smtClean="0"/>
              <a:t>an organization begins activities formerly conducted by its customers.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Becoming a Diversified Firm</a:t>
            </a:r>
            <a:endParaRPr lang="en-US" dirty="0"/>
          </a:p>
        </p:txBody>
      </p:sp>
      <p:sp>
        <p:nvSpPr>
          <p:cNvPr id="4" name="Content Placeholder 3"/>
          <p:cNvSpPr>
            <a:spLocks noGrp="1"/>
          </p:cNvSpPr>
          <p:nvPr>
            <p:ph idx="1"/>
          </p:nvPr>
        </p:nvSpPr>
        <p:spPr/>
        <p:txBody>
          <a:bodyPr/>
          <a:lstStyle/>
          <a:p>
            <a:r>
              <a:rPr lang="en-US" dirty="0" smtClean="0"/>
              <a:t>Another common way to diversify is through mergers and acquisitions.</a:t>
            </a:r>
          </a:p>
          <a:p>
            <a:pPr lvl="1"/>
            <a:r>
              <a:rPr lang="en-US" dirty="0" smtClean="0"/>
              <a:t>A </a:t>
            </a:r>
            <a:r>
              <a:rPr lang="en-US" b="1" dirty="0" smtClean="0">
                <a:solidFill>
                  <a:srgbClr val="E95A53"/>
                </a:solidFill>
              </a:rPr>
              <a:t>merger </a:t>
            </a:r>
            <a:r>
              <a:rPr lang="en-US" dirty="0" smtClean="0"/>
              <a:t>is the purchase of one firm by another firm of approximately the same size.</a:t>
            </a:r>
          </a:p>
          <a:p>
            <a:pPr lvl="1"/>
            <a:r>
              <a:rPr lang="en-US" dirty="0" smtClean="0"/>
              <a:t>An </a:t>
            </a:r>
            <a:r>
              <a:rPr lang="en-US" b="1" dirty="0" smtClean="0">
                <a:solidFill>
                  <a:srgbClr val="E95A53"/>
                </a:solidFill>
              </a:rPr>
              <a:t>acquisition</a:t>
            </a:r>
            <a:r>
              <a:rPr lang="en-US" dirty="0" smtClean="0"/>
              <a:t> is the purchase of a firm by a firm that is considerably larger.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Becoming a Diversified Firm</a:t>
            </a:r>
            <a:endParaRPr lang="en-US" dirty="0"/>
          </a:p>
        </p:txBody>
      </p:sp>
      <p:sp>
        <p:nvSpPr>
          <p:cNvPr id="4" name="Content Placeholder 3"/>
          <p:cNvSpPr>
            <a:spLocks noGrp="1"/>
          </p:cNvSpPr>
          <p:nvPr>
            <p:ph idx="1"/>
          </p:nvPr>
        </p:nvSpPr>
        <p:spPr/>
        <p:txBody>
          <a:bodyPr/>
          <a:lstStyle/>
          <a:p>
            <a:r>
              <a:rPr lang="en-US" dirty="0" smtClean="0"/>
              <a:t>The two major tools for managing diversification are organization structure and portfolio management techniques.</a:t>
            </a:r>
          </a:p>
          <a:p>
            <a:pPr lvl="1"/>
            <a:r>
              <a:rPr lang="en-US" b="1" dirty="0" smtClean="0">
                <a:solidFill>
                  <a:srgbClr val="E95A53"/>
                </a:solidFill>
              </a:rPr>
              <a:t>Portfolio management techniques </a:t>
            </a:r>
          </a:p>
          <a:p>
            <a:pPr lvl="2"/>
            <a:r>
              <a:rPr lang="en-US" dirty="0" smtClean="0"/>
              <a:t>methods of determining which businesses to engage in and how to manage these businesses to maximize corporate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CG matrix helps managers develop a better understanding of how different strategic business units contribute to the organization. By assessing each SBU on the basis of its&#10;market growth rate and relative market share, managers can make decisions about whether to commit further financial resources to the SBU or to sell or liquidate it.&#10;Products with low market growth and high market share are termed cash cows.&#10;Products with low market growth and low market share are termed dogs.&#10;Products with high market growth and high market share are termed stars.  &#10;Products with high market growth and low market share are termed question marks."/>
          <p:cNvPicPr>
            <a:picLocks noChangeAspect="1" noChangeArrowheads="1"/>
          </p:cNvPicPr>
          <p:nvPr/>
        </p:nvPicPr>
        <p:blipFill>
          <a:blip r:embed="rId2" cstate="print"/>
          <a:stretch>
            <a:fillRect/>
          </a:stretch>
        </p:blipFill>
        <p:spPr bwMode="auto">
          <a:xfrm>
            <a:off x="795022" y="2362200"/>
            <a:ext cx="7553955" cy="386861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7.3</a:t>
            </a:r>
            <a:endParaRPr lang="en-US" dirty="0"/>
          </a:p>
        </p:txBody>
      </p:sp>
      <p:sp>
        <p:nvSpPr>
          <p:cNvPr id="4" name="Content Placeholder 3"/>
          <p:cNvSpPr>
            <a:spLocks noGrp="1"/>
          </p:cNvSpPr>
          <p:nvPr>
            <p:ph sz="quarter" idx="13"/>
          </p:nvPr>
        </p:nvSpPr>
        <p:spPr/>
        <p:txBody>
          <a:bodyPr/>
          <a:lstStyle/>
          <a:p>
            <a:r>
              <a:rPr lang="en-US" dirty="0" smtClean="0"/>
              <a:t>BCG Matrix</a:t>
            </a:r>
            <a:endParaRPr lang="en-US" dirty="0"/>
          </a:p>
        </p:txBody>
      </p:sp>
      <p:sp>
        <p:nvSpPr>
          <p:cNvPr id="5" name="Text Placeholder 4"/>
          <p:cNvSpPr>
            <a:spLocks noGrp="1"/>
          </p:cNvSpPr>
          <p:nvPr>
            <p:ph type="body" sz="quarter" idx="14"/>
          </p:nvPr>
        </p:nvSpPr>
        <p:spPr>
          <a:xfrm>
            <a:off x="0" y="1524000"/>
            <a:ext cx="9144000" cy="1066800"/>
          </a:xfrm>
        </p:spPr>
        <p:txBody>
          <a:bodyPr>
            <a:normAutofit fontScale="77500" lnSpcReduction="20000"/>
          </a:bodyPr>
          <a:lstStyle/>
          <a:p>
            <a:r>
              <a:rPr lang="en-US" dirty="0" smtClean="0"/>
              <a:t>The </a:t>
            </a:r>
            <a:r>
              <a:rPr lang="en-US" b="1" dirty="0" smtClean="0">
                <a:solidFill>
                  <a:srgbClr val="E95A53"/>
                </a:solidFill>
              </a:rPr>
              <a:t>BCG matrix </a:t>
            </a:r>
            <a:r>
              <a:rPr lang="en-US" dirty="0" smtClean="0"/>
              <a:t>is a method of evaluating businesses relative to the growth rate of their market and the organization’s share of the market.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Diversification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GE Business Screen</a:t>
            </a:r>
          </a:p>
          <a:p>
            <a:pPr lvl="1"/>
            <a:r>
              <a:rPr lang="en-US" dirty="0" smtClean="0"/>
              <a:t>a method of evaluating businesses along two dimensions:  (1) industry attractiveness and (2) competitive position;</a:t>
            </a:r>
          </a:p>
          <a:p>
            <a:pPr lvl="1"/>
            <a:r>
              <a:rPr lang="en-US" dirty="0" smtClean="0"/>
              <a:t>in general, the more attractive the industry and the more competitive the position, the more an organization should invest in a business.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E Business Screen is a more sophisticated approach to portfolio management than the BCG matrix. As shown here, several factors combine to determine a business’s competitive&#10;position and the attractiveness of its industry. These two dimensions, in turn, can be used to classify businesses as winners, question marks, average businesses, losers, or profit producers. Such a classification enables managers to allocate the organization’s resources more effectively across various business opportunities."/>
          <p:cNvPicPr>
            <a:picLocks noChangeAspect="1" noChangeArrowheads="1"/>
          </p:cNvPicPr>
          <p:nvPr/>
        </p:nvPicPr>
        <p:blipFill>
          <a:blip r:embed="rId2" cstate="print"/>
          <a:stretch>
            <a:fillRect/>
          </a:stretch>
        </p:blipFill>
        <p:spPr bwMode="auto">
          <a:xfrm>
            <a:off x="1708411" y="1295400"/>
            <a:ext cx="6184377" cy="5003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7.4</a:t>
            </a:r>
            <a:endParaRPr lang="en-US" dirty="0"/>
          </a:p>
        </p:txBody>
      </p:sp>
      <p:sp>
        <p:nvSpPr>
          <p:cNvPr id="4" name="Content Placeholder 3"/>
          <p:cNvSpPr>
            <a:spLocks noGrp="1"/>
          </p:cNvSpPr>
          <p:nvPr>
            <p:ph sz="quarter" idx="13"/>
          </p:nvPr>
        </p:nvSpPr>
        <p:spPr/>
        <p:txBody>
          <a:bodyPr/>
          <a:lstStyle/>
          <a:p>
            <a:r>
              <a:rPr lang="en-US" dirty="0" smtClean="0"/>
              <a:t>The G.E. Business Screen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900" decel="100000" fill="hold"/>
                                        <p:tgtEl>
                                          <p:spTgt spid="30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International and Global Strategies</a:t>
            </a:r>
            <a:endParaRPr lang="en-US" dirty="0"/>
          </a:p>
        </p:txBody>
      </p:sp>
      <p:sp>
        <p:nvSpPr>
          <p:cNvPr id="4" name="Content Placeholder 3"/>
          <p:cNvSpPr>
            <a:spLocks noGrp="1"/>
          </p:cNvSpPr>
          <p:nvPr>
            <p:ph idx="1"/>
          </p:nvPr>
        </p:nvSpPr>
        <p:spPr/>
        <p:txBody>
          <a:bodyPr/>
          <a:lstStyle/>
          <a:p>
            <a:r>
              <a:rPr lang="en-US" dirty="0" smtClean="0"/>
              <a:t>Managers of international firms face more complexity and uncertainty when formulating strategies.</a:t>
            </a:r>
          </a:p>
          <a:p>
            <a:r>
              <a:rPr lang="en-US" dirty="0" smtClean="0"/>
              <a:t>However, they may exploit three sources of competitive advantage.</a:t>
            </a:r>
          </a:p>
          <a:p>
            <a:pPr lvl="1"/>
            <a:r>
              <a:rPr lang="en-US" dirty="0" smtClean="0"/>
              <a:t>Global efficiencies.</a:t>
            </a:r>
          </a:p>
          <a:p>
            <a:pPr lvl="1"/>
            <a:r>
              <a:rPr lang="en-US" dirty="0" smtClean="0"/>
              <a:t>Multimarket flexibility.</a:t>
            </a:r>
          </a:p>
          <a:p>
            <a:pPr lvl="1"/>
            <a:r>
              <a:rPr lang="en-US" dirty="0" smtClean="0"/>
              <a:t>Worldwide 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International and Global Strategies</a:t>
            </a:r>
            <a:endParaRPr lang="en-US" dirty="0"/>
          </a:p>
        </p:txBody>
      </p:sp>
      <p:sp>
        <p:nvSpPr>
          <p:cNvPr id="4" name="Content Placeholder 3"/>
          <p:cNvSpPr>
            <a:spLocks noGrp="1"/>
          </p:cNvSpPr>
          <p:nvPr>
            <p:ph idx="1"/>
          </p:nvPr>
        </p:nvSpPr>
        <p:spPr/>
        <p:txBody>
          <a:bodyPr/>
          <a:lstStyle/>
          <a:p>
            <a:r>
              <a:rPr lang="en-US" dirty="0" smtClean="0">
                <a:solidFill>
                  <a:srgbClr val="00A3B4"/>
                </a:solidFill>
              </a:rPr>
              <a:t>Global efficiencies include:</a:t>
            </a:r>
          </a:p>
          <a:p>
            <a:pPr lvl="1"/>
            <a:r>
              <a:rPr lang="en-US" i="1" dirty="0" smtClean="0"/>
              <a:t>Location efficiencies</a:t>
            </a:r>
            <a:r>
              <a:rPr lang="en-US" dirty="0" smtClean="0"/>
              <a:t> allows firms to locate wherever they can obtain cost advantage.</a:t>
            </a:r>
          </a:p>
          <a:p>
            <a:pPr lvl="1"/>
            <a:r>
              <a:rPr lang="en-US" i="1" dirty="0" smtClean="0"/>
              <a:t>Economies of scale </a:t>
            </a:r>
            <a:r>
              <a:rPr lang="en-US" dirty="0" smtClean="0"/>
              <a:t>lowers the per unit cost of production due to large quantities.</a:t>
            </a:r>
          </a:p>
          <a:p>
            <a:pPr lvl="1"/>
            <a:r>
              <a:rPr lang="en-US" i="1" dirty="0" smtClean="0"/>
              <a:t>Economies of scope </a:t>
            </a:r>
            <a:r>
              <a:rPr lang="en-US" dirty="0" smtClean="0"/>
              <a:t>lowers cost per unit by sharing expenses across product lines.</a:t>
            </a:r>
          </a:p>
          <a:p>
            <a:pPr>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Nature of Strategic Management</a:t>
            </a:r>
            <a:endParaRPr lang="en-US" dirty="0"/>
          </a:p>
        </p:txBody>
      </p:sp>
      <p:graphicFrame>
        <p:nvGraphicFramePr>
          <p:cNvPr id="5" name="Diagram 4" descr="Strategy is A comprehensive plan for accomplishing an organization’s goals.&#10;Strategic management is A comprehensive and ongoing management process aimed at formulating and implementing effective strategies; a way of approaching business opportunities and challenges.&#10;Effective stragegy is A strategy that promotes a superior alignment between the organization and its environment and the achievement of strategic goals.&#10;"/>
          <p:cNvGraphicFramePr/>
          <p:nvPr/>
        </p:nvGraphicFramePr>
        <p:xfrm>
          <a:off x="914400" y="1752600"/>
          <a:ext cx="7467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International and Global Strategies</a:t>
            </a:r>
            <a:endParaRPr lang="en-US" dirty="0"/>
          </a:p>
        </p:txBody>
      </p:sp>
      <p:sp>
        <p:nvSpPr>
          <p:cNvPr id="4" name="Content Placeholder 3"/>
          <p:cNvSpPr>
            <a:spLocks noGrp="1"/>
          </p:cNvSpPr>
          <p:nvPr>
            <p:ph idx="1"/>
          </p:nvPr>
        </p:nvSpPr>
        <p:spPr>
          <a:xfrm>
            <a:off x="457200" y="1600200"/>
            <a:ext cx="8534400" cy="4525963"/>
          </a:xfrm>
        </p:spPr>
        <p:txBody>
          <a:bodyPr/>
          <a:lstStyle/>
          <a:p>
            <a:r>
              <a:rPr lang="en-US" dirty="0" smtClean="0">
                <a:solidFill>
                  <a:srgbClr val="00A3B4"/>
                </a:solidFill>
              </a:rPr>
              <a:t>Multimarket flexibility</a:t>
            </a:r>
          </a:p>
          <a:p>
            <a:pPr lvl="1"/>
            <a:r>
              <a:rPr lang="en-US" dirty="0" smtClean="0"/>
              <a:t>gives firms the ability to respond to change in one region by making changes in other regions.</a:t>
            </a:r>
          </a:p>
          <a:p>
            <a:r>
              <a:rPr lang="en-US" dirty="0" smtClean="0">
                <a:solidFill>
                  <a:srgbClr val="00A3B4"/>
                </a:solidFill>
              </a:rPr>
              <a:t>Worldwide learning</a:t>
            </a:r>
          </a:p>
          <a:p>
            <a:pPr lvl="1"/>
            <a:r>
              <a:rPr lang="en-US" dirty="0" smtClean="0"/>
              <a:t>gives firms the advantage of adopting best practices from wherever they originate.</a:t>
            </a:r>
          </a:p>
          <a:p>
            <a:r>
              <a:rPr lang="en-US" dirty="0" smtClean="0"/>
              <a:t>Firms are not usually able to exploit all three advantages simultaneously.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International and Global Strategies</a:t>
            </a:r>
            <a:endParaRPr lang="en-US" dirty="0"/>
          </a:p>
        </p:txBody>
      </p:sp>
      <p:sp>
        <p:nvSpPr>
          <p:cNvPr id="4" name="Content Placeholder 3"/>
          <p:cNvSpPr>
            <a:spLocks noGrp="1"/>
          </p:cNvSpPr>
          <p:nvPr>
            <p:ph idx="1"/>
          </p:nvPr>
        </p:nvSpPr>
        <p:spPr/>
        <p:txBody>
          <a:bodyPr>
            <a:normAutofit lnSpcReduction="10000"/>
          </a:bodyPr>
          <a:lstStyle/>
          <a:p>
            <a:r>
              <a:rPr lang="en-US" dirty="0" smtClean="0"/>
              <a:t>Strategic alternatives</a:t>
            </a:r>
          </a:p>
          <a:p>
            <a:pPr lvl="1"/>
            <a:r>
              <a:rPr lang="en-US" b="1" dirty="0" smtClean="0">
                <a:solidFill>
                  <a:srgbClr val="E95A53"/>
                </a:solidFill>
              </a:rPr>
              <a:t>Home replication strategy</a:t>
            </a:r>
          </a:p>
          <a:p>
            <a:pPr lvl="2"/>
            <a:r>
              <a:rPr lang="en-US" dirty="0" smtClean="0"/>
              <a:t>A company uses the core competency it developed at home as its main competitive weapon.</a:t>
            </a:r>
          </a:p>
          <a:p>
            <a:pPr lvl="1"/>
            <a:r>
              <a:rPr lang="en-US" b="1" dirty="0" smtClean="0">
                <a:solidFill>
                  <a:srgbClr val="E95A53"/>
                </a:solidFill>
              </a:rPr>
              <a:t>Multidomestic strategy</a:t>
            </a:r>
          </a:p>
          <a:p>
            <a:pPr lvl="2"/>
            <a:r>
              <a:rPr lang="en-US" dirty="0" smtClean="0"/>
              <a:t>A company manages itself as a collection of subsidiaries, each with a domestic market.</a:t>
            </a:r>
          </a:p>
          <a:p>
            <a:pPr lvl="1"/>
            <a:r>
              <a:rPr lang="en-US" b="1" dirty="0" smtClean="0">
                <a:solidFill>
                  <a:srgbClr val="E95A53"/>
                </a:solidFill>
              </a:rPr>
              <a:t>Global strategy</a:t>
            </a:r>
          </a:p>
          <a:p>
            <a:pPr lvl="2"/>
            <a:r>
              <a:rPr lang="en-US" dirty="0" smtClean="0"/>
              <a:t>A company views the world as a single marketplace, standardizing products to address the needs of customers worldwide.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up)">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fontScale="92500" lnSpcReduction="20000"/>
          </a:bodyPr>
          <a:lstStyle/>
          <a:p>
            <a:r>
              <a:rPr lang="en-US" dirty="0" smtClean="0"/>
              <a:t>This chapter examined the nature of strategic management, including its components and alternatives.</a:t>
            </a:r>
          </a:p>
          <a:p>
            <a:r>
              <a:rPr lang="en-US" dirty="0" smtClean="0"/>
              <a:t>The text then described the kinds of analysis needed for firms to formulate their strategies.</a:t>
            </a:r>
          </a:p>
          <a:p>
            <a:r>
              <a:rPr lang="en-US" dirty="0" smtClean="0"/>
              <a:t>Next, the text examined how organizations formulate and then implement business-level strategies.</a:t>
            </a:r>
          </a:p>
          <a:p>
            <a:pPr lvl="1"/>
            <a:r>
              <a:rPr lang="en-US" dirty="0" smtClean="0"/>
              <a:t>Followed by a parallel discussion at the corporate strategy level.</a:t>
            </a:r>
          </a:p>
          <a:p>
            <a:r>
              <a:rPr lang="en-US" dirty="0" smtClean="0"/>
              <a:t>Concluding with a discussion of international and global strategies.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Components of Strategy</a:t>
            </a:r>
            <a:endParaRPr lang="en-US" dirty="0"/>
          </a:p>
        </p:txBody>
      </p:sp>
      <p:graphicFrame>
        <p:nvGraphicFramePr>
          <p:cNvPr id="5" name="Diagram 4" descr="Strategy contains three components.&#10;Distinctive competence is An organizational strength possessed by only a small number of competing firms.&#10;Scope Specifies the range of markets in which an organization will compete.&#10;And resource deployment is How a firm distributes its resources across the areas in which it competes.&#10;"/>
          <p:cNvGraphicFramePr/>
          <p:nvPr/>
        </p:nvGraphicFramePr>
        <p:xfrm>
          <a:off x="609600" y="1600200"/>
          <a:ext cx="8077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Levels of Strategy</a:t>
            </a:r>
            <a:endParaRPr lang="en-US" dirty="0"/>
          </a:p>
        </p:txBody>
      </p:sp>
      <p:graphicFrame>
        <p:nvGraphicFramePr>
          <p:cNvPr id="5" name="Diagram 4" descr="Business-level strategy is The set of strategic alternatives from which an organization chooses as it conducts business in a particular industry or market.&#10;Corporate-level strategy is The set of strategic alternatives from which an organization chooses as it manages its operations simultaneously across several industries and several markets.&#10;"/>
          <p:cNvGraphicFramePr/>
          <p:nvPr/>
        </p:nvGraphicFramePr>
        <p:xfrm>
          <a:off x="533400"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Strategy Formulation and Implementation</a:t>
            </a:r>
            <a:endParaRPr lang="en-US" dirty="0"/>
          </a:p>
        </p:txBody>
      </p:sp>
      <p:sp>
        <p:nvSpPr>
          <p:cNvPr id="4" name="Content Placeholder 3"/>
          <p:cNvSpPr>
            <a:spLocks noGrp="1"/>
          </p:cNvSpPr>
          <p:nvPr>
            <p:ph idx="1"/>
          </p:nvPr>
        </p:nvSpPr>
        <p:spPr/>
        <p:txBody>
          <a:bodyPr>
            <a:noAutofit/>
          </a:bodyPr>
          <a:lstStyle/>
          <a:p>
            <a:r>
              <a:rPr lang="en-US" b="1" dirty="0" smtClean="0">
                <a:solidFill>
                  <a:srgbClr val="E95A53"/>
                </a:solidFill>
              </a:rPr>
              <a:t>Strategy formulation</a:t>
            </a:r>
          </a:p>
          <a:p>
            <a:pPr lvl="1"/>
            <a:r>
              <a:rPr lang="en-US" dirty="0" smtClean="0"/>
              <a:t>is the set of processes involved in creating or determining the strategies of the organization</a:t>
            </a:r>
          </a:p>
          <a:p>
            <a:pPr lvl="2"/>
            <a:r>
              <a:rPr lang="en-US" dirty="0" smtClean="0"/>
              <a:t>it focuses on the content of strategies.</a:t>
            </a:r>
          </a:p>
          <a:p>
            <a:r>
              <a:rPr lang="en-US" b="1" dirty="0" smtClean="0">
                <a:solidFill>
                  <a:srgbClr val="E95A53"/>
                </a:solidFill>
              </a:rPr>
              <a:t>Strategy implementation</a:t>
            </a:r>
          </a:p>
          <a:p>
            <a:pPr lvl="1"/>
            <a:r>
              <a:rPr lang="en-US" dirty="0" smtClean="0"/>
              <a:t>is the methods by which strategies are executed within the organization</a:t>
            </a:r>
          </a:p>
          <a:p>
            <a:pPr lvl="2"/>
            <a:r>
              <a:rPr lang="en-US" dirty="0" smtClean="0"/>
              <a:t>it focuses on the processes which achieve strategies.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Strategy Formulation and Implementation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Deliberate strategy</a:t>
            </a:r>
          </a:p>
          <a:p>
            <a:pPr lvl="1"/>
            <a:r>
              <a:rPr lang="en-US" dirty="0" smtClean="0"/>
              <a:t>is a chosen plan of action implemented to support specific goals.</a:t>
            </a:r>
          </a:p>
          <a:p>
            <a:r>
              <a:rPr lang="en-US" b="1" dirty="0" smtClean="0">
                <a:solidFill>
                  <a:srgbClr val="E95A53"/>
                </a:solidFill>
              </a:rPr>
              <a:t>Emergent strategy</a:t>
            </a:r>
          </a:p>
          <a:p>
            <a:pPr lvl="1"/>
            <a:r>
              <a:rPr lang="en-US" dirty="0" smtClean="0"/>
              <a:t>is a developed pattern of actions in the absence of mission and goals or despite mission and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24200" y="0"/>
            <a:ext cx="60198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7.1</a:t>
            </a:r>
            <a:endParaRPr lang="en-US" dirty="0"/>
          </a:p>
        </p:txBody>
      </p:sp>
      <p:sp>
        <p:nvSpPr>
          <p:cNvPr id="4" name="Content Placeholder 3"/>
          <p:cNvSpPr>
            <a:spLocks noGrp="1"/>
          </p:cNvSpPr>
          <p:nvPr>
            <p:ph sz="quarter" idx="13"/>
          </p:nvPr>
        </p:nvSpPr>
        <p:spPr>
          <a:xfrm>
            <a:off x="0" y="1295400"/>
            <a:ext cx="3276600" cy="838200"/>
          </a:xfrm>
        </p:spPr>
        <p:txBody>
          <a:bodyPr/>
          <a:lstStyle/>
          <a:p>
            <a:r>
              <a:rPr lang="en-US" dirty="0" smtClean="0"/>
              <a:t>SWOT Analysis</a:t>
            </a:r>
            <a:endParaRPr lang="en-US" dirty="0"/>
          </a:p>
        </p:txBody>
      </p:sp>
      <p:sp>
        <p:nvSpPr>
          <p:cNvPr id="5" name="Text Placeholder 4"/>
          <p:cNvSpPr>
            <a:spLocks noGrp="1"/>
          </p:cNvSpPr>
          <p:nvPr>
            <p:ph type="body" sz="quarter" idx="14"/>
          </p:nvPr>
        </p:nvSpPr>
        <p:spPr>
          <a:xfrm>
            <a:off x="381000" y="2743200"/>
            <a:ext cx="3429000" cy="3429000"/>
          </a:xfrm>
        </p:spPr>
        <p:txBody>
          <a:bodyPr>
            <a:normAutofit/>
          </a:bodyPr>
          <a:lstStyle/>
          <a:p>
            <a:r>
              <a:rPr lang="en-US" b="1" dirty="0" smtClean="0">
                <a:solidFill>
                  <a:srgbClr val="E95A53"/>
                </a:solidFill>
              </a:rPr>
              <a:t>SWOT</a:t>
            </a:r>
            <a:r>
              <a:rPr lang="en-US" dirty="0" smtClean="0"/>
              <a:t> is an acronym standing for </a:t>
            </a:r>
            <a:r>
              <a:rPr lang="en-US" b="1" dirty="0" smtClean="0">
                <a:solidFill>
                  <a:srgbClr val="E95A53"/>
                </a:solidFill>
              </a:rPr>
              <a:t>S</a:t>
            </a:r>
            <a:r>
              <a:rPr lang="en-US" dirty="0" smtClean="0"/>
              <a:t>trengths, </a:t>
            </a:r>
            <a:r>
              <a:rPr lang="en-US" b="1" dirty="0" smtClean="0">
                <a:solidFill>
                  <a:srgbClr val="E95A53"/>
                </a:solidFill>
              </a:rPr>
              <a:t>W</a:t>
            </a:r>
            <a:r>
              <a:rPr lang="en-US" dirty="0" smtClean="0"/>
              <a:t>eaknesses, </a:t>
            </a:r>
            <a:r>
              <a:rPr lang="en-US" b="1" dirty="0" smtClean="0">
                <a:solidFill>
                  <a:srgbClr val="E95A53"/>
                </a:solidFill>
              </a:rPr>
              <a:t>O</a:t>
            </a:r>
            <a:r>
              <a:rPr lang="en-US" dirty="0" smtClean="0"/>
              <a:t>pportunities, and </a:t>
            </a:r>
            <a:r>
              <a:rPr lang="en-US" b="1" dirty="0" smtClean="0">
                <a:solidFill>
                  <a:srgbClr val="E95A53"/>
                </a:solidFill>
              </a:rPr>
              <a:t>T</a:t>
            </a:r>
            <a:r>
              <a:rPr lang="en-US" dirty="0" smtClean="0"/>
              <a:t>hreats.</a:t>
            </a:r>
            <a:endParaRPr lang="en-US" dirty="0"/>
          </a:p>
        </p:txBody>
      </p:sp>
      <p:pic>
        <p:nvPicPr>
          <p:cNvPr id="6" name="Picture 60" descr="SWOT analysis is one of the most important steps in formulating strategy. Using the organization’s mission as a context, managers assess internal strengths (distinctivecompetencies) and weaknesses as well as external opportunities and threats. The goal is then to develop good strategies that exploit opportunities and strengths, neutralize threats, and avoid weaknesses."/>
          <p:cNvPicPr>
            <a:picLocks noChangeAspect="1" noChangeArrowheads="1"/>
          </p:cNvPicPr>
          <p:nvPr/>
        </p:nvPicPr>
        <p:blipFill>
          <a:blip r:embed="rId2" cstate="print"/>
          <a:stretch>
            <a:fillRect/>
          </a:stretch>
        </p:blipFill>
        <p:spPr bwMode="auto">
          <a:xfrm>
            <a:off x="4247422" y="228600"/>
            <a:ext cx="4543343" cy="6019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3921</Words>
  <Application>Microsoft Office PowerPoint</Application>
  <PresentationFormat>On-screen Show (4:3)</PresentationFormat>
  <Paragraphs>273</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MANAGEMENT</vt:lpstr>
      <vt:lpstr>Learning Outcomes</vt:lpstr>
      <vt:lpstr>Learning Outcomes</vt:lpstr>
      <vt:lpstr>Nature of Strategic Management</vt:lpstr>
      <vt:lpstr>Components of Strategy</vt:lpstr>
      <vt:lpstr>Levels of Strategy</vt:lpstr>
      <vt:lpstr>Strategy Formulation and Implementation</vt:lpstr>
      <vt:lpstr>Strategy Formulation and Implementation</vt:lpstr>
      <vt:lpstr>Slide 9</vt:lpstr>
      <vt:lpstr>Using SWOT Analysis to Formulate Strategy</vt:lpstr>
      <vt:lpstr>Using SWOT Analysis to Formulate Strategy</vt:lpstr>
      <vt:lpstr>Using SWOT Analysis to Formulate Strategy</vt:lpstr>
      <vt:lpstr>Using SWOT Analysis to Formulate Strategy</vt:lpstr>
      <vt:lpstr>Formulating Business-Level Strategies</vt:lpstr>
      <vt:lpstr>Formulating Business-Level Strategies Porter’s Generic Strategies</vt:lpstr>
      <vt:lpstr>Slide 16</vt:lpstr>
      <vt:lpstr>Formulating Business-Level Strategies   The Miles and Snow Typology</vt:lpstr>
      <vt:lpstr>Slide 18</vt:lpstr>
      <vt:lpstr>Slide 19</vt:lpstr>
      <vt:lpstr>Formulating Business-Level Strategies</vt:lpstr>
      <vt:lpstr>Formulating Business-Level Strategies</vt:lpstr>
      <vt:lpstr>Implementing Business-Level Strategies Porter’s Generic Strategies</vt:lpstr>
      <vt:lpstr>Implementing Business-Level Strategies Porter’s Generic Strategies</vt:lpstr>
      <vt:lpstr>Implementing Business-Level Strategies The Miles and Snow’s Strategies</vt:lpstr>
      <vt:lpstr>Formulating Corporate-Level Strategies</vt:lpstr>
      <vt:lpstr>Formulating Corporate-Level Strategies</vt:lpstr>
      <vt:lpstr>Slide 27</vt:lpstr>
      <vt:lpstr>Formulating Corporate-Level Strategies</vt:lpstr>
      <vt:lpstr>Formulating Corporate-Level Strategy</vt:lpstr>
      <vt:lpstr>Implementing Corporate-Level Strategies</vt:lpstr>
      <vt:lpstr>Becoming a Diversified Firm</vt:lpstr>
      <vt:lpstr>Becoming a Diversified Firm</vt:lpstr>
      <vt:lpstr>Becoming a Diversified Firm</vt:lpstr>
      <vt:lpstr>Becoming a Diversified Firm</vt:lpstr>
      <vt:lpstr>Slide 35</vt:lpstr>
      <vt:lpstr>Managing Diversification</vt:lpstr>
      <vt:lpstr>Slide 37</vt:lpstr>
      <vt:lpstr>International and Global Strategies</vt:lpstr>
      <vt:lpstr>International and Global Strategies</vt:lpstr>
      <vt:lpstr>International and Global Strategies</vt:lpstr>
      <vt:lpstr>International and Global Strategies</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160</cp:revision>
  <dcterms:created xsi:type="dcterms:W3CDTF">2015-05-20T15:20:11Z</dcterms:created>
  <dcterms:modified xsi:type="dcterms:W3CDTF">2015-10-27T15:12:23Z</dcterms:modified>
</cp:coreProperties>
</file>