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0AA459"/>
    <a:srgbClr val="002765"/>
    <a:srgbClr val="E95A53"/>
    <a:srgbClr val="FEEAC9"/>
    <a:srgbClr val="5C7E8E"/>
    <a:srgbClr val="848BB9"/>
    <a:srgbClr val="D8E8C4"/>
    <a:srgbClr val="E57B00"/>
    <a:srgbClr val="E0F2F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1" autoAdjust="0"/>
    <p:restoredTop sz="9476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D785A-0659-47F3-B71C-09ED6C6B552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E10AD65-0D2F-4DE4-9222-6EB028ACC5A1}">
      <dgm:prSet phldrT="[Text]"/>
      <dgm:spPr>
        <a:solidFill>
          <a:srgbClr val="E0F2FB"/>
        </a:solidFill>
      </dgm:spPr>
      <dgm:t>
        <a:bodyPr/>
        <a:lstStyle/>
        <a:p>
          <a:r>
            <a:rPr lang="en-US" b="1" dirty="0" smtClean="0">
              <a:solidFill>
                <a:srgbClr val="E95A53"/>
              </a:solidFill>
              <a:latin typeface="+mj-lt"/>
            </a:rPr>
            <a:t>Entrepreneurship </a:t>
          </a:r>
          <a:endParaRPr lang="en-US" b="1" dirty="0">
            <a:solidFill>
              <a:srgbClr val="E95A53"/>
            </a:solidFill>
            <a:latin typeface="+mj-lt"/>
          </a:endParaRPr>
        </a:p>
      </dgm:t>
    </dgm:pt>
    <dgm:pt modelId="{CA2A7108-7896-4947-A6A7-D4FB936B089C}" type="parTrans" cxnId="{ECD0381E-917A-42B5-852F-AE8D5EFD06F7}">
      <dgm:prSet/>
      <dgm:spPr/>
      <dgm:t>
        <a:bodyPr/>
        <a:lstStyle/>
        <a:p>
          <a:endParaRPr lang="en-US">
            <a:latin typeface="+mj-lt"/>
          </a:endParaRPr>
        </a:p>
      </dgm:t>
    </dgm:pt>
    <dgm:pt modelId="{0D016A6D-2472-49E6-870C-2D4CB29993ED}" type="sibTrans" cxnId="{ECD0381E-917A-42B5-852F-AE8D5EFD06F7}">
      <dgm:prSet/>
      <dgm:spPr/>
      <dgm:t>
        <a:bodyPr/>
        <a:lstStyle/>
        <a:p>
          <a:endParaRPr lang="en-US">
            <a:latin typeface="+mj-lt"/>
          </a:endParaRPr>
        </a:p>
      </dgm:t>
    </dgm:pt>
    <dgm:pt modelId="{25E59F7D-6034-4CF1-9978-6C3D56F48381}">
      <dgm:prSet phldrT="[Text]"/>
      <dgm:spPr>
        <a:ln>
          <a:solidFill>
            <a:srgbClr val="E95A53"/>
          </a:solidFill>
        </a:ln>
      </dgm:spPr>
      <dgm:t>
        <a:bodyPr/>
        <a:lstStyle/>
        <a:p>
          <a:r>
            <a:rPr lang="en-US" dirty="0" smtClean="0">
              <a:latin typeface="+mj-lt"/>
            </a:rPr>
            <a:t>The process of planning, organizing, operating, and assuming the risk of a start-up or new venture.</a:t>
          </a:r>
          <a:endParaRPr lang="en-US" dirty="0">
            <a:latin typeface="+mj-lt"/>
          </a:endParaRPr>
        </a:p>
      </dgm:t>
    </dgm:pt>
    <dgm:pt modelId="{B47B28E0-DA7A-45BD-AE1C-9343586904EE}" type="parTrans" cxnId="{E60B005C-9958-4C49-BF68-BB922C7789DA}">
      <dgm:prSet/>
      <dgm:spPr/>
      <dgm:t>
        <a:bodyPr/>
        <a:lstStyle/>
        <a:p>
          <a:endParaRPr lang="en-US">
            <a:latin typeface="+mj-lt"/>
          </a:endParaRPr>
        </a:p>
      </dgm:t>
    </dgm:pt>
    <dgm:pt modelId="{24B648B0-E751-46AC-A341-64462C7AB2DD}" type="sibTrans" cxnId="{E60B005C-9958-4C49-BF68-BB922C7789DA}">
      <dgm:prSet/>
      <dgm:spPr/>
      <dgm:t>
        <a:bodyPr/>
        <a:lstStyle/>
        <a:p>
          <a:endParaRPr lang="en-US">
            <a:latin typeface="+mj-lt"/>
          </a:endParaRPr>
        </a:p>
      </dgm:t>
    </dgm:pt>
    <dgm:pt modelId="{3E4320B9-774E-4742-88CD-8C6BC552A845}">
      <dgm:prSet phldrT="[Text]"/>
      <dgm:spPr>
        <a:solidFill>
          <a:srgbClr val="FEEAC9"/>
        </a:solidFill>
      </dgm:spPr>
      <dgm:t>
        <a:bodyPr/>
        <a:lstStyle/>
        <a:p>
          <a:r>
            <a:rPr lang="en-US" b="1" dirty="0" smtClean="0">
              <a:solidFill>
                <a:srgbClr val="E95A53"/>
              </a:solidFill>
              <a:latin typeface="+mj-lt"/>
            </a:rPr>
            <a:t>Entrepreneur </a:t>
          </a:r>
          <a:endParaRPr lang="en-US" b="1" dirty="0">
            <a:solidFill>
              <a:srgbClr val="E95A53"/>
            </a:solidFill>
            <a:latin typeface="+mj-lt"/>
          </a:endParaRPr>
        </a:p>
      </dgm:t>
    </dgm:pt>
    <dgm:pt modelId="{B8003CBE-121A-49C7-B0CA-7668C8487971}" type="parTrans" cxnId="{91A589ED-E56C-400E-AF6D-5A24265B632B}">
      <dgm:prSet/>
      <dgm:spPr/>
      <dgm:t>
        <a:bodyPr/>
        <a:lstStyle/>
        <a:p>
          <a:endParaRPr lang="en-US">
            <a:latin typeface="+mj-lt"/>
          </a:endParaRPr>
        </a:p>
      </dgm:t>
    </dgm:pt>
    <dgm:pt modelId="{F9179DC9-AF06-4310-8077-B092CD97B2DD}" type="sibTrans" cxnId="{91A589ED-E56C-400E-AF6D-5A24265B632B}">
      <dgm:prSet/>
      <dgm:spPr/>
      <dgm:t>
        <a:bodyPr/>
        <a:lstStyle/>
        <a:p>
          <a:endParaRPr lang="en-US">
            <a:latin typeface="+mj-lt"/>
          </a:endParaRPr>
        </a:p>
      </dgm:t>
    </dgm:pt>
    <dgm:pt modelId="{9BBDEF08-8CF5-4F55-940A-367FF332AA55}">
      <dgm:prSet phldrT="[Text]"/>
      <dgm:spPr>
        <a:ln>
          <a:solidFill>
            <a:srgbClr val="E95A53"/>
          </a:solidFill>
        </a:ln>
      </dgm:spPr>
      <dgm:t>
        <a:bodyPr/>
        <a:lstStyle/>
        <a:p>
          <a:r>
            <a:rPr lang="en-US" dirty="0" smtClean="0">
              <a:latin typeface="+mj-lt"/>
            </a:rPr>
            <a:t>Someone who engages in entrepreneurship.</a:t>
          </a:r>
          <a:endParaRPr lang="en-US" dirty="0">
            <a:latin typeface="+mj-lt"/>
          </a:endParaRPr>
        </a:p>
      </dgm:t>
    </dgm:pt>
    <dgm:pt modelId="{EE5D166E-D3C2-46DA-8E3E-43F18F7F79EA}" type="parTrans" cxnId="{35A83CF7-BCD4-4B7B-8E06-D6724EE21C03}">
      <dgm:prSet/>
      <dgm:spPr/>
      <dgm:t>
        <a:bodyPr/>
        <a:lstStyle/>
        <a:p>
          <a:endParaRPr lang="en-US">
            <a:latin typeface="+mj-lt"/>
          </a:endParaRPr>
        </a:p>
      </dgm:t>
    </dgm:pt>
    <dgm:pt modelId="{CF84FD2E-3D70-486D-9DA4-1870DF8D7729}" type="sibTrans" cxnId="{35A83CF7-BCD4-4B7B-8E06-D6724EE21C03}">
      <dgm:prSet/>
      <dgm:spPr/>
      <dgm:t>
        <a:bodyPr/>
        <a:lstStyle/>
        <a:p>
          <a:endParaRPr lang="en-US">
            <a:latin typeface="+mj-lt"/>
          </a:endParaRPr>
        </a:p>
      </dgm:t>
    </dgm:pt>
    <dgm:pt modelId="{658CC531-9365-4D3D-A996-3CFC58B12DAD}">
      <dgm:prSet phldrT="[Text]"/>
      <dgm:spPr>
        <a:solidFill>
          <a:srgbClr val="D8E8C4"/>
        </a:solidFill>
      </dgm:spPr>
      <dgm:t>
        <a:bodyPr/>
        <a:lstStyle/>
        <a:p>
          <a:r>
            <a:rPr lang="en-US" b="1" dirty="0" smtClean="0">
              <a:solidFill>
                <a:srgbClr val="E95A53"/>
              </a:solidFill>
              <a:latin typeface="+mj-lt"/>
            </a:rPr>
            <a:t>Small business</a:t>
          </a:r>
          <a:endParaRPr lang="en-US" b="1" dirty="0">
            <a:solidFill>
              <a:srgbClr val="E95A53"/>
            </a:solidFill>
            <a:latin typeface="+mj-lt"/>
          </a:endParaRPr>
        </a:p>
      </dgm:t>
    </dgm:pt>
    <dgm:pt modelId="{50C3A7B7-15CA-4B96-892E-DF6BCBA42FDB}" type="parTrans" cxnId="{C573401C-623C-4E3A-9A0A-2591487F32BC}">
      <dgm:prSet/>
      <dgm:spPr/>
      <dgm:t>
        <a:bodyPr/>
        <a:lstStyle/>
        <a:p>
          <a:endParaRPr lang="en-US">
            <a:latin typeface="+mj-lt"/>
          </a:endParaRPr>
        </a:p>
      </dgm:t>
    </dgm:pt>
    <dgm:pt modelId="{CF045200-B107-4437-8AF7-347471A4C610}" type="sibTrans" cxnId="{C573401C-623C-4E3A-9A0A-2591487F32BC}">
      <dgm:prSet/>
      <dgm:spPr/>
      <dgm:t>
        <a:bodyPr/>
        <a:lstStyle/>
        <a:p>
          <a:endParaRPr lang="en-US">
            <a:latin typeface="+mj-lt"/>
          </a:endParaRPr>
        </a:p>
      </dgm:t>
    </dgm:pt>
    <dgm:pt modelId="{29BDB140-9DBD-4635-B642-4ACAB392260A}">
      <dgm:prSet phldrT="[Text]"/>
      <dgm:spPr>
        <a:ln>
          <a:solidFill>
            <a:srgbClr val="E95A53"/>
          </a:solidFill>
        </a:ln>
      </dgm:spPr>
      <dgm:t>
        <a:bodyPr/>
        <a:lstStyle/>
        <a:p>
          <a:r>
            <a:rPr lang="en-US" dirty="0" smtClean="0">
              <a:latin typeface="+mj-lt"/>
            </a:rPr>
            <a:t>Privately owned by one individual or a small group, does not have revenues or assets large enough to influence its environment.</a:t>
          </a:r>
          <a:endParaRPr lang="en-US" dirty="0">
            <a:latin typeface="+mj-lt"/>
          </a:endParaRPr>
        </a:p>
      </dgm:t>
    </dgm:pt>
    <dgm:pt modelId="{6F54A106-69CC-4431-BDF0-77783F2D0A26}" type="parTrans" cxnId="{0DD7712D-0374-4EC7-9673-6D271F8B3139}">
      <dgm:prSet/>
      <dgm:spPr/>
      <dgm:t>
        <a:bodyPr/>
        <a:lstStyle/>
        <a:p>
          <a:endParaRPr lang="en-US">
            <a:latin typeface="+mj-lt"/>
          </a:endParaRPr>
        </a:p>
      </dgm:t>
    </dgm:pt>
    <dgm:pt modelId="{6382CF02-ACDD-4637-A043-D340CA2DA663}" type="sibTrans" cxnId="{0DD7712D-0374-4EC7-9673-6D271F8B3139}">
      <dgm:prSet/>
      <dgm:spPr/>
      <dgm:t>
        <a:bodyPr/>
        <a:lstStyle/>
        <a:p>
          <a:endParaRPr lang="en-US">
            <a:latin typeface="+mj-lt"/>
          </a:endParaRPr>
        </a:p>
      </dgm:t>
    </dgm:pt>
    <dgm:pt modelId="{73F398A3-2B5E-4DDF-9FEE-4825DA6340DB}">
      <dgm:prSet phldrT="[Text]"/>
      <dgm:spPr>
        <a:solidFill>
          <a:srgbClr val="E9EBF5"/>
        </a:solidFill>
      </dgm:spPr>
      <dgm:t>
        <a:bodyPr/>
        <a:lstStyle/>
        <a:p>
          <a:r>
            <a:rPr lang="en-US" b="1" dirty="0" smtClean="0">
              <a:solidFill>
                <a:srgbClr val="E95A53"/>
              </a:solidFill>
              <a:latin typeface="+mj-lt"/>
            </a:rPr>
            <a:t>Start-up or new venture</a:t>
          </a:r>
          <a:endParaRPr lang="en-US" b="1" dirty="0">
            <a:solidFill>
              <a:srgbClr val="E95A53"/>
            </a:solidFill>
            <a:latin typeface="+mj-lt"/>
          </a:endParaRPr>
        </a:p>
      </dgm:t>
    </dgm:pt>
    <dgm:pt modelId="{CC0918F9-F3D5-4A6E-BB84-9DB04B460682}" type="parTrans" cxnId="{39427FA0-CA56-4E1C-A3E7-2235253E2A1B}">
      <dgm:prSet/>
      <dgm:spPr/>
      <dgm:t>
        <a:bodyPr/>
        <a:lstStyle/>
        <a:p>
          <a:endParaRPr lang="en-US">
            <a:latin typeface="+mj-lt"/>
          </a:endParaRPr>
        </a:p>
      </dgm:t>
    </dgm:pt>
    <dgm:pt modelId="{6A3446F9-FA42-4C45-B938-ACB13B971DF9}" type="sibTrans" cxnId="{39427FA0-CA56-4E1C-A3E7-2235253E2A1B}">
      <dgm:prSet/>
      <dgm:spPr/>
      <dgm:t>
        <a:bodyPr/>
        <a:lstStyle/>
        <a:p>
          <a:endParaRPr lang="en-US">
            <a:latin typeface="+mj-lt"/>
          </a:endParaRPr>
        </a:p>
      </dgm:t>
    </dgm:pt>
    <dgm:pt modelId="{F18D9C5A-BC8F-4DC3-938E-40A1F68421FF}">
      <dgm:prSet phldrT="[Text]"/>
      <dgm:spPr>
        <a:ln>
          <a:solidFill>
            <a:srgbClr val="E95A53"/>
          </a:solidFill>
        </a:ln>
      </dgm:spPr>
      <dgm:t>
        <a:bodyPr/>
        <a:lstStyle/>
        <a:p>
          <a:r>
            <a:rPr lang="en-US" dirty="0" smtClean="0">
              <a:latin typeface="+mj-lt"/>
            </a:rPr>
            <a:t>A relatively new small business.</a:t>
          </a:r>
          <a:endParaRPr lang="en-US" dirty="0">
            <a:latin typeface="+mj-lt"/>
          </a:endParaRPr>
        </a:p>
      </dgm:t>
    </dgm:pt>
    <dgm:pt modelId="{FFEC8E37-40FE-43C7-8F5B-81B702F73694}" type="parTrans" cxnId="{6B00A970-9F96-4A40-82F0-68D26A84796B}">
      <dgm:prSet/>
      <dgm:spPr/>
      <dgm:t>
        <a:bodyPr/>
        <a:lstStyle/>
        <a:p>
          <a:endParaRPr lang="en-US">
            <a:latin typeface="+mj-lt"/>
          </a:endParaRPr>
        </a:p>
      </dgm:t>
    </dgm:pt>
    <dgm:pt modelId="{27AE99C8-1861-40B3-A2ED-193DAB7DDAA8}" type="sibTrans" cxnId="{6B00A970-9F96-4A40-82F0-68D26A84796B}">
      <dgm:prSet/>
      <dgm:spPr/>
      <dgm:t>
        <a:bodyPr/>
        <a:lstStyle/>
        <a:p>
          <a:endParaRPr lang="en-US">
            <a:latin typeface="+mj-lt"/>
          </a:endParaRPr>
        </a:p>
      </dgm:t>
    </dgm:pt>
    <dgm:pt modelId="{503CE087-B609-498E-BA45-ED8037D3FEFC}" type="pres">
      <dgm:prSet presAssocID="{F3AD785A-0659-47F3-B71C-09ED6C6B552B}" presName="linear" presStyleCnt="0">
        <dgm:presLayoutVars>
          <dgm:dir/>
          <dgm:animLvl val="lvl"/>
          <dgm:resizeHandles val="exact"/>
        </dgm:presLayoutVars>
      </dgm:prSet>
      <dgm:spPr/>
      <dgm:t>
        <a:bodyPr/>
        <a:lstStyle/>
        <a:p>
          <a:endParaRPr lang="en-US"/>
        </a:p>
      </dgm:t>
    </dgm:pt>
    <dgm:pt modelId="{80D53F92-4711-4EA6-9E51-6F53E359A903}" type="pres">
      <dgm:prSet presAssocID="{0E10AD65-0D2F-4DE4-9222-6EB028ACC5A1}" presName="parentLin" presStyleCnt="0"/>
      <dgm:spPr/>
    </dgm:pt>
    <dgm:pt modelId="{6593A337-00B0-475A-92B3-1D21FD050BB6}" type="pres">
      <dgm:prSet presAssocID="{0E10AD65-0D2F-4DE4-9222-6EB028ACC5A1}" presName="parentLeftMargin" presStyleLbl="node1" presStyleIdx="0" presStyleCnt="4"/>
      <dgm:spPr/>
      <dgm:t>
        <a:bodyPr/>
        <a:lstStyle/>
        <a:p>
          <a:endParaRPr lang="en-US"/>
        </a:p>
      </dgm:t>
    </dgm:pt>
    <dgm:pt modelId="{48681C42-F15B-42FC-8514-10FD4CAB2F93}" type="pres">
      <dgm:prSet presAssocID="{0E10AD65-0D2F-4DE4-9222-6EB028ACC5A1}" presName="parentText" presStyleLbl="node1" presStyleIdx="0" presStyleCnt="4">
        <dgm:presLayoutVars>
          <dgm:chMax val="0"/>
          <dgm:bulletEnabled val="1"/>
        </dgm:presLayoutVars>
      </dgm:prSet>
      <dgm:spPr/>
      <dgm:t>
        <a:bodyPr/>
        <a:lstStyle/>
        <a:p>
          <a:endParaRPr lang="en-US"/>
        </a:p>
      </dgm:t>
    </dgm:pt>
    <dgm:pt modelId="{163166C3-73B4-4DAD-81FE-F3E14A1D8234}" type="pres">
      <dgm:prSet presAssocID="{0E10AD65-0D2F-4DE4-9222-6EB028ACC5A1}" presName="negativeSpace" presStyleCnt="0"/>
      <dgm:spPr/>
    </dgm:pt>
    <dgm:pt modelId="{72E3265B-0161-4071-B25E-CDD1E96706F8}" type="pres">
      <dgm:prSet presAssocID="{0E10AD65-0D2F-4DE4-9222-6EB028ACC5A1}" presName="childText" presStyleLbl="conFgAcc1" presStyleIdx="0" presStyleCnt="4">
        <dgm:presLayoutVars>
          <dgm:bulletEnabled val="1"/>
        </dgm:presLayoutVars>
      </dgm:prSet>
      <dgm:spPr/>
      <dgm:t>
        <a:bodyPr/>
        <a:lstStyle/>
        <a:p>
          <a:endParaRPr lang="en-US"/>
        </a:p>
      </dgm:t>
    </dgm:pt>
    <dgm:pt modelId="{CE405654-B9CB-4195-9996-556D6890C939}" type="pres">
      <dgm:prSet presAssocID="{0D016A6D-2472-49E6-870C-2D4CB29993ED}" presName="spaceBetweenRectangles" presStyleCnt="0"/>
      <dgm:spPr/>
    </dgm:pt>
    <dgm:pt modelId="{2C130912-44C0-4B76-8F4C-19024E503689}" type="pres">
      <dgm:prSet presAssocID="{3E4320B9-774E-4742-88CD-8C6BC552A845}" presName="parentLin" presStyleCnt="0"/>
      <dgm:spPr/>
    </dgm:pt>
    <dgm:pt modelId="{1A6065A9-90F2-49F9-942F-EE42B05EC95E}" type="pres">
      <dgm:prSet presAssocID="{3E4320B9-774E-4742-88CD-8C6BC552A845}" presName="parentLeftMargin" presStyleLbl="node1" presStyleIdx="0" presStyleCnt="4"/>
      <dgm:spPr/>
      <dgm:t>
        <a:bodyPr/>
        <a:lstStyle/>
        <a:p>
          <a:endParaRPr lang="en-US"/>
        </a:p>
      </dgm:t>
    </dgm:pt>
    <dgm:pt modelId="{402724BB-EBFD-4BB5-BCE2-5C85A18476B3}" type="pres">
      <dgm:prSet presAssocID="{3E4320B9-774E-4742-88CD-8C6BC552A845}" presName="parentText" presStyleLbl="node1" presStyleIdx="1" presStyleCnt="4">
        <dgm:presLayoutVars>
          <dgm:chMax val="0"/>
          <dgm:bulletEnabled val="1"/>
        </dgm:presLayoutVars>
      </dgm:prSet>
      <dgm:spPr/>
      <dgm:t>
        <a:bodyPr/>
        <a:lstStyle/>
        <a:p>
          <a:endParaRPr lang="en-US"/>
        </a:p>
      </dgm:t>
    </dgm:pt>
    <dgm:pt modelId="{703E3424-165F-45B0-AC6F-F8FC0C16D41E}" type="pres">
      <dgm:prSet presAssocID="{3E4320B9-774E-4742-88CD-8C6BC552A845}" presName="negativeSpace" presStyleCnt="0"/>
      <dgm:spPr/>
    </dgm:pt>
    <dgm:pt modelId="{B4E13F2D-4EFF-4336-8B8C-0B4B6213EFE0}" type="pres">
      <dgm:prSet presAssocID="{3E4320B9-774E-4742-88CD-8C6BC552A845}" presName="childText" presStyleLbl="conFgAcc1" presStyleIdx="1" presStyleCnt="4">
        <dgm:presLayoutVars>
          <dgm:bulletEnabled val="1"/>
        </dgm:presLayoutVars>
      </dgm:prSet>
      <dgm:spPr/>
      <dgm:t>
        <a:bodyPr/>
        <a:lstStyle/>
        <a:p>
          <a:endParaRPr lang="en-US"/>
        </a:p>
      </dgm:t>
    </dgm:pt>
    <dgm:pt modelId="{008B5919-93D1-4B07-BB50-FFD33898A7F4}" type="pres">
      <dgm:prSet presAssocID="{F9179DC9-AF06-4310-8077-B092CD97B2DD}" presName="spaceBetweenRectangles" presStyleCnt="0"/>
      <dgm:spPr/>
    </dgm:pt>
    <dgm:pt modelId="{EDA8F468-B3FA-45F8-A7D4-7173DE83AC2E}" type="pres">
      <dgm:prSet presAssocID="{658CC531-9365-4D3D-A996-3CFC58B12DAD}" presName="parentLin" presStyleCnt="0"/>
      <dgm:spPr/>
    </dgm:pt>
    <dgm:pt modelId="{C3CCA7B8-E234-4966-8C2F-71C6266A3592}" type="pres">
      <dgm:prSet presAssocID="{658CC531-9365-4D3D-A996-3CFC58B12DAD}" presName="parentLeftMargin" presStyleLbl="node1" presStyleIdx="1" presStyleCnt="4"/>
      <dgm:spPr/>
      <dgm:t>
        <a:bodyPr/>
        <a:lstStyle/>
        <a:p>
          <a:endParaRPr lang="en-US"/>
        </a:p>
      </dgm:t>
    </dgm:pt>
    <dgm:pt modelId="{DB39AD41-0012-44B1-ABFC-A233EBE9592C}" type="pres">
      <dgm:prSet presAssocID="{658CC531-9365-4D3D-A996-3CFC58B12DAD}" presName="parentText" presStyleLbl="node1" presStyleIdx="2" presStyleCnt="4">
        <dgm:presLayoutVars>
          <dgm:chMax val="0"/>
          <dgm:bulletEnabled val="1"/>
        </dgm:presLayoutVars>
      </dgm:prSet>
      <dgm:spPr/>
      <dgm:t>
        <a:bodyPr/>
        <a:lstStyle/>
        <a:p>
          <a:endParaRPr lang="en-US"/>
        </a:p>
      </dgm:t>
    </dgm:pt>
    <dgm:pt modelId="{4BE7B0FF-2E3B-4557-BF17-686186A45A5E}" type="pres">
      <dgm:prSet presAssocID="{658CC531-9365-4D3D-A996-3CFC58B12DAD}" presName="negativeSpace" presStyleCnt="0"/>
      <dgm:spPr/>
    </dgm:pt>
    <dgm:pt modelId="{D7964561-07A3-42DD-9B34-41DE0145CA83}" type="pres">
      <dgm:prSet presAssocID="{658CC531-9365-4D3D-A996-3CFC58B12DAD}" presName="childText" presStyleLbl="conFgAcc1" presStyleIdx="2" presStyleCnt="4">
        <dgm:presLayoutVars>
          <dgm:bulletEnabled val="1"/>
        </dgm:presLayoutVars>
      </dgm:prSet>
      <dgm:spPr/>
      <dgm:t>
        <a:bodyPr/>
        <a:lstStyle/>
        <a:p>
          <a:endParaRPr lang="en-US"/>
        </a:p>
      </dgm:t>
    </dgm:pt>
    <dgm:pt modelId="{5BE1AE55-EA88-4279-A7C5-81B0BC5AE423}" type="pres">
      <dgm:prSet presAssocID="{CF045200-B107-4437-8AF7-347471A4C610}" presName="spaceBetweenRectangles" presStyleCnt="0"/>
      <dgm:spPr/>
    </dgm:pt>
    <dgm:pt modelId="{C9906527-614A-4FD8-8DA3-A5F70C793531}" type="pres">
      <dgm:prSet presAssocID="{73F398A3-2B5E-4DDF-9FEE-4825DA6340DB}" presName="parentLin" presStyleCnt="0"/>
      <dgm:spPr/>
    </dgm:pt>
    <dgm:pt modelId="{70A2BB5E-B026-419A-94FC-6E9FAC475A99}" type="pres">
      <dgm:prSet presAssocID="{73F398A3-2B5E-4DDF-9FEE-4825DA6340DB}" presName="parentLeftMargin" presStyleLbl="node1" presStyleIdx="2" presStyleCnt="4"/>
      <dgm:spPr/>
      <dgm:t>
        <a:bodyPr/>
        <a:lstStyle/>
        <a:p>
          <a:endParaRPr lang="en-US"/>
        </a:p>
      </dgm:t>
    </dgm:pt>
    <dgm:pt modelId="{E3CC24F6-3133-4ECA-A3F3-D005A3879DDF}" type="pres">
      <dgm:prSet presAssocID="{73F398A3-2B5E-4DDF-9FEE-4825DA6340DB}" presName="parentText" presStyleLbl="node1" presStyleIdx="3" presStyleCnt="4">
        <dgm:presLayoutVars>
          <dgm:chMax val="0"/>
          <dgm:bulletEnabled val="1"/>
        </dgm:presLayoutVars>
      </dgm:prSet>
      <dgm:spPr/>
      <dgm:t>
        <a:bodyPr/>
        <a:lstStyle/>
        <a:p>
          <a:endParaRPr lang="en-US"/>
        </a:p>
      </dgm:t>
    </dgm:pt>
    <dgm:pt modelId="{19F2DC5E-BC12-4D5B-9CE3-16B5CDFF4600}" type="pres">
      <dgm:prSet presAssocID="{73F398A3-2B5E-4DDF-9FEE-4825DA6340DB}" presName="negativeSpace" presStyleCnt="0"/>
      <dgm:spPr/>
    </dgm:pt>
    <dgm:pt modelId="{7FDD0ECC-C6D9-4767-AEF1-4C6C2ECB6545}" type="pres">
      <dgm:prSet presAssocID="{73F398A3-2B5E-4DDF-9FEE-4825DA6340DB}" presName="childText" presStyleLbl="conFgAcc1" presStyleIdx="3" presStyleCnt="4">
        <dgm:presLayoutVars>
          <dgm:bulletEnabled val="1"/>
        </dgm:presLayoutVars>
      </dgm:prSet>
      <dgm:spPr/>
      <dgm:t>
        <a:bodyPr/>
        <a:lstStyle/>
        <a:p>
          <a:endParaRPr lang="en-US"/>
        </a:p>
      </dgm:t>
    </dgm:pt>
  </dgm:ptLst>
  <dgm:cxnLst>
    <dgm:cxn modelId="{843A64E7-FD6B-4A7E-AFA4-0A8B5734F10F}" type="presOf" srcId="{25E59F7D-6034-4CF1-9978-6C3D56F48381}" destId="{72E3265B-0161-4071-B25E-CDD1E96706F8}" srcOrd="0" destOrd="0" presId="urn:microsoft.com/office/officeart/2005/8/layout/list1"/>
    <dgm:cxn modelId="{39427FA0-CA56-4E1C-A3E7-2235253E2A1B}" srcId="{F3AD785A-0659-47F3-B71C-09ED6C6B552B}" destId="{73F398A3-2B5E-4DDF-9FEE-4825DA6340DB}" srcOrd="3" destOrd="0" parTransId="{CC0918F9-F3D5-4A6E-BB84-9DB04B460682}" sibTransId="{6A3446F9-FA42-4C45-B938-ACB13B971DF9}"/>
    <dgm:cxn modelId="{35A83CF7-BCD4-4B7B-8E06-D6724EE21C03}" srcId="{3E4320B9-774E-4742-88CD-8C6BC552A845}" destId="{9BBDEF08-8CF5-4F55-940A-367FF332AA55}" srcOrd="0" destOrd="0" parTransId="{EE5D166E-D3C2-46DA-8E3E-43F18F7F79EA}" sibTransId="{CF84FD2E-3D70-486D-9DA4-1870DF8D7729}"/>
    <dgm:cxn modelId="{0DD7712D-0374-4EC7-9673-6D271F8B3139}" srcId="{658CC531-9365-4D3D-A996-3CFC58B12DAD}" destId="{29BDB140-9DBD-4635-B642-4ACAB392260A}" srcOrd="0" destOrd="0" parTransId="{6F54A106-69CC-4431-BDF0-77783F2D0A26}" sibTransId="{6382CF02-ACDD-4637-A043-D340CA2DA663}"/>
    <dgm:cxn modelId="{BFF62E63-5242-4E50-9099-55F0563A9929}" type="presOf" srcId="{73F398A3-2B5E-4DDF-9FEE-4825DA6340DB}" destId="{70A2BB5E-B026-419A-94FC-6E9FAC475A99}" srcOrd="0" destOrd="0" presId="urn:microsoft.com/office/officeart/2005/8/layout/list1"/>
    <dgm:cxn modelId="{91A589ED-E56C-400E-AF6D-5A24265B632B}" srcId="{F3AD785A-0659-47F3-B71C-09ED6C6B552B}" destId="{3E4320B9-774E-4742-88CD-8C6BC552A845}" srcOrd="1" destOrd="0" parTransId="{B8003CBE-121A-49C7-B0CA-7668C8487971}" sibTransId="{F9179DC9-AF06-4310-8077-B092CD97B2DD}"/>
    <dgm:cxn modelId="{C605C94D-B3B3-4FC4-8814-6D282EB365C0}" type="presOf" srcId="{0E10AD65-0D2F-4DE4-9222-6EB028ACC5A1}" destId="{6593A337-00B0-475A-92B3-1D21FD050BB6}" srcOrd="0" destOrd="0" presId="urn:microsoft.com/office/officeart/2005/8/layout/list1"/>
    <dgm:cxn modelId="{19AFF40E-EB79-445C-8DC3-A24A3DB30DC2}" type="presOf" srcId="{658CC531-9365-4D3D-A996-3CFC58B12DAD}" destId="{DB39AD41-0012-44B1-ABFC-A233EBE9592C}" srcOrd="1" destOrd="0" presId="urn:microsoft.com/office/officeart/2005/8/layout/list1"/>
    <dgm:cxn modelId="{102734E0-AFFA-4F06-8872-D67597E65509}" type="presOf" srcId="{0E10AD65-0D2F-4DE4-9222-6EB028ACC5A1}" destId="{48681C42-F15B-42FC-8514-10FD4CAB2F93}" srcOrd="1" destOrd="0" presId="urn:microsoft.com/office/officeart/2005/8/layout/list1"/>
    <dgm:cxn modelId="{35A4ABFC-553E-4D23-B01C-88F247CF36B3}" type="presOf" srcId="{9BBDEF08-8CF5-4F55-940A-367FF332AA55}" destId="{B4E13F2D-4EFF-4336-8B8C-0B4B6213EFE0}" srcOrd="0" destOrd="0" presId="urn:microsoft.com/office/officeart/2005/8/layout/list1"/>
    <dgm:cxn modelId="{93B07EAF-4DC9-452F-BBEA-3D1B039CC9BF}" type="presOf" srcId="{3E4320B9-774E-4742-88CD-8C6BC552A845}" destId="{1A6065A9-90F2-49F9-942F-EE42B05EC95E}" srcOrd="0" destOrd="0" presId="urn:microsoft.com/office/officeart/2005/8/layout/list1"/>
    <dgm:cxn modelId="{C573401C-623C-4E3A-9A0A-2591487F32BC}" srcId="{F3AD785A-0659-47F3-B71C-09ED6C6B552B}" destId="{658CC531-9365-4D3D-A996-3CFC58B12DAD}" srcOrd="2" destOrd="0" parTransId="{50C3A7B7-15CA-4B96-892E-DF6BCBA42FDB}" sibTransId="{CF045200-B107-4437-8AF7-347471A4C610}"/>
    <dgm:cxn modelId="{6B00A970-9F96-4A40-82F0-68D26A84796B}" srcId="{73F398A3-2B5E-4DDF-9FEE-4825DA6340DB}" destId="{F18D9C5A-BC8F-4DC3-938E-40A1F68421FF}" srcOrd="0" destOrd="0" parTransId="{FFEC8E37-40FE-43C7-8F5B-81B702F73694}" sibTransId="{27AE99C8-1861-40B3-A2ED-193DAB7DDAA8}"/>
    <dgm:cxn modelId="{4F16978E-6130-4E65-855E-8D1CE5DA78CD}" type="presOf" srcId="{29BDB140-9DBD-4635-B642-4ACAB392260A}" destId="{D7964561-07A3-42DD-9B34-41DE0145CA83}" srcOrd="0" destOrd="0" presId="urn:microsoft.com/office/officeart/2005/8/layout/list1"/>
    <dgm:cxn modelId="{ECD0381E-917A-42B5-852F-AE8D5EFD06F7}" srcId="{F3AD785A-0659-47F3-B71C-09ED6C6B552B}" destId="{0E10AD65-0D2F-4DE4-9222-6EB028ACC5A1}" srcOrd="0" destOrd="0" parTransId="{CA2A7108-7896-4947-A6A7-D4FB936B089C}" sibTransId="{0D016A6D-2472-49E6-870C-2D4CB29993ED}"/>
    <dgm:cxn modelId="{E60B005C-9958-4C49-BF68-BB922C7789DA}" srcId="{0E10AD65-0D2F-4DE4-9222-6EB028ACC5A1}" destId="{25E59F7D-6034-4CF1-9978-6C3D56F48381}" srcOrd="0" destOrd="0" parTransId="{B47B28E0-DA7A-45BD-AE1C-9343586904EE}" sibTransId="{24B648B0-E751-46AC-A341-64462C7AB2DD}"/>
    <dgm:cxn modelId="{AA84F1EC-5E83-4053-B669-772D354AA4DC}" type="presOf" srcId="{3E4320B9-774E-4742-88CD-8C6BC552A845}" destId="{402724BB-EBFD-4BB5-BCE2-5C85A18476B3}" srcOrd="1" destOrd="0" presId="urn:microsoft.com/office/officeart/2005/8/layout/list1"/>
    <dgm:cxn modelId="{E6FD8F83-F092-497C-8DCE-3CF6ADAC3848}" type="presOf" srcId="{F18D9C5A-BC8F-4DC3-938E-40A1F68421FF}" destId="{7FDD0ECC-C6D9-4767-AEF1-4C6C2ECB6545}" srcOrd="0" destOrd="0" presId="urn:microsoft.com/office/officeart/2005/8/layout/list1"/>
    <dgm:cxn modelId="{9B620277-6130-4EFA-B162-CC5541C36E8A}" type="presOf" srcId="{73F398A3-2B5E-4DDF-9FEE-4825DA6340DB}" destId="{E3CC24F6-3133-4ECA-A3F3-D005A3879DDF}" srcOrd="1" destOrd="0" presId="urn:microsoft.com/office/officeart/2005/8/layout/list1"/>
    <dgm:cxn modelId="{577D43EC-72DC-4E52-BB2F-64EC5298E428}" type="presOf" srcId="{658CC531-9365-4D3D-A996-3CFC58B12DAD}" destId="{C3CCA7B8-E234-4966-8C2F-71C6266A3592}" srcOrd="0" destOrd="0" presId="urn:microsoft.com/office/officeart/2005/8/layout/list1"/>
    <dgm:cxn modelId="{5C66BDD4-E708-4AAB-926A-1637A76807D2}" type="presOf" srcId="{F3AD785A-0659-47F3-B71C-09ED6C6B552B}" destId="{503CE087-B609-498E-BA45-ED8037D3FEFC}" srcOrd="0" destOrd="0" presId="urn:microsoft.com/office/officeart/2005/8/layout/list1"/>
    <dgm:cxn modelId="{99C60BD9-7B6C-49C9-B1D6-B9DCF4596D0D}" type="presParOf" srcId="{503CE087-B609-498E-BA45-ED8037D3FEFC}" destId="{80D53F92-4711-4EA6-9E51-6F53E359A903}" srcOrd="0" destOrd="0" presId="urn:microsoft.com/office/officeart/2005/8/layout/list1"/>
    <dgm:cxn modelId="{324FE996-F51C-4B7C-B5EC-8714090CF7A7}" type="presParOf" srcId="{80D53F92-4711-4EA6-9E51-6F53E359A903}" destId="{6593A337-00B0-475A-92B3-1D21FD050BB6}" srcOrd="0" destOrd="0" presId="urn:microsoft.com/office/officeart/2005/8/layout/list1"/>
    <dgm:cxn modelId="{CAF0F106-BC00-4623-8CF5-2B594B8959D8}" type="presParOf" srcId="{80D53F92-4711-4EA6-9E51-6F53E359A903}" destId="{48681C42-F15B-42FC-8514-10FD4CAB2F93}" srcOrd="1" destOrd="0" presId="urn:microsoft.com/office/officeart/2005/8/layout/list1"/>
    <dgm:cxn modelId="{31F86DD6-241C-4361-9F32-A22E225D4290}" type="presParOf" srcId="{503CE087-B609-498E-BA45-ED8037D3FEFC}" destId="{163166C3-73B4-4DAD-81FE-F3E14A1D8234}" srcOrd="1" destOrd="0" presId="urn:microsoft.com/office/officeart/2005/8/layout/list1"/>
    <dgm:cxn modelId="{89C88321-8B64-445E-A391-EB2F58222F5A}" type="presParOf" srcId="{503CE087-B609-498E-BA45-ED8037D3FEFC}" destId="{72E3265B-0161-4071-B25E-CDD1E96706F8}" srcOrd="2" destOrd="0" presId="urn:microsoft.com/office/officeart/2005/8/layout/list1"/>
    <dgm:cxn modelId="{56D8A262-57FB-4501-BBFE-5DEB50F97463}" type="presParOf" srcId="{503CE087-B609-498E-BA45-ED8037D3FEFC}" destId="{CE405654-B9CB-4195-9996-556D6890C939}" srcOrd="3" destOrd="0" presId="urn:microsoft.com/office/officeart/2005/8/layout/list1"/>
    <dgm:cxn modelId="{4DF4B1D7-CBC8-4F93-BF60-EBFEBA794A55}" type="presParOf" srcId="{503CE087-B609-498E-BA45-ED8037D3FEFC}" destId="{2C130912-44C0-4B76-8F4C-19024E503689}" srcOrd="4" destOrd="0" presId="urn:microsoft.com/office/officeart/2005/8/layout/list1"/>
    <dgm:cxn modelId="{087E701D-C2E8-4589-99B5-2C0C0AB83948}" type="presParOf" srcId="{2C130912-44C0-4B76-8F4C-19024E503689}" destId="{1A6065A9-90F2-49F9-942F-EE42B05EC95E}" srcOrd="0" destOrd="0" presId="urn:microsoft.com/office/officeart/2005/8/layout/list1"/>
    <dgm:cxn modelId="{2188D95E-2CAD-4254-B592-81E84CD34CA6}" type="presParOf" srcId="{2C130912-44C0-4B76-8F4C-19024E503689}" destId="{402724BB-EBFD-4BB5-BCE2-5C85A18476B3}" srcOrd="1" destOrd="0" presId="urn:microsoft.com/office/officeart/2005/8/layout/list1"/>
    <dgm:cxn modelId="{89E2305F-D8AE-4B56-B47A-E9B872A52337}" type="presParOf" srcId="{503CE087-B609-498E-BA45-ED8037D3FEFC}" destId="{703E3424-165F-45B0-AC6F-F8FC0C16D41E}" srcOrd="5" destOrd="0" presId="urn:microsoft.com/office/officeart/2005/8/layout/list1"/>
    <dgm:cxn modelId="{3DC84508-E6A0-47DC-A23A-005CE57F24B9}" type="presParOf" srcId="{503CE087-B609-498E-BA45-ED8037D3FEFC}" destId="{B4E13F2D-4EFF-4336-8B8C-0B4B6213EFE0}" srcOrd="6" destOrd="0" presId="urn:microsoft.com/office/officeart/2005/8/layout/list1"/>
    <dgm:cxn modelId="{C14AEB12-A721-40AF-AFC6-BD7AEAEF5410}" type="presParOf" srcId="{503CE087-B609-498E-BA45-ED8037D3FEFC}" destId="{008B5919-93D1-4B07-BB50-FFD33898A7F4}" srcOrd="7" destOrd="0" presId="urn:microsoft.com/office/officeart/2005/8/layout/list1"/>
    <dgm:cxn modelId="{D41CAB88-E683-49DF-A30D-1104DE3CF9E8}" type="presParOf" srcId="{503CE087-B609-498E-BA45-ED8037D3FEFC}" destId="{EDA8F468-B3FA-45F8-A7D4-7173DE83AC2E}" srcOrd="8" destOrd="0" presId="urn:microsoft.com/office/officeart/2005/8/layout/list1"/>
    <dgm:cxn modelId="{2ED9385D-ECED-42BD-AEAE-3386AC5A5DBC}" type="presParOf" srcId="{EDA8F468-B3FA-45F8-A7D4-7173DE83AC2E}" destId="{C3CCA7B8-E234-4966-8C2F-71C6266A3592}" srcOrd="0" destOrd="0" presId="urn:microsoft.com/office/officeart/2005/8/layout/list1"/>
    <dgm:cxn modelId="{478640E0-4177-422D-BF40-0DA51A080BCE}" type="presParOf" srcId="{EDA8F468-B3FA-45F8-A7D4-7173DE83AC2E}" destId="{DB39AD41-0012-44B1-ABFC-A233EBE9592C}" srcOrd="1" destOrd="0" presId="urn:microsoft.com/office/officeart/2005/8/layout/list1"/>
    <dgm:cxn modelId="{D252E041-311E-4A10-A5EF-AB9EE04AA115}" type="presParOf" srcId="{503CE087-B609-498E-BA45-ED8037D3FEFC}" destId="{4BE7B0FF-2E3B-4557-BF17-686186A45A5E}" srcOrd="9" destOrd="0" presId="urn:microsoft.com/office/officeart/2005/8/layout/list1"/>
    <dgm:cxn modelId="{575B8269-B827-4E2E-9C91-D0B2DA74A722}" type="presParOf" srcId="{503CE087-B609-498E-BA45-ED8037D3FEFC}" destId="{D7964561-07A3-42DD-9B34-41DE0145CA83}" srcOrd="10" destOrd="0" presId="urn:microsoft.com/office/officeart/2005/8/layout/list1"/>
    <dgm:cxn modelId="{6F4EDA5B-E6B6-4927-A831-224C09BD3A6B}" type="presParOf" srcId="{503CE087-B609-498E-BA45-ED8037D3FEFC}" destId="{5BE1AE55-EA88-4279-A7C5-81B0BC5AE423}" srcOrd="11" destOrd="0" presId="urn:microsoft.com/office/officeart/2005/8/layout/list1"/>
    <dgm:cxn modelId="{0E95BA70-37B1-4201-B251-5A89E79B6942}" type="presParOf" srcId="{503CE087-B609-498E-BA45-ED8037D3FEFC}" destId="{C9906527-614A-4FD8-8DA3-A5F70C793531}" srcOrd="12" destOrd="0" presId="urn:microsoft.com/office/officeart/2005/8/layout/list1"/>
    <dgm:cxn modelId="{2603D012-5D03-4171-AF6C-2212195E3E6F}" type="presParOf" srcId="{C9906527-614A-4FD8-8DA3-A5F70C793531}" destId="{70A2BB5E-B026-419A-94FC-6E9FAC475A99}" srcOrd="0" destOrd="0" presId="urn:microsoft.com/office/officeart/2005/8/layout/list1"/>
    <dgm:cxn modelId="{94BD5D0D-4503-404C-9731-B8133F553A8D}" type="presParOf" srcId="{C9906527-614A-4FD8-8DA3-A5F70C793531}" destId="{E3CC24F6-3133-4ECA-A3F3-D005A3879DDF}" srcOrd="1" destOrd="0" presId="urn:microsoft.com/office/officeart/2005/8/layout/list1"/>
    <dgm:cxn modelId="{DE8FBAC4-3FD0-42A8-8CB9-FA4CACCA7EC2}" type="presParOf" srcId="{503CE087-B609-498E-BA45-ED8037D3FEFC}" destId="{19F2DC5E-BC12-4D5B-9CE3-16B5CDFF4600}" srcOrd="13" destOrd="0" presId="urn:microsoft.com/office/officeart/2005/8/layout/list1"/>
    <dgm:cxn modelId="{86602519-0205-492D-B65A-9A6F6EADED97}" type="presParOf" srcId="{503CE087-B609-498E-BA45-ED8037D3FEFC}" destId="{7FDD0ECC-C6D9-4767-AEF1-4C6C2ECB6545}"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06484-8897-43D4-84A1-2C416EC2B70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F3F4E2CC-1ABA-4F7D-BB7E-83743CD2F44C}">
      <dgm:prSet phldrT="[Text]"/>
      <dgm:spPr>
        <a:solidFill>
          <a:srgbClr val="5C7E8E"/>
        </a:solidFill>
      </dgm:spPr>
      <dgm:t>
        <a:bodyPr/>
        <a:lstStyle/>
        <a:p>
          <a:r>
            <a:rPr lang="en-US" dirty="0" smtClean="0">
              <a:latin typeface="Arial" pitchFamily="34" charset="0"/>
              <a:cs typeface="Arial" pitchFamily="34" charset="0"/>
            </a:rPr>
            <a:t>Choosing an industry</a:t>
          </a:r>
          <a:endParaRPr lang="en-US" dirty="0">
            <a:latin typeface="Arial" pitchFamily="34" charset="0"/>
            <a:cs typeface="Arial" pitchFamily="34" charset="0"/>
          </a:endParaRPr>
        </a:p>
      </dgm:t>
    </dgm:pt>
    <dgm:pt modelId="{501400D3-7881-441A-B98B-C9D18A2D632C}" type="parTrans" cxnId="{A5C2A342-36D8-4083-92C3-17A833CB03C6}">
      <dgm:prSet/>
      <dgm:spPr/>
      <dgm:t>
        <a:bodyPr/>
        <a:lstStyle/>
        <a:p>
          <a:endParaRPr lang="en-US">
            <a:latin typeface="Arial" pitchFamily="34" charset="0"/>
            <a:cs typeface="Arial" pitchFamily="34" charset="0"/>
          </a:endParaRPr>
        </a:p>
      </dgm:t>
    </dgm:pt>
    <dgm:pt modelId="{0DC3A012-2BC8-462B-B6AA-AF1E6E53B8E2}" type="sibTrans" cxnId="{A5C2A342-36D8-4083-92C3-17A833CB03C6}">
      <dgm:prSet/>
      <dgm:spPr/>
      <dgm:t>
        <a:bodyPr/>
        <a:lstStyle/>
        <a:p>
          <a:endParaRPr lang="en-US">
            <a:latin typeface="Arial" pitchFamily="34" charset="0"/>
            <a:cs typeface="Arial" pitchFamily="34" charset="0"/>
          </a:endParaRPr>
        </a:p>
      </dgm:t>
    </dgm:pt>
    <dgm:pt modelId="{24CB83B3-A0DE-44BD-8877-2C5F111AC334}">
      <dgm:prSet phldrT="[Text]"/>
      <dgm:spPr>
        <a:solidFill>
          <a:srgbClr val="00A3B4"/>
        </a:solidFill>
      </dgm:spPr>
      <dgm:t>
        <a:bodyPr/>
        <a:lstStyle/>
        <a:p>
          <a:r>
            <a:rPr lang="en-US" dirty="0" smtClean="0">
              <a:latin typeface="Arial" pitchFamily="34" charset="0"/>
              <a:cs typeface="Arial" pitchFamily="34" charset="0"/>
            </a:rPr>
            <a:t>Emphasizing distinctive competencies</a:t>
          </a:r>
          <a:endParaRPr lang="en-US" dirty="0">
            <a:latin typeface="Arial" pitchFamily="34" charset="0"/>
            <a:cs typeface="Arial" pitchFamily="34" charset="0"/>
          </a:endParaRPr>
        </a:p>
      </dgm:t>
    </dgm:pt>
    <dgm:pt modelId="{44C2B633-3220-4A48-9625-9E4A4AEBF3D9}" type="parTrans" cxnId="{FD9FB77B-F8FA-483F-BAC3-7EC812C591D8}">
      <dgm:prSet/>
      <dgm:spPr/>
      <dgm:t>
        <a:bodyPr/>
        <a:lstStyle/>
        <a:p>
          <a:endParaRPr lang="en-US">
            <a:latin typeface="Arial" pitchFamily="34" charset="0"/>
            <a:cs typeface="Arial" pitchFamily="34" charset="0"/>
          </a:endParaRPr>
        </a:p>
      </dgm:t>
    </dgm:pt>
    <dgm:pt modelId="{82BA076A-6339-4697-B918-F586119BBE34}" type="sibTrans" cxnId="{FD9FB77B-F8FA-483F-BAC3-7EC812C591D8}">
      <dgm:prSet/>
      <dgm:spPr/>
      <dgm:t>
        <a:bodyPr/>
        <a:lstStyle/>
        <a:p>
          <a:endParaRPr lang="en-US">
            <a:latin typeface="Arial" pitchFamily="34" charset="0"/>
            <a:cs typeface="Arial" pitchFamily="34" charset="0"/>
          </a:endParaRPr>
        </a:p>
      </dgm:t>
    </dgm:pt>
    <dgm:pt modelId="{8F35459C-02FC-4389-98E3-163AC72A29C0}">
      <dgm:prSet phldrT="[Text]"/>
      <dgm:spPr>
        <a:solidFill>
          <a:srgbClr val="002765"/>
        </a:solidFill>
      </dgm:spPr>
      <dgm:t>
        <a:bodyPr/>
        <a:lstStyle/>
        <a:p>
          <a:r>
            <a:rPr lang="en-US" dirty="0" smtClean="0">
              <a:latin typeface="Arial" pitchFamily="34" charset="0"/>
              <a:cs typeface="Arial" pitchFamily="34" charset="0"/>
            </a:rPr>
            <a:t>Writing a business plan</a:t>
          </a:r>
          <a:endParaRPr lang="en-US" dirty="0">
            <a:latin typeface="Arial" pitchFamily="34" charset="0"/>
            <a:cs typeface="Arial" pitchFamily="34" charset="0"/>
          </a:endParaRPr>
        </a:p>
      </dgm:t>
    </dgm:pt>
    <dgm:pt modelId="{E13C16B3-73F2-4332-A44E-C89D1A8EBC4A}" type="parTrans" cxnId="{18B8E21A-9933-423A-B481-C3AC0FBBC949}">
      <dgm:prSet/>
      <dgm:spPr/>
      <dgm:t>
        <a:bodyPr/>
        <a:lstStyle/>
        <a:p>
          <a:endParaRPr lang="en-US">
            <a:latin typeface="Arial" pitchFamily="34" charset="0"/>
            <a:cs typeface="Arial" pitchFamily="34" charset="0"/>
          </a:endParaRPr>
        </a:p>
      </dgm:t>
    </dgm:pt>
    <dgm:pt modelId="{C7D9D0D7-08F3-448C-B2BC-433405DD0A34}" type="sibTrans" cxnId="{18B8E21A-9933-423A-B481-C3AC0FBBC949}">
      <dgm:prSet/>
      <dgm:spPr/>
      <dgm:t>
        <a:bodyPr/>
        <a:lstStyle/>
        <a:p>
          <a:endParaRPr lang="en-US">
            <a:latin typeface="Arial" pitchFamily="34" charset="0"/>
            <a:cs typeface="Arial" pitchFamily="34" charset="0"/>
          </a:endParaRPr>
        </a:p>
      </dgm:t>
    </dgm:pt>
    <dgm:pt modelId="{2F7AEC99-AC0E-4B0D-949F-E024EAEFC7EA}" type="pres">
      <dgm:prSet presAssocID="{A3B06484-8897-43D4-84A1-2C416EC2B70E}" presName="diagram" presStyleCnt="0">
        <dgm:presLayoutVars>
          <dgm:dir/>
          <dgm:resizeHandles val="exact"/>
        </dgm:presLayoutVars>
      </dgm:prSet>
      <dgm:spPr/>
      <dgm:t>
        <a:bodyPr/>
        <a:lstStyle/>
        <a:p>
          <a:endParaRPr lang="en-US"/>
        </a:p>
      </dgm:t>
    </dgm:pt>
    <dgm:pt modelId="{E9B7B91A-BF46-42F1-846E-83BD1F20AC5C}" type="pres">
      <dgm:prSet presAssocID="{F3F4E2CC-1ABA-4F7D-BB7E-83743CD2F44C}" presName="node" presStyleLbl="node1" presStyleIdx="0" presStyleCnt="3">
        <dgm:presLayoutVars>
          <dgm:bulletEnabled val="1"/>
        </dgm:presLayoutVars>
      </dgm:prSet>
      <dgm:spPr/>
      <dgm:t>
        <a:bodyPr/>
        <a:lstStyle/>
        <a:p>
          <a:endParaRPr lang="en-US"/>
        </a:p>
      </dgm:t>
    </dgm:pt>
    <dgm:pt modelId="{8674E77B-BDA2-48CF-B399-2DFD6B22B0CD}" type="pres">
      <dgm:prSet presAssocID="{0DC3A012-2BC8-462B-B6AA-AF1E6E53B8E2}" presName="sibTrans" presStyleCnt="0"/>
      <dgm:spPr/>
    </dgm:pt>
    <dgm:pt modelId="{AE346A22-9153-4AE5-935E-3DAE26BAC62D}" type="pres">
      <dgm:prSet presAssocID="{24CB83B3-A0DE-44BD-8877-2C5F111AC334}" presName="node" presStyleLbl="node1" presStyleIdx="1" presStyleCnt="3">
        <dgm:presLayoutVars>
          <dgm:bulletEnabled val="1"/>
        </dgm:presLayoutVars>
      </dgm:prSet>
      <dgm:spPr/>
      <dgm:t>
        <a:bodyPr/>
        <a:lstStyle/>
        <a:p>
          <a:endParaRPr lang="en-US"/>
        </a:p>
      </dgm:t>
    </dgm:pt>
    <dgm:pt modelId="{0563C8A1-439A-4718-A522-ED4986EFF547}" type="pres">
      <dgm:prSet presAssocID="{82BA076A-6339-4697-B918-F586119BBE34}" presName="sibTrans" presStyleCnt="0"/>
      <dgm:spPr/>
    </dgm:pt>
    <dgm:pt modelId="{AD894002-5F25-4C74-B857-7B686ED394AA}" type="pres">
      <dgm:prSet presAssocID="{8F35459C-02FC-4389-98E3-163AC72A29C0}" presName="node" presStyleLbl="node1" presStyleIdx="2" presStyleCnt="3">
        <dgm:presLayoutVars>
          <dgm:bulletEnabled val="1"/>
        </dgm:presLayoutVars>
      </dgm:prSet>
      <dgm:spPr/>
      <dgm:t>
        <a:bodyPr/>
        <a:lstStyle/>
        <a:p>
          <a:endParaRPr lang="en-US"/>
        </a:p>
      </dgm:t>
    </dgm:pt>
  </dgm:ptLst>
  <dgm:cxnLst>
    <dgm:cxn modelId="{BD809120-02DD-4280-BF38-402EA6E1389B}" type="presOf" srcId="{F3F4E2CC-1ABA-4F7D-BB7E-83743CD2F44C}" destId="{E9B7B91A-BF46-42F1-846E-83BD1F20AC5C}" srcOrd="0" destOrd="0" presId="urn:microsoft.com/office/officeart/2005/8/layout/default"/>
    <dgm:cxn modelId="{FD9FB77B-F8FA-483F-BAC3-7EC812C591D8}" srcId="{A3B06484-8897-43D4-84A1-2C416EC2B70E}" destId="{24CB83B3-A0DE-44BD-8877-2C5F111AC334}" srcOrd="1" destOrd="0" parTransId="{44C2B633-3220-4A48-9625-9E4A4AEBF3D9}" sibTransId="{82BA076A-6339-4697-B918-F586119BBE34}"/>
    <dgm:cxn modelId="{4B0FA4BD-F690-4C5D-93BE-9B38BF37D15E}" type="presOf" srcId="{24CB83B3-A0DE-44BD-8877-2C5F111AC334}" destId="{AE346A22-9153-4AE5-935E-3DAE26BAC62D}" srcOrd="0" destOrd="0" presId="urn:microsoft.com/office/officeart/2005/8/layout/default"/>
    <dgm:cxn modelId="{FCFCF62F-47F9-4500-8A1D-47949C575B80}" type="presOf" srcId="{A3B06484-8897-43D4-84A1-2C416EC2B70E}" destId="{2F7AEC99-AC0E-4B0D-949F-E024EAEFC7EA}" srcOrd="0" destOrd="0" presId="urn:microsoft.com/office/officeart/2005/8/layout/default"/>
    <dgm:cxn modelId="{0F5F10B5-3934-435C-9196-DD2831DB8374}" type="presOf" srcId="{8F35459C-02FC-4389-98E3-163AC72A29C0}" destId="{AD894002-5F25-4C74-B857-7B686ED394AA}" srcOrd="0" destOrd="0" presId="urn:microsoft.com/office/officeart/2005/8/layout/default"/>
    <dgm:cxn modelId="{A5C2A342-36D8-4083-92C3-17A833CB03C6}" srcId="{A3B06484-8897-43D4-84A1-2C416EC2B70E}" destId="{F3F4E2CC-1ABA-4F7D-BB7E-83743CD2F44C}" srcOrd="0" destOrd="0" parTransId="{501400D3-7881-441A-B98B-C9D18A2D632C}" sibTransId="{0DC3A012-2BC8-462B-B6AA-AF1E6E53B8E2}"/>
    <dgm:cxn modelId="{18B8E21A-9933-423A-B481-C3AC0FBBC949}" srcId="{A3B06484-8897-43D4-84A1-2C416EC2B70E}" destId="{8F35459C-02FC-4389-98E3-163AC72A29C0}" srcOrd="2" destOrd="0" parTransId="{E13C16B3-73F2-4332-A44E-C89D1A8EBC4A}" sibTransId="{C7D9D0D7-08F3-448C-B2BC-433405DD0A34}"/>
    <dgm:cxn modelId="{6A595998-36C1-4A57-95E4-3AF42F21FD1B}" type="presParOf" srcId="{2F7AEC99-AC0E-4B0D-949F-E024EAEFC7EA}" destId="{E9B7B91A-BF46-42F1-846E-83BD1F20AC5C}" srcOrd="0" destOrd="0" presId="urn:microsoft.com/office/officeart/2005/8/layout/default"/>
    <dgm:cxn modelId="{892126F3-B11D-471A-92D1-4C086B53288E}" type="presParOf" srcId="{2F7AEC99-AC0E-4B0D-949F-E024EAEFC7EA}" destId="{8674E77B-BDA2-48CF-B399-2DFD6B22B0CD}" srcOrd="1" destOrd="0" presId="urn:microsoft.com/office/officeart/2005/8/layout/default"/>
    <dgm:cxn modelId="{A87E1CAC-150E-4608-9A51-C2C3F5DBFCC4}" type="presParOf" srcId="{2F7AEC99-AC0E-4B0D-949F-E024EAEFC7EA}" destId="{AE346A22-9153-4AE5-935E-3DAE26BAC62D}" srcOrd="2" destOrd="0" presId="urn:microsoft.com/office/officeart/2005/8/layout/default"/>
    <dgm:cxn modelId="{AC222D0D-D4DE-4EB8-9ED7-927F7C222B1F}" type="presParOf" srcId="{2F7AEC99-AC0E-4B0D-949F-E024EAEFC7EA}" destId="{0563C8A1-439A-4718-A522-ED4986EFF547}" srcOrd="3" destOrd="0" presId="urn:microsoft.com/office/officeart/2005/8/layout/default"/>
    <dgm:cxn modelId="{468B055C-4384-4199-AE64-A7DCC4620F8E}" type="presParOf" srcId="{2F7AEC99-AC0E-4B0D-949F-E024EAEFC7EA}" destId="{AD894002-5F25-4C74-B857-7B686ED394AA}"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DA91A8-B295-40CD-9741-B907DA3A74B8}" type="doc">
      <dgm:prSet loTypeId="urn:microsoft.com/office/officeart/2005/8/layout/arrow2" loCatId="process" qsTypeId="urn:microsoft.com/office/officeart/2005/8/quickstyle/simple4" qsCatId="simple" csTypeId="urn:microsoft.com/office/officeart/2005/8/colors/accent1_2" csCatId="accent1" phldr="1"/>
      <dgm:spPr/>
    </dgm:pt>
    <dgm:pt modelId="{0694634A-45C1-4C1D-BB05-F3EBE06DC82E}">
      <dgm:prSet phldrT="[Text]"/>
      <dgm:spPr/>
      <dgm:t>
        <a:bodyPr/>
        <a:lstStyle/>
        <a:p>
          <a:r>
            <a:rPr lang="en-US" dirty="0" smtClean="0">
              <a:latin typeface="Arial" pitchFamily="34" charset="0"/>
              <a:cs typeface="Arial" pitchFamily="34" charset="0"/>
            </a:rPr>
            <a:t>Identify new niches in established markets.</a:t>
          </a:r>
          <a:endParaRPr lang="en-US" dirty="0">
            <a:latin typeface="Arial" pitchFamily="34" charset="0"/>
            <a:cs typeface="Arial" pitchFamily="34" charset="0"/>
          </a:endParaRPr>
        </a:p>
      </dgm:t>
    </dgm:pt>
    <dgm:pt modelId="{26F7F9BA-DC6F-4FA3-84DA-266399E97D43}" type="parTrans" cxnId="{2D9FD7D8-4B5A-47FD-9190-6D4E5518D831}">
      <dgm:prSet/>
      <dgm:spPr/>
      <dgm:t>
        <a:bodyPr/>
        <a:lstStyle/>
        <a:p>
          <a:endParaRPr lang="en-US">
            <a:latin typeface="Arial" pitchFamily="34" charset="0"/>
            <a:cs typeface="Arial" pitchFamily="34" charset="0"/>
          </a:endParaRPr>
        </a:p>
      </dgm:t>
    </dgm:pt>
    <dgm:pt modelId="{2098590C-CC14-4F38-9D8A-6F4B0657A136}" type="sibTrans" cxnId="{2D9FD7D8-4B5A-47FD-9190-6D4E5518D831}">
      <dgm:prSet/>
      <dgm:spPr/>
      <dgm:t>
        <a:bodyPr/>
        <a:lstStyle/>
        <a:p>
          <a:endParaRPr lang="en-US">
            <a:latin typeface="Arial" pitchFamily="34" charset="0"/>
            <a:cs typeface="Arial" pitchFamily="34" charset="0"/>
          </a:endParaRPr>
        </a:p>
      </dgm:t>
    </dgm:pt>
    <dgm:pt modelId="{574ECBEF-4496-4E6E-B61B-73314474F01D}">
      <dgm:prSet phldrT="[Text]"/>
      <dgm:spPr/>
      <dgm:t>
        <a:bodyPr/>
        <a:lstStyle/>
        <a:p>
          <a:r>
            <a:rPr lang="en-US" dirty="0" smtClean="0">
              <a:latin typeface="Arial" pitchFamily="34" charset="0"/>
              <a:cs typeface="Arial" pitchFamily="34" charset="0"/>
            </a:rPr>
            <a:t>Identify new markets.</a:t>
          </a:r>
          <a:endParaRPr lang="en-US" dirty="0">
            <a:latin typeface="Arial" pitchFamily="34" charset="0"/>
            <a:cs typeface="Arial" pitchFamily="34" charset="0"/>
          </a:endParaRPr>
        </a:p>
      </dgm:t>
    </dgm:pt>
    <dgm:pt modelId="{DA515B00-BDFF-44EF-B4DC-888380476D78}" type="parTrans" cxnId="{FFCE0ADB-BCBA-4024-A4DA-4BA8D294DA96}">
      <dgm:prSet/>
      <dgm:spPr/>
      <dgm:t>
        <a:bodyPr/>
        <a:lstStyle/>
        <a:p>
          <a:endParaRPr lang="en-US">
            <a:latin typeface="Arial" pitchFamily="34" charset="0"/>
            <a:cs typeface="Arial" pitchFamily="34" charset="0"/>
          </a:endParaRPr>
        </a:p>
      </dgm:t>
    </dgm:pt>
    <dgm:pt modelId="{ED934787-E7FA-4EAC-8BBF-2015F773A8EF}" type="sibTrans" cxnId="{FFCE0ADB-BCBA-4024-A4DA-4BA8D294DA96}">
      <dgm:prSet/>
      <dgm:spPr/>
      <dgm:t>
        <a:bodyPr/>
        <a:lstStyle/>
        <a:p>
          <a:endParaRPr lang="en-US">
            <a:latin typeface="Arial" pitchFamily="34" charset="0"/>
            <a:cs typeface="Arial" pitchFamily="34" charset="0"/>
          </a:endParaRPr>
        </a:p>
      </dgm:t>
    </dgm:pt>
    <dgm:pt modelId="{6C6DF626-5FBB-4991-A73D-1A1762E5319B}">
      <dgm:prSet phldrT="[Text]"/>
      <dgm:spPr/>
      <dgm:t>
        <a:bodyPr/>
        <a:lstStyle/>
        <a:p>
          <a:r>
            <a:rPr lang="en-US" dirty="0" smtClean="0">
              <a:latin typeface="Arial" pitchFamily="34" charset="0"/>
              <a:cs typeface="Arial" pitchFamily="34" charset="0"/>
            </a:rPr>
            <a:t>Quickly taking advantage of new opportunities.</a:t>
          </a:r>
          <a:endParaRPr lang="en-US" dirty="0">
            <a:latin typeface="Arial" pitchFamily="34" charset="0"/>
            <a:cs typeface="Arial" pitchFamily="34" charset="0"/>
          </a:endParaRPr>
        </a:p>
      </dgm:t>
    </dgm:pt>
    <dgm:pt modelId="{4DB5EB3D-0879-4F7C-BB9A-E9BA660FFB85}" type="parTrans" cxnId="{A4A6817B-E9DB-4303-8A77-AD76A9184B96}">
      <dgm:prSet/>
      <dgm:spPr/>
      <dgm:t>
        <a:bodyPr/>
        <a:lstStyle/>
        <a:p>
          <a:endParaRPr lang="en-US">
            <a:latin typeface="Arial" pitchFamily="34" charset="0"/>
            <a:cs typeface="Arial" pitchFamily="34" charset="0"/>
          </a:endParaRPr>
        </a:p>
      </dgm:t>
    </dgm:pt>
    <dgm:pt modelId="{AE05F7EB-9497-44FC-9B9E-DC6A38F3D43D}" type="sibTrans" cxnId="{A4A6817B-E9DB-4303-8A77-AD76A9184B96}">
      <dgm:prSet/>
      <dgm:spPr/>
      <dgm:t>
        <a:bodyPr/>
        <a:lstStyle/>
        <a:p>
          <a:endParaRPr lang="en-US">
            <a:latin typeface="Arial" pitchFamily="34" charset="0"/>
            <a:cs typeface="Arial" pitchFamily="34" charset="0"/>
          </a:endParaRPr>
        </a:p>
      </dgm:t>
    </dgm:pt>
    <dgm:pt modelId="{EC62665B-40E0-47C4-A300-556F4817CDDE}" type="pres">
      <dgm:prSet presAssocID="{36DA91A8-B295-40CD-9741-B907DA3A74B8}" presName="arrowDiagram" presStyleCnt="0">
        <dgm:presLayoutVars>
          <dgm:chMax val="5"/>
          <dgm:dir/>
          <dgm:resizeHandles val="exact"/>
        </dgm:presLayoutVars>
      </dgm:prSet>
      <dgm:spPr/>
    </dgm:pt>
    <dgm:pt modelId="{5AD7B7B6-966D-4B78-9325-13A195C1B7CE}" type="pres">
      <dgm:prSet presAssocID="{36DA91A8-B295-40CD-9741-B907DA3A74B8}" presName="arrow" presStyleLbl="bgShp" presStyleIdx="0" presStyleCnt="1"/>
      <dgm:spPr>
        <a:solidFill>
          <a:srgbClr val="FEEAC9"/>
        </a:solidFill>
      </dgm:spPr>
    </dgm:pt>
    <dgm:pt modelId="{2046F6B0-70F1-4338-9EFF-1A10D08F9F65}" type="pres">
      <dgm:prSet presAssocID="{36DA91A8-B295-40CD-9741-B907DA3A74B8}" presName="arrowDiagram3" presStyleCnt="0"/>
      <dgm:spPr/>
    </dgm:pt>
    <dgm:pt modelId="{C9AF17CF-734A-4B18-8A31-4932A465D2F7}" type="pres">
      <dgm:prSet presAssocID="{0694634A-45C1-4C1D-BB05-F3EBE06DC82E}" presName="bullet3a" presStyleLbl="node1" presStyleIdx="0" presStyleCnt="3"/>
      <dgm:spPr>
        <a:solidFill>
          <a:srgbClr val="0AA459"/>
        </a:solidFill>
      </dgm:spPr>
    </dgm:pt>
    <dgm:pt modelId="{AC437172-FC13-46A1-A6D3-A7D06511DF6F}" type="pres">
      <dgm:prSet presAssocID="{0694634A-45C1-4C1D-BB05-F3EBE06DC82E}" presName="textBox3a" presStyleLbl="revTx" presStyleIdx="0" presStyleCnt="3" custScaleY="84102" custLinFactNeighborX="8874" custLinFactNeighborY="1870">
        <dgm:presLayoutVars>
          <dgm:bulletEnabled val="1"/>
        </dgm:presLayoutVars>
      </dgm:prSet>
      <dgm:spPr/>
      <dgm:t>
        <a:bodyPr/>
        <a:lstStyle/>
        <a:p>
          <a:endParaRPr lang="en-US"/>
        </a:p>
      </dgm:t>
    </dgm:pt>
    <dgm:pt modelId="{CA63583A-3328-46A3-AB73-E8FD95AB661B}" type="pres">
      <dgm:prSet presAssocID="{574ECBEF-4496-4E6E-B61B-73314474F01D}" presName="bullet3b" presStyleLbl="node1" presStyleIdx="1" presStyleCnt="3"/>
      <dgm:spPr>
        <a:solidFill>
          <a:srgbClr val="0AA459"/>
        </a:solidFill>
      </dgm:spPr>
    </dgm:pt>
    <dgm:pt modelId="{78327F08-1E34-4D50-90F4-524EE6A8AD3D}" type="pres">
      <dgm:prSet presAssocID="{574ECBEF-4496-4E6E-B61B-73314474F01D}" presName="textBox3b" presStyleLbl="revTx" presStyleIdx="1" presStyleCnt="3" custScaleY="76152" custLinFactNeighborX="8615" custLinFactNeighborY="994">
        <dgm:presLayoutVars>
          <dgm:bulletEnabled val="1"/>
        </dgm:presLayoutVars>
      </dgm:prSet>
      <dgm:spPr/>
      <dgm:t>
        <a:bodyPr/>
        <a:lstStyle/>
        <a:p>
          <a:endParaRPr lang="en-US"/>
        </a:p>
      </dgm:t>
    </dgm:pt>
    <dgm:pt modelId="{DAFEFAC4-7EB7-478B-8833-CA582DBA98D7}" type="pres">
      <dgm:prSet presAssocID="{6C6DF626-5FBB-4991-A73D-1A1762E5319B}" presName="bullet3c" presStyleLbl="node1" presStyleIdx="2" presStyleCnt="3"/>
      <dgm:spPr>
        <a:solidFill>
          <a:srgbClr val="0AA459"/>
        </a:solidFill>
      </dgm:spPr>
    </dgm:pt>
    <dgm:pt modelId="{04115B79-A123-40AB-81C5-28051B483872}" type="pres">
      <dgm:prSet presAssocID="{6C6DF626-5FBB-4991-A73D-1A1762E5319B}" presName="textBox3c" presStyleLbl="revTx" presStyleIdx="2" presStyleCnt="3" custScaleY="72000" custLinFactNeighborX="8615" custLinFactNeighborY="778">
        <dgm:presLayoutVars>
          <dgm:bulletEnabled val="1"/>
        </dgm:presLayoutVars>
      </dgm:prSet>
      <dgm:spPr/>
      <dgm:t>
        <a:bodyPr/>
        <a:lstStyle/>
        <a:p>
          <a:endParaRPr lang="en-US"/>
        </a:p>
      </dgm:t>
    </dgm:pt>
  </dgm:ptLst>
  <dgm:cxnLst>
    <dgm:cxn modelId="{042D2C1A-C72A-4F6B-8730-42151CDB2B24}" type="presOf" srcId="{6C6DF626-5FBB-4991-A73D-1A1762E5319B}" destId="{04115B79-A123-40AB-81C5-28051B483872}" srcOrd="0" destOrd="0" presId="urn:microsoft.com/office/officeart/2005/8/layout/arrow2"/>
    <dgm:cxn modelId="{1AA2EBDE-D16C-440B-A8E3-8657C2E47E5A}" type="presOf" srcId="{0694634A-45C1-4C1D-BB05-F3EBE06DC82E}" destId="{AC437172-FC13-46A1-A6D3-A7D06511DF6F}" srcOrd="0" destOrd="0" presId="urn:microsoft.com/office/officeart/2005/8/layout/arrow2"/>
    <dgm:cxn modelId="{68CE5D81-F444-4EC8-82CA-C7AB67CAAEBE}" type="presOf" srcId="{36DA91A8-B295-40CD-9741-B907DA3A74B8}" destId="{EC62665B-40E0-47C4-A300-556F4817CDDE}" srcOrd="0" destOrd="0" presId="urn:microsoft.com/office/officeart/2005/8/layout/arrow2"/>
    <dgm:cxn modelId="{2D9FD7D8-4B5A-47FD-9190-6D4E5518D831}" srcId="{36DA91A8-B295-40CD-9741-B907DA3A74B8}" destId="{0694634A-45C1-4C1D-BB05-F3EBE06DC82E}" srcOrd="0" destOrd="0" parTransId="{26F7F9BA-DC6F-4FA3-84DA-266399E97D43}" sibTransId="{2098590C-CC14-4F38-9D8A-6F4B0657A136}"/>
    <dgm:cxn modelId="{A4A6817B-E9DB-4303-8A77-AD76A9184B96}" srcId="{36DA91A8-B295-40CD-9741-B907DA3A74B8}" destId="{6C6DF626-5FBB-4991-A73D-1A1762E5319B}" srcOrd="2" destOrd="0" parTransId="{4DB5EB3D-0879-4F7C-BB9A-E9BA660FFB85}" sibTransId="{AE05F7EB-9497-44FC-9B9E-DC6A38F3D43D}"/>
    <dgm:cxn modelId="{FFCE0ADB-BCBA-4024-A4DA-4BA8D294DA96}" srcId="{36DA91A8-B295-40CD-9741-B907DA3A74B8}" destId="{574ECBEF-4496-4E6E-B61B-73314474F01D}" srcOrd="1" destOrd="0" parTransId="{DA515B00-BDFF-44EF-B4DC-888380476D78}" sibTransId="{ED934787-E7FA-4EAC-8BBF-2015F773A8EF}"/>
    <dgm:cxn modelId="{D04F9747-E019-44B6-8842-051F72ACF94A}" type="presOf" srcId="{574ECBEF-4496-4E6E-B61B-73314474F01D}" destId="{78327F08-1E34-4D50-90F4-524EE6A8AD3D}" srcOrd="0" destOrd="0" presId="urn:microsoft.com/office/officeart/2005/8/layout/arrow2"/>
    <dgm:cxn modelId="{B5F2D31D-CBC1-4D9F-BF1F-3D65201F3565}" type="presParOf" srcId="{EC62665B-40E0-47C4-A300-556F4817CDDE}" destId="{5AD7B7B6-966D-4B78-9325-13A195C1B7CE}" srcOrd="0" destOrd="0" presId="urn:microsoft.com/office/officeart/2005/8/layout/arrow2"/>
    <dgm:cxn modelId="{8BAE6868-9FDD-40F2-B364-F436175453D5}" type="presParOf" srcId="{EC62665B-40E0-47C4-A300-556F4817CDDE}" destId="{2046F6B0-70F1-4338-9EFF-1A10D08F9F65}" srcOrd="1" destOrd="0" presId="urn:microsoft.com/office/officeart/2005/8/layout/arrow2"/>
    <dgm:cxn modelId="{3229F17A-539F-4C63-BF1B-61E141206246}" type="presParOf" srcId="{2046F6B0-70F1-4338-9EFF-1A10D08F9F65}" destId="{C9AF17CF-734A-4B18-8A31-4932A465D2F7}" srcOrd="0" destOrd="0" presId="urn:microsoft.com/office/officeart/2005/8/layout/arrow2"/>
    <dgm:cxn modelId="{8AFA2325-2961-42F3-BEAC-A0093E005307}" type="presParOf" srcId="{2046F6B0-70F1-4338-9EFF-1A10D08F9F65}" destId="{AC437172-FC13-46A1-A6D3-A7D06511DF6F}" srcOrd="1" destOrd="0" presId="urn:microsoft.com/office/officeart/2005/8/layout/arrow2"/>
    <dgm:cxn modelId="{6D3858DD-BAF1-4607-9016-75B52626EE2B}" type="presParOf" srcId="{2046F6B0-70F1-4338-9EFF-1A10D08F9F65}" destId="{CA63583A-3328-46A3-AB73-E8FD95AB661B}" srcOrd="2" destOrd="0" presId="urn:microsoft.com/office/officeart/2005/8/layout/arrow2"/>
    <dgm:cxn modelId="{09686853-6EE2-42E8-852D-3E0068E421AC}" type="presParOf" srcId="{2046F6B0-70F1-4338-9EFF-1A10D08F9F65}" destId="{78327F08-1E34-4D50-90F4-524EE6A8AD3D}" srcOrd="3" destOrd="0" presId="urn:microsoft.com/office/officeart/2005/8/layout/arrow2"/>
    <dgm:cxn modelId="{90405C25-CA25-4632-825A-97DF7765B314}" type="presParOf" srcId="{2046F6B0-70F1-4338-9EFF-1A10D08F9F65}" destId="{DAFEFAC4-7EB7-478B-8833-CA582DBA98D7}" srcOrd="4" destOrd="0" presId="urn:microsoft.com/office/officeart/2005/8/layout/arrow2"/>
    <dgm:cxn modelId="{424EC7EB-3560-40B0-B58D-513F2EFE084C}" type="presParOf" srcId="{2046F6B0-70F1-4338-9EFF-1A10D08F9F65}" destId="{04115B79-A123-40AB-81C5-28051B483872}"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C15AF0-77B2-44F4-ADE5-394786559838}"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E40B5E73-ACE9-47D3-95F3-FA4A78F737A5}">
      <dgm:prSet phldrT="[Text]"/>
      <dgm:spPr>
        <a:solidFill>
          <a:srgbClr val="002765"/>
        </a:solidFill>
      </dgm:spPr>
      <dgm:t>
        <a:bodyPr/>
        <a:lstStyle/>
        <a:p>
          <a:r>
            <a:rPr lang="en-US" dirty="0" smtClean="0">
              <a:latin typeface="Arial" pitchFamily="34" charset="0"/>
              <a:cs typeface="Arial" pitchFamily="34" charset="0"/>
            </a:rPr>
            <a:t>How to get into business</a:t>
          </a:r>
          <a:endParaRPr lang="en-US" dirty="0">
            <a:latin typeface="Arial" pitchFamily="34" charset="0"/>
            <a:cs typeface="Arial" pitchFamily="34" charset="0"/>
          </a:endParaRPr>
        </a:p>
      </dgm:t>
    </dgm:pt>
    <dgm:pt modelId="{095BEC7C-9B9B-4043-8CD3-3F0E26EB4F71}" type="parTrans" cxnId="{94973D8B-7735-43F7-A9BA-4C595D9BF63F}">
      <dgm:prSet/>
      <dgm:spPr/>
      <dgm:t>
        <a:bodyPr/>
        <a:lstStyle/>
        <a:p>
          <a:endParaRPr lang="en-US">
            <a:latin typeface="Arial" pitchFamily="34" charset="0"/>
            <a:cs typeface="Arial" pitchFamily="34" charset="0"/>
          </a:endParaRPr>
        </a:p>
      </dgm:t>
    </dgm:pt>
    <dgm:pt modelId="{8C3838DB-97E1-4211-926B-B5F3A635A78C}" type="sibTrans" cxnId="{94973D8B-7735-43F7-A9BA-4C595D9BF63F}">
      <dgm:prSet/>
      <dgm:spPr/>
      <dgm:t>
        <a:bodyPr/>
        <a:lstStyle/>
        <a:p>
          <a:endParaRPr lang="en-US">
            <a:latin typeface="Arial" pitchFamily="34" charset="0"/>
            <a:cs typeface="Arial" pitchFamily="34" charset="0"/>
          </a:endParaRPr>
        </a:p>
      </dgm:t>
    </dgm:pt>
    <dgm:pt modelId="{588BDCCB-6781-478F-8497-C3E5520BE3E9}">
      <dgm:prSet phldrT="[Text]"/>
      <dgm:spPr>
        <a:solidFill>
          <a:srgbClr val="5C7E8E"/>
        </a:solidFill>
      </dgm:spPr>
      <dgm:t>
        <a:bodyPr/>
        <a:lstStyle/>
        <a:p>
          <a:r>
            <a:rPr lang="en-US" dirty="0" smtClean="0">
              <a:latin typeface="Arial" pitchFamily="34" charset="0"/>
              <a:cs typeface="Arial" pitchFamily="34" charset="0"/>
            </a:rPr>
            <a:t>How to finance the business</a:t>
          </a:r>
          <a:endParaRPr lang="en-US" dirty="0">
            <a:latin typeface="Arial" pitchFamily="34" charset="0"/>
            <a:cs typeface="Arial" pitchFamily="34" charset="0"/>
          </a:endParaRPr>
        </a:p>
      </dgm:t>
    </dgm:pt>
    <dgm:pt modelId="{AC4C9E44-5230-493D-BCD8-8F3D8EA5716C}" type="parTrans" cxnId="{86552720-C879-4E89-9687-4CBF7A6DF99F}">
      <dgm:prSet/>
      <dgm:spPr/>
      <dgm:t>
        <a:bodyPr/>
        <a:lstStyle/>
        <a:p>
          <a:endParaRPr lang="en-US">
            <a:latin typeface="Arial" pitchFamily="34" charset="0"/>
            <a:cs typeface="Arial" pitchFamily="34" charset="0"/>
          </a:endParaRPr>
        </a:p>
      </dgm:t>
    </dgm:pt>
    <dgm:pt modelId="{C5047517-BC29-4B9A-A74C-3B16884330A6}" type="sibTrans" cxnId="{86552720-C879-4E89-9687-4CBF7A6DF99F}">
      <dgm:prSet/>
      <dgm:spPr/>
      <dgm:t>
        <a:bodyPr/>
        <a:lstStyle/>
        <a:p>
          <a:endParaRPr lang="en-US">
            <a:latin typeface="Arial" pitchFamily="34" charset="0"/>
            <a:cs typeface="Arial" pitchFamily="34" charset="0"/>
          </a:endParaRPr>
        </a:p>
      </dgm:t>
    </dgm:pt>
    <dgm:pt modelId="{C696D18D-9E64-421F-9F60-0EB982DAD91B}">
      <dgm:prSet phldrT="[Text]"/>
      <dgm:spPr>
        <a:solidFill>
          <a:srgbClr val="00A3B4"/>
        </a:solidFill>
      </dgm:spPr>
      <dgm:t>
        <a:bodyPr/>
        <a:lstStyle/>
        <a:p>
          <a:r>
            <a:rPr lang="en-US" dirty="0" smtClean="0">
              <a:latin typeface="Arial" pitchFamily="34" charset="0"/>
              <a:cs typeface="Arial" pitchFamily="34" charset="0"/>
            </a:rPr>
            <a:t>When and how to seek expert advice</a:t>
          </a:r>
          <a:endParaRPr lang="en-US" dirty="0">
            <a:latin typeface="Arial" pitchFamily="34" charset="0"/>
            <a:cs typeface="Arial" pitchFamily="34" charset="0"/>
          </a:endParaRPr>
        </a:p>
      </dgm:t>
    </dgm:pt>
    <dgm:pt modelId="{20AC7103-3668-4D9F-9D09-FBD7A740E889}" type="parTrans" cxnId="{549344F1-87B5-43AD-BE1F-EDCC7E449447}">
      <dgm:prSet/>
      <dgm:spPr/>
      <dgm:t>
        <a:bodyPr/>
        <a:lstStyle/>
        <a:p>
          <a:endParaRPr lang="en-US">
            <a:latin typeface="Arial" pitchFamily="34" charset="0"/>
            <a:cs typeface="Arial" pitchFamily="34" charset="0"/>
          </a:endParaRPr>
        </a:p>
      </dgm:t>
    </dgm:pt>
    <dgm:pt modelId="{271FC801-6848-4D16-98E3-255B92D8A54D}" type="sibTrans" cxnId="{549344F1-87B5-43AD-BE1F-EDCC7E449447}">
      <dgm:prSet/>
      <dgm:spPr/>
      <dgm:t>
        <a:bodyPr/>
        <a:lstStyle/>
        <a:p>
          <a:endParaRPr lang="en-US">
            <a:latin typeface="Arial" pitchFamily="34" charset="0"/>
            <a:cs typeface="Arial" pitchFamily="34" charset="0"/>
          </a:endParaRPr>
        </a:p>
      </dgm:t>
    </dgm:pt>
    <dgm:pt modelId="{3AFB4F93-9A53-4C54-A1A7-2B6C721FE357}" type="pres">
      <dgm:prSet presAssocID="{51C15AF0-77B2-44F4-ADE5-394786559838}" presName="diagram" presStyleCnt="0">
        <dgm:presLayoutVars>
          <dgm:dir/>
          <dgm:resizeHandles val="exact"/>
        </dgm:presLayoutVars>
      </dgm:prSet>
      <dgm:spPr/>
      <dgm:t>
        <a:bodyPr/>
        <a:lstStyle/>
        <a:p>
          <a:endParaRPr lang="en-US"/>
        </a:p>
      </dgm:t>
    </dgm:pt>
    <dgm:pt modelId="{3428F742-6554-4B41-86C9-F809526D7F5A}" type="pres">
      <dgm:prSet presAssocID="{E40B5E73-ACE9-47D3-95F3-FA4A78F737A5}" presName="node" presStyleLbl="node1" presStyleIdx="0" presStyleCnt="3">
        <dgm:presLayoutVars>
          <dgm:bulletEnabled val="1"/>
        </dgm:presLayoutVars>
      </dgm:prSet>
      <dgm:spPr/>
      <dgm:t>
        <a:bodyPr/>
        <a:lstStyle/>
        <a:p>
          <a:endParaRPr lang="en-US"/>
        </a:p>
      </dgm:t>
    </dgm:pt>
    <dgm:pt modelId="{CDC4C2F2-FDC0-4437-A387-A81C0AF39778}" type="pres">
      <dgm:prSet presAssocID="{8C3838DB-97E1-4211-926B-B5F3A635A78C}" presName="sibTrans" presStyleCnt="0"/>
      <dgm:spPr/>
    </dgm:pt>
    <dgm:pt modelId="{EBF7E738-508A-4D10-8E2B-F03C4150B14F}" type="pres">
      <dgm:prSet presAssocID="{588BDCCB-6781-478F-8497-C3E5520BE3E9}" presName="node" presStyleLbl="node1" presStyleIdx="1" presStyleCnt="3">
        <dgm:presLayoutVars>
          <dgm:bulletEnabled val="1"/>
        </dgm:presLayoutVars>
      </dgm:prSet>
      <dgm:spPr/>
      <dgm:t>
        <a:bodyPr/>
        <a:lstStyle/>
        <a:p>
          <a:endParaRPr lang="en-US"/>
        </a:p>
      </dgm:t>
    </dgm:pt>
    <dgm:pt modelId="{E2E24C6D-0904-471B-AF7C-5A518D1C68AB}" type="pres">
      <dgm:prSet presAssocID="{C5047517-BC29-4B9A-A74C-3B16884330A6}" presName="sibTrans" presStyleCnt="0"/>
      <dgm:spPr/>
    </dgm:pt>
    <dgm:pt modelId="{0BF40928-F478-4117-A099-782BA6E1C019}" type="pres">
      <dgm:prSet presAssocID="{C696D18D-9E64-421F-9F60-0EB982DAD91B}" presName="node" presStyleLbl="node1" presStyleIdx="2" presStyleCnt="3">
        <dgm:presLayoutVars>
          <dgm:bulletEnabled val="1"/>
        </dgm:presLayoutVars>
      </dgm:prSet>
      <dgm:spPr/>
      <dgm:t>
        <a:bodyPr/>
        <a:lstStyle/>
        <a:p>
          <a:endParaRPr lang="en-US"/>
        </a:p>
      </dgm:t>
    </dgm:pt>
  </dgm:ptLst>
  <dgm:cxnLst>
    <dgm:cxn modelId="{86552720-C879-4E89-9687-4CBF7A6DF99F}" srcId="{51C15AF0-77B2-44F4-ADE5-394786559838}" destId="{588BDCCB-6781-478F-8497-C3E5520BE3E9}" srcOrd="1" destOrd="0" parTransId="{AC4C9E44-5230-493D-BCD8-8F3D8EA5716C}" sibTransId="{C5047517-BC29-4B9A-A74C-3B16884330A6}"/>
    <dgm:cxn modelId="{23C6C2F0-309A-430E-BCE0-804591889A06}" type="presOf" srcId="{C696D18D-9E64-421F-9F60-0EB982DAD91B}" destId="{0BF40928-F478-4117-A099-782BA6E1C019}" srcOrd="0" destOrd="0" presId="urn:microsoft.com/office/officeart/2005/8/layout/default"/>
    <dgm:cxn modelId="{549344F1-87B5-43AD-BE1F-EDCC7E449447}" srcId="{51C15AF0-77B2-44F4-ADE5-394786559838}" destId="{C696D18D-9E64-421F-9F60-0EB982DAD91B}" srcOrd="2" destOrd="0" parTransId="{20AC7103-3668-4D9F-9D09-FBD7A740E889}" sibTransId="{271FC801-6848-4D16-98E3-255B92D8A54D}"/>
    <dgm:cxn modelId="{1891EC6E-F52F-4AF9-BF3C-935156B4350F}" type="presOf" srcId="{588BDCCB-6781-478F-8497-C3E5520BE3E9}" destId="{EBF7E738-508A-4D10-8E2B-F03C4150B14F}" srcOrd="0" destOrd="0" presId="urn:microsoft.com/office/officeart/2005/8/layout/default"/>
    <dgm:cxn modelId="{4B73225D-A2A0-41B9-A405-7D536DBB8991}" type="presOf" srcId="{E40B5E73-ACE9-47D3-95F3-FA4A78F737A5}" destId="{3428F742-6554-4B41-86C9-F809526D7F5A}" srcOrd="0" destOrd="0" presId="urn:microsoft.com/office/officeart/2005/8/layout/default"/>
    <dgm:cxn modelId="{97C94BCE-9F2D-4A2A-B11D-40ABB54C9D7A}" type="presOf" srcId="{51C15AF0-77B2-44F4-ADE5-394786559838}" destId="{3AFB4F93-9A53-4C54-A1A7-2B6C721FE357}" srcOrd="0" destOrd="0" presId="urn:microsoft.com/office/officeart/2005/8/layout/default"/>
    <dgm:cxn modelId="{94973D8B-7735-43F7-A9BA-4C595D9BF63F}" srcId="{51C15AF0-77B2-44F4-ADE5-394786559838}" destId="{E40B5E73-ACE9-47D3-95F3-FA4A78F737A5}" srcOrd="0" destOrd="0" parTransId="{095BEC7C-9B9B-4043-8CD3-3F0E26EB4F71}" sibTransId="{8C3838DB-97E1-4211-926B-B5F3A635A78C}"/>
    <dgm:cxn modelId="{77E5E4D2-A042-43AA-8EF4-00DA7026C672}" type="presParOf" srcId="{3AFB4F93-9A53-4C54-A1A7-2B6C721FE357}" destId="{3428F742-6554-4B41-86C9-F809526D7F5A}" srcOrd="0" destOrd="0" presId="urn:microsoft.com/office/officeart/2005/8/layout/default"/>
    <dgm:cxn modelId="{ED3E05B5-02C9-4A74-A69B-D9985E5B791E}" type="presParOf" srcId="{3AFB4F93-9A53-4C54-A1A7-2B6C721FE357}" destId="{CDC4C2F2-FDC0-4437-A387-A81C0AF39778}" srcOrd="1" destOrd="0" presId="urn:microsoft.com/office/officeart/2005/8/layout/default"/>
    <dgm:cxn modelId="{77CBAE3E-D672-451B-A80E-7C2D7F0DD9BB}" type="presParOf" srcId="{3AFB4F93-9A53-4C54-A1A7-2B6C721FE357}" destId="{EBF7E738-508A-4D10-8E2B-F03C4150B14F}" srcOrd="2" destOrd="0" presId="urn:microsoft.com/office/officeart/2005/8/layout/default"/>
    <dgm:cxn modelId="{A2235ECE-F800-47ED-9E7C-59DD99BE0C97}" type="presParOf" srcId="{3AFB4F93-9A53-4C54-A1A7-2B6C721FE357}" destId="{E2E24C6D-0904-471B-AF7C-5A518D1C68AB}" srcOrd="3" destOrd="0" presId="urn:microsoft.com/office/officeart/2005/8/layout/default"/>
    <dgm:cxn modelId="{8B23C4F1-45AE-4DD7-A06E-2A7C3CA8A566}" type="presParOf" srcId="{3AFB4F93-9A53-4C54-A1A7-2B6C721FE357}" destId="{0BF40928-F478-4117-A099-782BA6E1C019}" srcOrd="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E28604-F89D-4196-B9AA-96716296FF7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D54B7376-95FF-43E5-B835-CE49C6766033}">
      <dgm:prSet phldrT="[Text]"/>
      <dgm:spPr>
        <a:solidFill>
          <a:srgbClr val="FEEAC9"/>
        </a:solidFill>
      </dgm:spPr>
      <dgm:t>
        <a:bodyPr/>
        <a:lstStyle/>
        <a:p>
          <a:r>
            <a:rPr lang="en-US" b="1" dirty="0" smtClean="0">
              <a:solidFill>
                <a:srgbClr val="E95A53"/>
              </a:solidFill>
              <a:latin typeface="Arial" pitchFamily="34" charset="0"/>
              <a:cs typeface="Arial" pitchFamily="34" charset="0"/>
            </a:rPr>
            <a:t>Franchising agreement</a:t>
          </a:r>
          <a:endParaRPr lang="en-US" b="1" dirty="0">
            <a:solidFill>
              <a:srgbClr val="E95A53"/>
            </a:solidFill>
            <a:latin typeface="Arial" pitchFamily="34" charset="0"/>
            <a:cs typeface="Arial" pitchFamily="34" charset="0"/>
          </a:endParaRPr>
        </a:p>
      </dgm:t>
    </dgm:pt>
    <dgm:pt modelId="{402E2B0D-F872-4322-BEA5-077D26FC2EF0}" type="parTrans" cxnId="{5C61D386-0C97-4DB2-B8A6-C7D0045F15A9}">
      <dgm:prSet/>
      <dgm:spPr/>
      <dgm:t>
        <a:bodyPr/>
        <a:lstStyle/>
        <a:p>
          <a:endParaRPr lang="en-US">
            <a:latin typeface="Arial" pitchFamily="34" charset="0"/>
            <a:cs typeface="Arial" pitchFamily="34" charset="0"/>
          </a:endParaRPr>
        </a:p>
      </dgm:t>
    </dgm:pt>
    <dgm:pt modelId="{33AF3BE3-33FE-4560-8705-6869042D6CAA}" type="sibTrans" cxnId="{5C61D386-0C97-4DB2-B8A6-C7D0045F15A9}">
      <dgm:prSet/>
      <dgm:spPr/>
      <dgm:t>
        <a:bodyPr/>
        <a:lstStyle/>
        <a:p>
          <a:endParaRPr lang="en-US">
            <a:latin typeface="Arial" pitchFamily="34" charset="0"/>
            <a:cs typeface="Arial" pitchFamily="34" charset="0"/>
          </a:endParaRPr>
        </a:p>
      </dgm:t>
    </dgm:pt>
    <dgm:pt modelId="{98D46D98-8572-4218-808D-DBF70AD13B5D}">
      <dgm:prSet phldrT="[Text]"/>
      <dgm:spPr>
        <a:solidFill>
          <a:schemeClr val="bg1"/>
        </a:solidFill>
      </dgm:spPr>
      <dgm:t>
        <a:bodyPr/>
        <a:lstStyle/>
        <a:p>
          <a:r>
            <a:rPr lang="en-US" dirty="0" smtClean="0">
              <a:solidFill>
                <a:schemeClr val="tx1"/>
              </a:solidFill>
              <a:latin typeface="Arial" pitchFamily="34" charset="0"/>
              <a:cs typeface="Arial" pitchFamily="34" charset="0"/>
            </a:rPr>
            <a:t>A contract between an entrepreneur (the </a:t>
          </a:r>
          <a:r>
            <a:rPr lang="en-US" i="1" dirty="0" smtClean="0">
              <a:solidFill>
                <a:schemeClr val="tx1"/>
              </a:solidFill>
              <a:latin typeface="Arial" pitchFamily="34" charset="0"/>
              <a:cs typeface="Arial" pitchFamily="34" charset="0"/>
            </a:rPr>
            <a:t>franchisee</a:t>
          </a:r>
          <a:r>
            <a:rPr lang="en-US" i="0" dirty="0" smtClean="0">
              <a:solidFill>
                <a:schemeClr val="tx1"/>
              </a:solidFill>
              <a:latin typeface="Arial" pitchFamily="34" charset="0"/>
              <a:cs typeface="Arial" pitchFamily="34" charset="0"/>
            </a:rPr>
            <a:t>) and a parent company (the </a:t>
          </a:r>
          <a:r>
            <a:rPr lang="en-US" i="1" dirty="0" smtClean="0">
              <a:solidFill>
                <a:schemeClr val="tx1"/>
              </a:solidFill>
              <a:latin typeface="Arial" pitchFamily="34" charset="0"/>
              <a:cs typeface="Arial" pitchFamily="34" charset="0"/>
            </a:rPr>
            <a:t>franchiser</a:t>
          </a:r>
          <a:r>
            <a:rPr lang="en-US" i="0" dirty="0" smtClean="0">
              <a:solidFill>
                <a:schemeClr val="tx1"/>
              </a:solidFill>
              <a:latin typeface="Arial" pitchFamily="34" charset="0"/>
              <a:cs typeface="Arial" pitchFamily="34" charset="0"/>
            </a:rPr>
            <a:t>); the entrepreneur pays the parent company for the use of its trademarks, products, formulas, and business plans.</a:t>
          </a:r>
          <a:endParaRPr lang="en-US" dirty="0">
            <a:solidFill>
              <a:schemeClr val="tx1"/>
            </a:solidFill>
            <a:latin typeface="Arial" pitchFamily="34" charset="0"/>
            <a:cs typeface="Arial" pitchFamily="34" charset="0"/>
          </a:endParaRPr>
        </a:p>
      </dgm:t>
    </dgm:pt>
    <dgm:pt modelId="{8CF8F319-7D6D-41C1-982B-4006E147995F}" type="parTrans" cxnId="{8DDE7F23-05C9-4394-B258-6E082CAE1DB5}">
      <dgm:prSet/>
      <dgm:spPr/>
      <dgm:t>
        <a:bodyPr/>
        <a:lstStyle/>
        <a:p>
          <a:endParaRPr lang="en-US">
            <a:latin typeface="Arial" pitchFamily="34" charset="0"/>
            <a:cs typeface="Arial" pitchFamily="34" charset="0"/>
          </a:endParaRPr>
        </a:p>
      </dgm:t>
    </dgm:pt>
    <dgm:pt modelId="{A0349062-2178-42B0-8E9F-8F079FA0F118}" type="sibTrans" cxnId="{8DDE7F23-05C9-4394-B258-6E082CAE1DB5}">
      <dgm:prSet/>
      <dgm:spPr/>
      <dgm:t>
        <a:bodyPr/>
        <a:lstStyle/>
        <a:p>
          <a:endParaRPr lang="en-US">
            <a:latin typeface="Arial" pitchFamily="34" charset="0"/>
            <a:cs typeface="Arial" pitchFamily="34" charset="0"/>
          </a:endParaRPr>
        </a:p>
      </dgm:t>
    </dgm:pt>
    <dgm:pt modelId="{EE473C25-06A8-4296-906F-392A7037C426}" type="pres">
      <dgm:prSet presAssocID="{3AE28604-F89D-4196-B9AA-96716296FF7E}" presName="theList" presStyleCnt="0">
        <dgm:presLayoutVars>
          <dgm:dir/>
          <dgm:animLvl val="lvl"/>
          <dgm:resizeHandles val="exact"/>
        </dgm:presLayoutVars>
      </dgm:prSet>
      <dgm:spPr/>
      <dgm:t>
        <a:bodyPr/>
        <a:lstStyle/>
        <a:p>
          <a:endParaRPr lang="en-US"/>
        </a:p>
      </dgm:t>
    </dgm:pt>
    <dgm:pt modelId="{51246EC9-BC31-43A3-A610-E8886DE98AC6}" type="pres">
      <dgm:prSet presAssocID="{D54B7376-95FF-43E5-B835-CE49C6766033}" presName="compNode" presStyleCnt="0"/>
      <dgm:spPr/>
    </dgm:pt>
    <dgm:pt modelId="{407E1604-0092-4DEB-9169-27EEAA8A863F}" type="pres">
      <dgm:prSet presAssocID="{D54B7376-95FF-43E5-B835-CE49C6766033}" presName="aNode" presStyleLbl="bgShp" presStyleIdx="0" presStyleCnt="1" custLinFactNeighborX="3571"/>
      <dgm:spPr/>
      <dgm:t>
        <a:bodyPr/>
        <a:lstStyle/>
        <a:p>
          <a:endParaRPr lang="en-US"/>
        </a:p>
      </dgm:t>
    </dgm:pt>
    <dgm:pt modelId="{A4DB31F2-F2CF-46D9-B02F-B33434471B2D}" type="pres">
      <dgm:prSet presAssocID="{D54B7376-95FF-43E5-B835-CE49C6766033}" presName="textNode" presStyleLbl="bgShp" presStyleIdx="0" presStyleCnt="1"/>
      <dgm:spPr/>
      <dgm:t>
        <a:bodyPr/>
        <a:lstStyle/>
        <a:p>
          <a:endParaRPr lang="en-US"/>
        </a:p>
      </dgm:t>
    </dgm:pt>
    <dgm:pt modelId="{46C22152-521F-41A0-97CE-0447D3876EDC}" type="pres">
      <dgm:prSet presAssocID="{D54B7376-95FF-43E5-B835-CE49C6766033}" presName="compChildNode" presStyleCnt="0"/>
      <dgm:spPr/>
    </dgm:pt>
    <dgm:pt modelId="{82EC5C61-6ED0-4513-9CFE-99154277ACF9}" type="pres">
      <dgm:prSet presAssocID="{D54B7376-95FF-43E5-B835-CE49C6766033}" presName="theInnerList" presStyleCnt="0"/>
      <dgm:spPr/>
    </dgm:pt>
    <dgm:pt modelId="{B2BD6A16-7CC9-49B2-A939-2D3E3AB1EB37}" type="pres">
      <dgm:prSet presAssocID="{98D46D98-8572-4218-808D-DBF70AD13B5D}" presName="childNode" presStyleLbl="node1" presStyleIdx="0" presStyleCnt="1">
        <dgm:presLayoutVars>
          <dgm:bulletEnabled val="1"/>
        </dgm:presLayoutVars>
      </dgm:prSet>
      <dgm:spPr/>
      <dgm:t>
        <a:bodyPr/>
        <a:lstStyle/>
        <a:p>
          <a:endParaRPr lang="en-US"/>
        </a:p>
      </dgm:t>
    </dgm:pt>
  </dgm:ptLst>
  <dgm:cxnLst>
    <dgm:cxn modelId="{0EABE73F-25C1-46B3-A6E7-FA714DCA1721}" type="presOf" srcId="{D54B7376-95FF-43E5-B835-CE49C6766033}" destId="{A4DB31F2-F2CF-46D9-B02F-B33434471B2D}" srcOrd="1" destOrd="0" presId="urn:microsoft.com/office/officeart/2005/8/layout/lProcess2"/>
    <dgm:cxn modelId="{5C61D386-0C97-4DB2-B8A6-C7D0045F15A9}" srcId="{3AE28604-F89D-4196-B9AA-96716296FF7E}" destId="{D54B7376-95FF-43E5-B835-CE49C6766033}" srcOrd="0" destOrd="0" parTransId="{402E2B0D-F872-4322-BEA5-077D26FC2EF0}" sibTransId="{33AF3BE3-33FE-4560-8705-6869042D6CAA}"/>
    <dgm:cxn modelId="{C42BAE3F-1043-4211-A608-1181A4435C11}" type="presOf" srcId="{3AE28604-F89D-4196-B9AA-96716296FF7E}" destId="{EE473C25-06A8-4296-906F-392A7037C426}" srcOrd="0" destOrd="0" presId="urn:microsoft.com/office/officeart/2005/8/layout/lProcess2"/>
    <dgm:cxn modelId="{0F060C59-B08A-4CA2-BD4A-43D04E398812}" type="presOf" srcId="{98D46D98-8572-4218-808D-DBF70AD13B5D}" destId="{B2BD6A16-7CC9-49B2-A939-2D3E3AB1EB37}" srcOrd="0" destOrd="0" presId="urn:microsoft.com/office/officeart/2005/8/layout/lProcess2"/>
    <dgm:cxn modelId="{8DDE7F23-05C9-4394-B258-6E082CAE1DB5}" srcId="{D54B7376-95FF-43E5-B835-CE49C6766033}" destId="{98D46D98-8572-4218-808D-DBF70AD13B5D}" srcOrd="0" destOrd="0" parTransId="{8CF8F319-7D6D-41C1-982B-4006E147995F}" sibTransId="{A0349062-2178-42B0-8E9F-8F079FA0F118}"/>
    <dgm:cxn modelId="{8147F8E7-BB06-46D4-AAA3-64C99708F9DA}" type="presOf" srcId="{D54B7376-95FF-43E5-B835-CE49C6766033}" destId="{407E1604-0092-4DEB-9169-27EEAA8A863F}" srcOrd="0" destOrd="0" presId="urn:microsoft.com/office/officeart/2005/8/layout/lProcess2"/>
    <dgm:cxn modelId="{D37DE53B-0DA6-45BD-93E6-68FAFF545310}" type="presParOf" srcId="{EE473C25-06A8-4296-906F-392A7037C426}" destId="{51246EC9-BC31-43A3-A610-E8886DE98AC6}" srcOrd="0" destOrd="0" presId="urn:microsoft.com/office/officeart/2005/8/layout/lProcess2"/>
    <dgm:cxn modelId="{EB772C94-49C3-401F-AB05-39EBCCF82373}" type="presParOf" srcId="{51246EC9-BC31-43A3-A610-E8886DE98AC6}" destId="{407E1604-0092-4DEB-9169-27EEAA8A863F}" srcOrd="0" destOrd="0" presId="urn:microsoft.com/office/officeart/2005/8/layout/lProcess2"/>
    <dgm:cxn modelId="{58FEBFFF-A156-496C-9C6B-2A2ACA8CE02E}" type="presParOf" srcId="{51246EC9-BC31-43A3-A610-E8886DE98AC6}" destId="{A4DB31F2-F2CF-46D9-B02F-B33434471B2D}" srcOrd="1" destOrd="0" presId="urn:microsoft.com/office/officeart/2005/8/layout/lProcess2"/>
    <dgm:cxn modelId="{759212D5-729B-4C57-9FFD-0A33357BE18B}" type="presParOf" srcId="{51246EC9-BC31-43A3-A610-E8886DE98AC6}" destId="{46C22152-521F-41A0-97CE-0447D3876EDC}" srcOrd="2" destOrd="0" presId="urn:microsoft.com/office/officeart/2005/8/layout/lProcess2"/>
    <dgm:cxn modelId="{2968DC56-7DEA-493E-B724-22A046663F9C}" type="presParOf" srcId="{46C22152-521F-41A0-97CE-0447D3876EDC}" destId="{82EC5C61-6ED0-4513-9CFE-99154277ACF9}" srcOrd="0" destOrd="0" presId="urn:microsoft.com/office/officeart/2005/8/layout/lProcess2"/>
    <dgm:cxn modelId="{D89E55B9-0F18-4B50-9B28-A7B8A8883B76}" type="presParOf" srcId="{82EC5C61-6ED0-4513-9CFE-99154277ACF9}" destId="{B2BD6A16-7CC9-49B2-A939-2D3E3AB1EB37}"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E3265B-0161-4071-B25E-CDD1E96706F8}">
      <dsp:nvSpPr>
        <dsp:cNvPr id="0" name=""/>
        <dsp:cNvSpPr/>
      </dsp:nvSpPr>
      <dsp:spPr>
        <a:xfrm>
          <a:off x="0" y="352317"/>
          <a:ext cx="7924800" cy="937125"/>
        </a:xfrm>
        <a:prstGeom prst="rect">
          <a:avLst/>
        </a:prstGeom>
        <a:solidFill>
          <a:schemeClr val="lt1">
            <a:alpha val="90000"/>
            <a:hueOff val="0"/>
            <a:satOff val="0"/>
            <a:lumOff val="0"/>
            <a:alphaOff val="0"/>
          </a:schemeClr>
        </a:solidFill>
        <a:ln w="9525" cap="flat" cmpd="sng" algn="ctr">
          <a:solidFill>
            <a:srgbClr val="E95A53"/>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354076" rIns="61505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The process of planning, organizing, operating, and assuming the risk of a start-up or new venture.</a:t>
          </a:r>
          <a:endParaRPr lang="en-US" sz="1700" kern="1200" dirty="0">
            <a:latin typeface="+mj-lt"/>
          </a:endParaRPr>
        </a:p>
      </dsp:txBody>
      <dsp:txXfrm>
        <a:off x="0" y="352317"/>
        <a:ext cx="7924800" cy="937125"/>
      </dsp:txXfrm>
    </dsp:sp>
    <dsp:sp modelId="{48681C42-F15B-42FC-8514-10FD4CAB2F93}">
      <dsp:nvSpPr>
        <dsp:cNvPr id="0" name=""/>
        <dsp:cNvSpPr/>
      </dsp:nvSpPr>
      <dsp:spPr>
        <a:xfrm>
          <a:off x="396240" y="101397"/>
          <a:ext cx="5547360" cy="501840"/>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l" defTabSz="755650">
            <a:lnSpc>
              <a:spcPct val="90000"/>
            </a:lnSpc>
            <a:spcBef>
              <a:spcPct val="0"/>
            </a:spcBef>
            <a:spcAft>
              <a:spcPct val="35000"/>
            </a:spcAft>
          </a:pPr>
          <a:r>
            <a:rPr lang="en-US" sz="1700" b="1" kern="1200" dirty="0" smtClean="0">
              <a:solidFill>
                <a:srgbClr val="E95A53"/>
              </a:solidFill>
              <a:latin typeface="+mj-lt"/>
            </a:rPr>
            <a:t>Entrepreneurship </a:t>
          </a:r>
          <a:endParaRPr lang="en-US" sz="1700" b="1" kern="1200" dirty="0">
            <a:solidFill>
              <a:srgbClr val="E95A53"/>
            </a:solidFill>
            <a:latin typeface="+mj-lt"/>
          </a:endParaRPr>
        </a:p>
      </dsp:txBody>
      <dsp:txXfrm>
        <a:off x="396240" y="101397"/>
        <a:ext cx="5547360" cy="501840"/>
      </dsp:txXfrm>
    </dsp:sp>
    <dsp:sp modelId="{B4E13F2D-4EFF-4336-8B8C-0B4B6213EFE0}">
      <dsp:nvSpPr>
        <dsp:cNvPr id="0" name=""/>
        <dsp:cNvSpPr/>
      </dsp:nvSpPr>
      <dsp:spPr>
        <a:xfrm>
          <a:off x="0" y="1632162"/>
          <a:ext cx="7924800" cy="709537"/>
        </a:xfrm>
        <a:prstGeom prst="rect">
          <a:avLst/>
        </a:prstGeom>
        <a:solidFill>
          <a:schemeClr val="lt1">
            <a:alpha val="90000"/>
            <a:hueOff val="0"/>
            <a:satOff val="0"/>
            <a:lumOff val="0"/>
            <a:alphaOff val="0"/>
          </a:schemeClr>
        </a:solidFill>
        <a:ln w="9525" cap="flat" cmpd="sng" algn="ctr">
          <a:solidFill>
            <a:srgbClr val="E95A53"/>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354076" rIns="61505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Someone who engages in entrepreneurship.</a:t>
          </a:r>
          <a:endParaRPr lang="en-US" sz="1700" kern="1200" dirty="0">
            <a:latin typeface="+mj-lt"/>
          </a:endParaRPr>
        </a:p>
      </dsp:txBody>
      <dsp:txXfrm>
        <a:off x="0" y="1632162"/>
        <a:ext cx="7924800" cy="709537"/>
      </dsp:txXfrm>
    </dsp:sp>
    <dsp:sp modelId="{402724BB-EBFD-4BB5-BCE2-5C85A18476B3}">
      <dsp:nvSpPr>
        <dsp:cNvPr id="0" name=""/>
        <dsp:cNvSpPr/>
      </dsp:nvSpPr>
      <dsp:spPr>
        <a:xfrm>
          <a:off x="396240" y="1381242"/>
          <a:ext cx="5547360" cy="501840"/>
        </a:xfrm>
        <a:prstGeom prst="roundRect">
          <a:avLst/>
        </a:prstGeom>
        <a:solidFill>
          <a:srgbClr val="FEEAC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l" defTabSz="755650">
            <a:lnSpc>
              <a:spcPct val="90000"/>
            </a:lnSpc>
            <a:spcBef>
              <a:spcPct val="0"/>
            </a:spcBef>
            <a:spcAft>
              <a:spcPct val="35000"/>
            </a:spcAft>
          </a:pPr>
          <a:r>
            <a:rPr lang="en-US" sz="1700" b="1" kern="1200" dirty="0" smtClean="0">
              <a:solidFill>
                <a:srgbClr val="E95A53"/>
              </a:solidFill>
              <a:latin typeface="+mj-lt"/>
            </a:rPr>
            <a:t>Entrepreneur </a:t>
          </a:r>
          <a:endParaRPr lang="en-US" sz="1700" b="1" kern="1200" dirty="0">
            <a:solidFill>
              <a:srgbClr val="E95A53"/>
            </a:solidFill>
            <a:latin typeface="+mj-lt"/>
          </a:endParaRPr>
        </a:p>
      </dsp:txBody>
      <dsp:txXfrm>
        <a:off x="396240" y="1381242"/>
        <a:ext cx="5547360" cy="501840"/>
      </dsp:txXfrm>
    </dsp:sp>
    <dsp:sp modelId="{D7964561-07A3-42DD-9B34-41DE0145CA83}">
      <dsp:nvSpPr>
        <dsp:cNvPr id="0" name=""/>
        <dsp:cNvSpPr/>
      </dsp:nvSpPr>
      <dsp:spPr>
        <a:xfrm>
          <a:off x="0" y="2684420"/>
          <a:ext cx="7924800" cy="937125"/>
        </a:xfrm>
        <a:prstGeom prst="rect">
          <a:avLst/>
        </a:prstGeom>
        <a:solidFill>
          <a:schemeClr val="lt1">
            <a:alpha val="90000"/>
            <a:hueOff val="0"/>
            <a:satOff val="0"/>
            <a:lumOff val="0"/>
            <a:alphaOff val="0"/>
          </a:schemeClr>
        </a:solidFill>
        <a:ln w="9525" cap="flat" cmpd="sng" algn="ctr">
          <a:solidFill>
            <a:srgbClr val="E95A53"/>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354076" rIns="61505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Privately owned by one individual or a small group, does not have revenues or assets large enough to influence its environment.</a:t>
          </a:r>
          <a:endParaRPr lang="en-US" sz="1700" kern="1200" dirty="0">
            <a:latin typeface="+mj-lt"/>
          </a:endParaRPr>
        </a:p>
      </dsp:txBody>
      <dsp:txXfrm>
        <a:off x="0" y="2684420"/>
        <a:ext cx="7924800" cy="937125"/>
      </dsp:txXfrm>
    </dsp:sp>
    <dsp:sp modelId="{DB39AD41-0012-44B1-ABFC-A233EBE9592C}">
      <dsp:nvSpPr>
        <dsp:cNvPr id="0" name=""/>
        <dsp:cNvSpPr/>
      </dsp:nvSpPr>
      <dsp:spPr>
        <a:xfrm>
          <a:off x="396240" y="2433500"/>
          <a:ext cx="5547360" cy="50184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l" defTabSz="755650">
            <a:lnSpc>
              <a:spcPct val="90000"/>
            </a:lnSpc>
            <a:spcBef>
              <a:spcPct val="0"/>
            </a:spcBef>
            <a:spcAft>
              <a:spcPct val="35000"/>
            </a:spcAft>
          </a:pPr>
          <a:r>
            <a:rPr lang="en-US" sz="1700" b="1" kern="1200" dirty="0" smtClean="0">
              <a:solidFill>
                <a:srgbClr val="E95A53"/>
              </a:solidFill>
              <a:latin typeface="+mj-lt"/>
            </a:rPr>
            <a:t>Small business</a:t>
          </a:r>
          <a:endParaRPr lang="en-US" sz="1700" b="1" kern="1200" dirty="0">
            <a:solidFill>
              <a:srgbClr val="E95A53"/>
            </a:solidFill>
            <a:latin typeface="+mj-lt"/>
          </a:endParaRPr>
        </a:p>
      </dsp:txBody>
      <dsp:txXfrm>
        <a:off x="396240" y="2433500"/>
        <a:ext cx="5547360" cy="501840"/>
      </dsp:txXfrm>
    </dsp:sp>
    <dsp:sp modelId="{7FDD0ECC-C6D9-4767-AEF1-4C6C2ECB6545}">
      <dsp:nvSpPr>
        <dsp:cNvPr id="0" name=""/>
        <dsp:cNvSpPr/>
      </dsp:nvSpPr>
      <dsp:spPr>
        <a:xfrm>
          <a:off x="0" y="3964265"/>
          <a:ext cx="7924800" cy="709537"/>
        </a:xfrm>
        <a:prstGeom prst="rect">
          <a:avLst/>
        </a:prstGeom>
        <a:solidFill>
          <a:schemeClr val="lt1">
            <a:alpha val="90000"/>
            <a:hueOff val="0"/>
            <a:satOff val="0"/>
            <a:lumOff val="0"/>
            <a:alphaOff val="0"/>
          </a:schemeClr>
        </a:solidFill>
        <a:ln w="9525" cap="flat" cmpd="sng" algn="ctr">
          <a:solidFill>
            <a:srgbClr val="E95A53"/>
          </a:solidFill>
          <a:prstDash val="solid"/>
        </a:ln>
        <a:effectLst/>
      </dsp:spPr>
      <dsp:style>
        <a:lnRef idx="1">
          <a:scrgbClr r="0" g="0" b="0"/>
        </a:lnRef>
        <a:fillRef idx="1">
          <a:scrgbClr r="0" g="0" b="0"/>
        </a:fillRef>
        <a:effectRef idx="0">
          <a:scrgbClr r="0" g="0" b="0"/>
        </a:effectRef>
        <a:fontRef idx="minor"/>
      </dsp:style>
      <dsp:txBody>
        <a:bodyPr spcFirstLastPara="0" vert="horz" wrap="square" lIns="615053" tIns="354076" rIns="615053"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latin typeface="+mj-lt"/>
            </a:rPr>
            <a:t>A relatively new small business.</a:t>
          </a:r>
          <a:endParaRPr lang="en-US" sz="1700" kern="1200" dirty="0">
            <a:latin typeface="+mj-lt"/>
          </a:endParaRPr>
        </a:p>
      </dsp:txBody>
      <dsp:txXfrm>
        <a:off x="0" y="3964265"/>
        <a:ext cx="7924800" cy="709537"/>
      </dsp:txXfrm>
    </dsp:sp>
    <dsp:sp modelId="{E3CC24F6-3133-4ECA-A3F3-D005A3879DDF}">
      <dsp:nvSpPr>
        <dsp:cNvPr id="0" name=""/>
        <dsp:cNvSpPr/>
      </dsp:nvSpPr>
      <dsp:spPr>
        <a:xfrm>
          <a:off x="396240" y="3713345"/>
          <a:ext cx="5547360" cy="501840"/>
        </a:xfrm>
        <a:prstGeom prst="roundRect">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677" tIns="0" rIns="209677" bIns="0" numCol="1" spcCol="1270" anchor="ctr" anchorCtr="0">
          <a:noAutofit/>
        </a:bodyPr>
        <a:lstStyle/>
        <a:p>
          <a:pPr lvl="0" algn="l" defTabSz="755650">
            <a:lnSpc>
              <a:spcPct val="90000"/>
            </a:lnSpc>
            <a:spcBef>
              <a:spcPct val="0"/>
            </a:spcBef>
            <a:spcAft>
              <a:spcPct val="35000"/>
            </a:spcAft>
          </a:pPr>
          <a:r>
            <a:rPr lang="en-US" sz="1700" b="1" kern="1200" dirty="0" smtClean="0">
              <a:solidFill>
                <a:srgbClr val="E95A53"/>
              </a:solidFill>
              <a:latin typeface="+mj-lt"/>
            </a:rPr>
            <a:t>Start-up or new venture</a:t>
          </a:r>
          <a:endParaRPr lang="en-US" sz="1700" b="1" kern="1200" dirty="0">
            <a:solidFill>
              <a:srgbClr val="E95A53"/>
            </a:solidFill>
            <a:latin typeface="+mj-lt"/>
          </a:endParaRPr>
        </a:p>
      </dsp:txBody>
      <dsp:txXfrm>
        <a:off x="396240" y="3713345"/>
        <a:ext cx="5547360" cy="501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B7B91A-BF46-42F1-846E-83BD1F20AC5C}">
      <dsp:nvSpPr>
        <dsp:cNvPr id="0" name=""/>
        <dsp:cNvSpPr/>
      </dsp:nvSpPr>
      <dsp:spPr>
        <a:xfrm>
          <a:off x="0" y="266700"/>
          <a:ext cx="2667000" cy="1600199"/>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itchFamily="34" charset="0"/>
              <a:cs typeface="Arial" pitchFamily="34" charset="0"/>
            </a:rPr>
            <a:t>Choosing an industry</a:t>
          </a:r>
          <a:endParaRPr lang="en-US" sz="3100" kern="1200" dirty="0">
            <a:latin typeface="Arial" pitchFamily="34" charset="0"/>
            <a:cs typeface="Arial" pitchFamily="34" charset="0"/>
          </a:endParaRPr>
        </a:p>
      </dsp:txBody>
      <dsp:txXfrm>
        <a:off x="0" y="266700"/>
        <a:ext cx="2667000" cy="1600199"/>
      </dsp:txXfrm>
    </dsp:sp>
    <dsp:sp modelId="{AE346A22-9153-4AE5-935E-3DAE26BAC62D}">
      <dsp:nvSpPr>
        <dsp:cNvPr id="0" name=""/>
        <dsp:cNvSpPr/>
      </dsp:nvSpPr>
      <dsp:spPr>
        <a:xfrm>
          <a:off x="2933700" y="266700"/>
          <a:ext cx="2667000" cy="1600199"/>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itchFamily="34" charset="0"/>
              <a:cs typeface="Arial" pitchFamily="34" charset="0"/>
            </a:rPr>
            <a:t>Emphasizing distinctive competencies</a:t>
          </a:r>
          <a:endParaRPr lang="en-US" sz="3100" kern="1200" dirty="0">
            <a:latin typeface="Arial" pitchFamily="34" charset="0"/>
            <a:cs typeface="Arial" pitchFamily="34" charset="0"/>
          </a:endParaRPr>
        </a:p>
      </dsp:txBody>
      <dsp:txXfrm>
        <a:off x="2933700" y="266700"/>
        <a:ext cx="2667000" cy="1600199"/>
      </dsp:txXfrm>
    </dsp:sp>
    <dsp:sp modelId="{AD894002-5F25-4C74-B857-7B686ED394AA}">
      <dsp:nvSpPr>
        <dsp:cNvPr id="0" name=""/>
        <dsp:cNvSpPr/>
      </dsp:nvSpPr>
      <dsp:spPr>
        <a:xfrm>
          <a:off x="5867399" y="266700"/>
          <a:ext cx="2667000" cy="1600199"/>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itchFamily="34" charset="0"/>
              <a:cs typeface="Arial" pitchFamily="34" charset="0"/>
            </a:rPr>
            <a:t>Writing a business plan</a:t>
          </a:r>
          <a:endParaRPr lang="en-US" sz="3100" kern="1200" dirty="0">
            <a:latin typeface="Arial" pitchFamily="34" charset="0"/>
            <a:cs typeface="Arial" pitchFamily="34" charset="0"/>
          </a:endParaRPr>
        </a:p>
      </dsp:txBody>
      <dsp:txXfrm>
        <a:off x="5867399" y="266700"/>
        <a:ext cx="2667000" cy="16001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D7B7B6-966D-4B78-9325-13A195C1B7CE}">
      <dsp:nvSpPr>
        <dsp:cNvPr id="0" name=""/>
        <dsp:cNvSpPr/>
      </dsp:nvSpPr>
      <dsp:spPr>
        <a:xfrm>
          <a:off x="431800" y="0"/>
          <a:ext cx="7518400" cy="4699000"/>
        </a:xfrm>
        <a:prstGeom prst="swooshArrow">
          <a:avLst>
            <a:gd name="adj1" fmla="val 25000"/>
            <a:gd name="adj2" fmla="val 25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9AF17CF-734A-4B18-8A31-4932A465D2F7}">
      <dsp:nvSpPr>
        <dsp:cNvPr id="0" name=""/>
        <dsp:cNvSpPr/>
      </dsp:nvSpPr>
      <dsp:spPr>
        <a:xfrm>
          <a:off x="1386636" y="3243249"/>
          <a:ext cx="195478" cy="195478"/>
        </a:xfrm>
        <a:prstGeom prst="ellipse">
          <a:avLst/>
        </a:prstGeom>
        <a:solidFill>
          <a:srgbClr val="0AA45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437172-FC13-46A1-A6D3-A7D06511DF6F}">
      <dsp:nvSpPr>
        <dsp:cNvPr id="0" name=""/>
        <dsp:cNvSpPr/>
      </dsp:nvSpPr>
      <dsp:spPr>
        <a:xfrm>
          <a:off x="1639829" y="3474332"/>
          <a:ext cx="1751787" cy="114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80" tIns="0" rIns="0" bIns="0" numCol="1" spcCol="1270" anchor="t"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Identify new niches in established markets.</a:t>
          </a:r>
          <a:endParaRPr lang="en-US" sz="2000" kern="1200" dirty="0">
            <a:latin typeface="Arial" pitchFamily="34" charset="0"/>
            <a:cs typeface="Arial" pitchFamily="34" charset="0"/>
          </a:endParaRPr>
        </a:p>
      </dsp:txBody>
      <dsp:txXfrm>
        <a:off x="1639829" y="3474332"/>
        <a:ext cx="1751787" cy="1142114"/>
      </dsp:txXfrm>
    </dsp:sp>
    <dsp:sp modelId="{CA63583A-3328-46A3-AB73-E8FD95AB661B}">
      <dsp:nvSpPr>
        <dsp:cNvPr id="0" name=""/>
        <dsp:cNvSpPr/>
      </dsp:nvSpPr>
      <dsp:spPr>
        <a:xfrm>
          <a:off x="3112109" y="1966061"/>
          <a:ext cx="353364" cy="353364"/>
        </a:xfrm>
        <a:prstGeom prst="ellipse">
          <a:avLst/>
        </a:prstGeom>
        <a:solidFill>
          <a:srgbClr val="0AA45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8327F08-1E34-4D50-90F4-524EE6A8AD3D}">
      <dsp:nvSpPr>
        <dsp:cNvPr id="0" name=""/>
        <dsp:cNvSpPr/>
      </dsp:nvSpPr>
      <dsp:spPr>
        <a:xfrm>
          <a:off x="3444242" y="2472961"/>
          <a:ext cx="1804416" cy="194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241" tIns="0" rIns="0" bIns="0" numCol="1" spcCol="1270" anchor="t"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Identify new markets.</a:t>
          </a:r>
          <a:endParaRPr lang="en-US" sz="2000" kern="1200" dirty="0">
            <a:latin typeface="Arial" pitchFamily="34" charset="0"/>
            <a:cs typeface="Arial" pitchFamily="34" charset="0"/>
          </a:endParaRPr>
        </a:p>
      </dsp:txBody>
      <dsp:txXfrm>
        <a:off x="3444242" y="2472961"/>
        <a:ext cx="1804416" cy="1946640"/>
      </dsp:txXfrm>
    </dsp:sp>
    <dsp:sp modelId="{DAFEFAC4-7EB7-478B-8833-CA582DBA98D7}">
      <dsp:nvSpPr>
        <dsp:cNvPr id="0" name=""/>
        <dsp:cNvSpPr/>
      </dsp:nvSpPr>
      <dsp:spPr>
        <a:xfrm>
          <a:off x="5187188" y="1188847"/>
          <a:ext cx="488696" cy="488696"/>
        </a:xfrm>
        <a:prstGeom prst="ellipse">
          <a:avLst/>
        </a:prstGeom>
        <a:solidFill>
          <a:srgbClr val="0AA45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115B79-A123-40AB-81C5-28051B483872}">
      <dsp:nvSpPr>
        <dsp:cNvPr id="0" name=""/>
        <dsp:cNvSpPr/>
      </dsp:nvSpPr>
      <dsp:spPr>
        <a:xfrm>
          <a:off x="5586986" y="1915815"/>
          <a:ext cx="1804416" cy="2351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950" tIns="0" rIns="0" bIns="0" numCol="1" spcCol="1270" anchor="t" anchorCtr="0">
          <a:noAutofit/>
        </a:bodyPr>
        <a:lstStyle/>
        <a:p>
          <a:pPr lvl="0" algn="l" defTabSz="889000">
            <a:lnSpc>
              <a:spcPct val="90000"/>
            </a:lnSpc>
            <a:spcBef>
              <a:spcPct val="0"/>
            </a:spcBef>
            <a:spcAft>
              <a:spcPct val="35000"/>
            </a:spcAft>
          </a:pPr>
          <a:r>
            <a:rPr lang="en-US" sz="2000" kern="1200" dirty="0" smtClean="0">
              <a:latin typeface="Arial" pitchFamily="34" charset="0"/>
              <a:cs typeface="Arial" pitchFamily="34" charset="0"/>
            </a:rPr>
            <a:t>Quickly taking advantage of new opportunities.</a:t>
          </a:r>
          <a:endParaRPr lang="en-US" sz="2000" kern="1200" dirty="0">
            <a:latin typeface="Arial" pitchFamily="34" charset="0"/>
            <a:cs typeface="Arial" pitchFamily="34" charset="0"/>
          </a:endParaRPr>
        </a:p>
      </dsp:txBody>
      <dsp:txXfrm>
        <a:off x="5586986" y="1915815"/>
        <a:ext cx="1804416" cy="23513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28F742-6554-4B41-86C9-F809526D7F5A}">
      <dsp:nvSpPr>
        <dsp:cNvPr id="0" name=""/>
        <dsp:cNvSpPr/>
      </dsp:nvSpPr>
      <dsp:spPr>
        <a:xfrm>
          <a:off x="0" y="382587"/>
          <a:ext cx="2619374" cy="1571624"/>
        </a:xfrm>
        <a:prstGeom prst="rect">
          <a:avLst/>
        </a:prstGeom>
        <a:solidFill>
          <a:srgbClr val="00276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itchFamily="34" charset="0"/>
              <a:cs typeface="Arial" pitchFamily="34" charset="0"/>
            </a:rPr>
            <a:t>How to get into business</a:t>
          </a:r>
          <a:endParaRPr lang="en-US" sz="3100" kern="1200" dirty="0">
            <a:latin typeface="Arial" pitchFamily="34" charset="0"/>
            <a:cs typeface="Arial" pitchFamily="34" charset="0"/>
          </a:endParaRPr>
        </a:p>
      </dsp:txBody>
      <dsp:txXfrm>
        <a:off x="0" y="382587"/>
        <a:ext cx="2619374" cy="1571624"/>
      </dsp:txXfrm>
    </dsp:sp>
    <dsp:sp modelId="{EBF7E738-508A-4D10-8E2B-F03C4150B14F}">
      <dsp:nvSpPr>
        <dsp:cNvPr id="0" name=""/>
        <dsp:cNvSpPr/>
      </dsp:nvSpPr>
      <dsp:spPr>
        <a:xfrm>
          <a:off x="2881312" y="382587"/>
          <a:ext cx="2619374" cy="1571624"/>
        </a:xfrm>
        <a:prstGeom prst="rect">
          <a:avLst/>
        </a:prstGeom>
        <a:solidFill>
          <a:srgbClr val="5C7E8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itchFamily="34" charset="0"/>
              <a:cs typeface="Arial" pitchFamily="34" charset="0"/>
            </a:rPr>
            <a:t>How to finance the business</a:t>
          </a:r>
          <a:endParaRPr lang="en-US" sz="3100" kern="1200" dirty="0">
            <a:latin typeface="Arial" pitchFamily="34" charset="0"/>
            <a:cs typeface="Arial" pitchFamily="34" charset="0"/>
          </a:endParaRPr>
        </a:p>
      </dsp:txBody>
      <dsp:txXfrm>
        <a:off x="2881312" y="382587"/>
        <a:ext cx="2619374" cy="1571624"/>
      </dsp:txXfrm>
    </dsp:sp>
    <dsp:sp modelId="{0BF40928-F478-4117-A099-782BA6E1C019}">
      <dsp:nvSpPr>
        <dsp:cNvPr id="0" name=""/>
        <dsp:cNvSpPr/>
      </dsp:nvSpPr>
      <dsp:spPr>
        <a:xfrm>
          <a:off x="5762625" y="382587"/>
          <a:ext cx="2619374" cy="1571624"/>
        </a:xfrm>
        <a:prstGeom prst="rect">
          <a:avLst/>
        </a:prstGeom>
        <a:solidFill>
          <a:srgbClr val="00A3B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latin typeface="Arial" pitchFamily="34" charset="0"/>
              <a:cs typeface="Arial" pitchFamily="34" charset="0"/>
            </a:rPr>
            <a:t>When and how to seek expert advice</a:t>
          </a:r>
          <a:endParaRPr lang="en-US" sz="3100" kern="1200" dirty="0">
            <a:latin typeface="Arial" pitchFamily="34" charset="0"/>
            <a:cs typeface="Arial" pitchFamily="34" charset="0"/>
          </a:endParaRPr>
        </a:p>
      </dsp:txBody>
      <dsp:txXfrm>
        <a:off x="5762625" y="382587"/>
        <a:ext cx="2619374" cy="15716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7E1604-0092-4DEB-9169-27EEAA8A863F}">
      <dsp:nvSpPr>
        <dsp:cNvPr id="0" name=""/>
        <dsp:cNvSpPr/>
      </dsp:nvSpPr>
      <dsp:spPr>
        <a:xfrm>
          <a:off x="0" y="0"/>
          <a:ext cx="8001000" cy="2743200"/>
        </a:xfrm>
        <a:prstGeom prst="roundRect">
          <a:avLst>
            <a:gd name="adj" fmla="val 10000"/>
          </a:avLst>
        </a:prstGeom>
        <a:solidFill>
          <a:srgbClr val="FEEAC9"/>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solidFill>
                <a:srgbClr val="E95A53"/>
              </a:solidFill>
              <a:latin typeface="Arial" pitchFamily="34" charset="0"/>
              <a:cs typeface="Arial" pitchFamily="34" charset="0"/>
            </a:rPr>
            <a:t>Franchising agreement</a:t>
          </a:r>
          <a:endParaRPr lang="en-US" sz="3900" b="1" kern="1200" dirty="0">
            <a:solidFill>
              <a:srgbClr val="E95A53"/>
            </a:solidFill>
            <a:latin typeface="Arial" pitchFamily="34" charset="0"/>
            <a:cs typeface="Arial" pitchFamily="34" charset="0"/>
          </a:endParaRPr>
        </a:p>
      </dsp:txBody>
      <dsp:txXfrm>
        <a:off x="0" y="0"/>
        <a:ext cx="8001000" cy="822960"/>
      </dsp:txXfrm>
    </dsp:sp>
    <dsp:sp modelId="{B2BD6A16-7CC9-49B2-A939-2D3E3AB1EB37}">
      <dsp:nvSpPr>
        <dsp:cNvPr id="0" name=""/>
        <dsp:cNvSpPr/>
      </dsp:nvSpPr>
      <dsp:spPr>
        <a:xfrm>
          <a:off x="800099" y="822960"/>
          <a:ext cx="6400800" cy="178308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Arial" pitchFamily="34" charset="0"/>
              <a:cs typeface="Arial" pitchFamily="34" charset="0"/>
            </a:rPr>
            <a:t>A contract between an entrepreneur (the </a:t>
          </a:r>
          <a:r>
            <a:rPr lang="en-US" sz="2400" i="1" kern="1200" dirty="0" smtClean="0">
              <a:solidFill>
                <a:schemeClr val="tx1"/>
              </a:solidFill>
              <a:latin typeface="Arial" pitchFamily="34" charset="0"/>
              <a:cs typeface="Arial" pitchFamily="34" charset="0"/>
            </a:rPr>
            <a:t>franchisee</a:t>
          </a:r>
          <a:r>
            <a:rPr lang="en-US" sz="2400" i="0" kern="1200" dirty="0" smtClean="0">
              <a:solidFill>
                <a:schemeClr val="tx1"/>
              </a:solidFill>
              <a:latin typeface="Arial" pitchFamily="34" charset="0"/>
              <a:cs typeface="Arial" pitchFamily="34" charset="0"/>
            </a:rPr>
            <a:t>) and a parent company (the </a:t>
          </a:r>
          <a:r>
            <a:rPr lang="en-US" sz="2400" i="1" kern="1200" dirty="0" smtClean="0">
              <a:solidFill>
                <a:schemeClr val="tx1"/>
              </a:solidFill>
              <a:latin typeface="Arial" pitchFamily="34" charset="0"/>
              <a:cs typeface="Arial" pitchFamily="34" charset="0"/>
            </a:rPr>
            <a:t>franchiser</a:t>
          </a:r>
          <a:r>
            <a:rPr lang="en-US" sz="2400" i="0" kern="1200" dirty="0" smtClean="0">
              <a:solidFill>
                <a:schemeClr val="tx1"/>
              </a:solidFill>
              <a:latin typeface="Arial" pitchFamily="34" charset="0"/>
              <a:cs typeface="Arial" pitchFamily="34" charset="0"/>
            </a:rPr>
            <a:t>); the entrepreneur pays the parent company for the use of its trademarks, products, formulas, and business plans.</a:t>
          </a:r>
          <a:endParaRPr lang="en-US" sz="2400" kern="1200" dirty="0">
            <a:solidFill>
              <a:schemeClr val="tx1"/>
            </a:solidFill>
            <a:latin typeface="Arial" pitchFamily="34" charset="0"/>
            <a:cs typeface="Arial" pitchFamily="34" charset="0"/>
          </a:endParaRPr>
        </a:p>
      </dsp:txBody>
      <dsp:txXfrm>
        <a:off x="800099" y="822960"/>
        <a:ext cx="6400800" cy="17830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0AA459"/>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00276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002765"/>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0AA459"/>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0AA459"/>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AA459"/>
          </a:solidFill>
          <a:ln>
            <a:solidFill>
              <a:srgbClr val="0AA4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002765"/>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0AA45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0AA459"/>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9 -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Three: Planning and Decision Making</a:t>
            </a:r>
            <a:endParaRPr lang="en-US" dirty="0"/>
          </a:p>
        </p:txBody>
      </p:sp>
      <p:sp>
        <p:nvSpPr>
          <p:cNvPr id="14" name="Content Placeholder 13"/>
          <p:cNvSpPr>
            <a:spLocks noGrp="1"/>
          </p:cNvSpPr>
          <p:nvPr>
            <p:ph sz="quarter" idx="14"/>
          </p:nvPr>
        </p:nvSpPr>
        <p:spPr>
          <a:xfrm>
            <a:off x="1905000" y="3886200"/>
            <a:ext cx="6934200" cy="1676400"/>
          </a:xfrm>
        </p:spPr>
        <p:txBody>
          <a:bodyPr/>
          <a:lstStyle/>
          <a:p>
            <a:r>
              <a:rPr lang="en-US" dirty="0" smtClean="0"/>
              <a:t>Chapter Nine: Managing          Start-Ups and New Ventures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Choosing an Industry</a:t>
            </a:r>
            <a:endParaRPr lang="en-US" dirty="0"/>
          </a:p>
        </p:txBody>
      </p:sp>
      <p:sp>
        <p:nvSpPr>
          <p:cNvPr id="4" name="Content Placeholder 3"/>
          <p:cNvSpPr>
            <a:spLocks noGrp="1"/>
          </p:cNvSpPr>
          <p:nvPr>
            <p:ph idx="1"/>
          </p:nvPr>
        </p:nvSpPr>
        <p:spPr>
          <a:xfrm>
            <a:off x="457200" y="1600200"/>
            <a:ext cx="8229600" cy="4648200"/>
          </a:xfrm>
        </p:spPr>
        <p:txBody>
          <a:bodyPr>
            <a:normAutofit lnSpcReduction="10000"/>
          </a:bodyPr>
          <a:lstStyle/>
          <a:p>
            <a:r>
              <a:rPr lang="en-US" dirty="0" smtClean="0">
                <a:solidFill>
                  <a:srgbClr val="00A3B4"/>
                </a:solidFill>
              </a:rPr>
              <a:t>Services</a:t>
            </a:r>
          </a:p>
          <a:p>
            <a:pPr lvl="1"/>
            <a:r>
              <a:rPr lang="en-US" dirty="0" smtClean="0"/>
              <a:t>need few resources, offer high return on time invested, and appeal to innovative entrepreneurs.</a:t>
            </a:r>
          </a:p>
          <a:p>
            <a:r>
              <a:rPr lang="en-US" dirty="0" smtClean="0">
                <a:solidFill>
                  <a:srgbClr val="00A3B4"/>
                </a:solidFill>
              </a:rPr>
              <a:t>Retailing</a:t>
            </a:r>
          </a:p>
          <a:p>
            <a:pPr lvl="1"/>
            <a:r>
              <a:rPr lang="en-US" dirty="0" smtClean="0"/>
              <a:t>start-ups usually focus limited resources on narrow market segments.</a:t>
            </a:r>
          </a:p>
          <a:p>
            <a:r>
              <a:rPr lang="en-US" dirty="0" smtClean="0">
                <a:solidFill>
                  <a:srgbClr val="00A3B4"/>
                </a:solidFill>
              </a:rPr>
              <a:t>Construction</a:t>
            </a:r>
          </a:p>
          <a:p>
            <a:pPr lvl="1"/>
            <a:r>
              <a:rPr lang="en-US" dirty="0" smtClean="0"/>
              <a:t>is constrained by location, so small, local firms are ideal contractors.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Choosing an Industry</a:t>
            </a:r>
            <a:endParaRPr lang="en-US" dirty="0"/>
          </a:p>
        </p:txBody>
      </p:sp>
      <p:sp>
        <p:nvSpPr>
          <p:cNvPr id="4" name="Content Placeholder 3"/>
          <p:cNvSpPr>
            <a:spLocks noGrp="1"/>
          </p:cNvSpPr>
          <p:nvPr>
            <p:ph idx="1"/>
          </p:nvPr>
        </p:nvSpPr>
        <p:spPr/>
        <p:txBody>
          <a:bodyPr>
            <a:normAutofit fontScale="92500"/>
          </a:bodyPr>
          <a:lstStyle/>
          <a:p>
            <a:r>
              <a:rPr lang="en-US" dirty="0" smtClean="0">
                <a:solidFill>
                  <a:srgbClr val="00A3B4"/>
                </a:solidFill>
              </a:rPr>
              <a:t>Finance and insurance</a:t>
            </a:r>
          </a:p>
          <a:p>
            <a:pPr lvl="1"/>
            <a:r>
              <a:rPr lang="en-US" dirty="0" smtClean="0"/>
              <a:t>businesses are either affiliates of or sell products provided by larger national firms.</a:t>
            </a:r>
          </a:p>
          <a:p>
            <a:r>
              <a:rPr lang="en-US" dirty="0" smtClean="0">
                <a:solidFill>
                  <a:srgbClr val="00A3B4"/>
                </a:solidFill>
              </a:rPr>
              <a:t>Wholesaling</a:t>
            </a:r>
          </a:p>
          <a:p>
            <a:pPr lvl="1"/>
            <a:r>
              <a:rPr lang="en-US" dirty="0" smtClean="0"/>
              <a:t>requires fewer employees than other industries.</a:t>
            </a:r>
          </a:p>
          <a:p>
            <a:r>
              <a:rPr lang="en-US" dirty="0" smtClean="0">
                <a:solidFill>
                  <a:srgbClr val="00A3B4"/>
                </a:solidFill>
              </a:rPr>
              <a:t>Transportation </a:t>
            </a:r>
          </a:p>
          <a:p>
            <a:pPr lvl="1"/>
            <a:r>
              <a:rPr lang="en-US" dirty="0" smtClean="0"/>
              <a:t>includes local taxi and limousine, charter airplane service, tour operation, and maintenance workers.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Choosing an Industry</a:t>
            </a:r>
            <a:endParaRPr lang="en-US" dirty="0"/>
          </a:p>
        </p:txBody>
      </p:sp>
      <p:sp>
        <p:nvSpPr>
          <p:cNvPr id="4" name="Content Placeholder 3"/>
          <p:cNvSpPr>
            <a:spLocks noGrp="1"/>
          </p:cNvSpPr>
          <p:nvPr>
            <p:ph idx="1"/>
          </p:nvPr>
        </p:nvSpPr>
        <p:spPr>
          <a:xfrm>
            <a:off x="457200" y="1600200"/>
            <a:ext cx="8229600" cy="4648199"/>
          </a:xfrm>
        </p:spPr>
        <p:txBody>
          <a:bodyPr/>
          <a:lstStyle/>
          <a:p>
            <a:r>
              <a:rPr lang="en-US" dirty="0" smtClean="0">
                <a:solidFill>
                  <a:srgbClr val="00A3B4"/>
                </a:solidFill>
              </a:rPr>
              <a:t>Manufacturing </a:t>
            </a:r>
          </a:p>
          <a:p>
            <a:pPr lvl="1"/>
            <a:r>
              <a:rPr lang="en-US" dirty="0" smtClean="0"/>
              <a:t>more than any other industry, lends itself more to big businesses.</a:t>
            </a:r>
          </a:p>
          <a:p>
            <a:pPr lvl="2"/>
            <a:r>
              <a:rPr lang="en-US" i="1" dirty="0" smtClean="0"/>
              <a:t>Economy of scale </a:t>
            </a:r>
            <a:r>
              <a:rPr lang="en-US" dirty="0" smtClean="0"/>
              <a:t>shows the relationship of falling costs as production increases.</a:t>
            </a:r>
          </a:p>
          <a:p>
            <a:pPr lvl="2"/>
            <a:r>
              <a:rPr lang="en-US" dirty="0" smtClean="0"/>
              <a:t>When technology in an industry changes, it often shifts the economies of scale curve, creating opportunities for smaller organizations.</a:t>
            </a:r>
          </a:p>
          <a:p>
            <a:pPr lvl="2"/>
            <a:r>
              <a:rPr lang="en-US" dirty="0" smtClean="0"/>
              <a:t>Some small manufacturers prosper by serving as suppliers to large manufacturers.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9.3</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Economies of Scale in Small-Business Organizations</a:t>
            </a:r>
            <a:endParaRPr lang="en-US" dirty="0"/>
          </a:p>
        </p:txBody>
      </p:sp>
      <p:sp>
        <p:nvSpPr>
          <p:cNvPr id="5" name="Text Placeholder 4"/>
          <p:cNvSpPr>
            <a:spLocks noGrp="1"/>
          </p:cNvSpPr>
          <p:nvPr>
            <p:ph type="body" sz="quarter" idx="14"/>
          </p:nvPr>
        </p:nvSpPr>
        <p:spPr>
          <a:xfrm>
            <a:off x="0" y="5029200"/>
            <a:ext cx="9144000" cy="1066800"/>
          </a:xfrm>
        </p:spPr>
        <p:txBody>
          <a:bodyPr>
            <a:normAutofit/>
          </a:bodyPr>
          <a:lstStyle/>
          <a:p>
            <a:r>
              <a:rPr lang="en-US" dirty="0" smtClean="0"/>
              <a:t>Small organizations usually cannot compete effectively on the basis of economies of scale.</a:t>
            </a:r>
            <a:endParaRPr lang="en-US" dirty="0"/>
          </a:p>
        </p:txBody>
      </p:sp>
      <p:pic>
        <p:nvPicPr>
          <p:cNvPr id="6" name="Picture 3" descr="Small businesses sometimes find it difficult to compete in manufacturing-related industries because of the economies of scale associated with plant, equipment, and technology. Firms that produce a large number of units - that is, larger businesses - can do so at a lower per-unit cost. At the same time, however, new forms of technology occasionally cause the economies-of-scale curve to shift. In this case, smaller firms may be able to compete more effectively with larger ones because of the drop in per-unit manufacturing cost."/>
          <p:cNvPicPr>
            <a:picLocks noChangeAspect="1" noChangeArrowheads="1"/>
          </p:cNvPicPr>
          <p:nvPr/>
        </p:nvPicPr>
        <p:blipFill>
          <a:blip r:embed="rId2" cstate="print"/>
          <a:stretch>
            <a:fillRect/>
          </a:stretch>
        </p:blipFill>
        <p:spPr bwMode="auto">
          <a:xfrm>
            <a:off x="129311" y="1610554"/>
            <a:ext cx="8862289" cy="3379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Three ways of emphasizing distinctive competencies is to identify new niches in established markets, to identify new markets, or to quickly take advantage of new opportunities."/>
          <p:cNvGraphicFramePr/>
          <p:nvPr/>
        </p:nvGraphicFramePr>
        <p:xfrm>
          <a:off x="304800" y="1524000"/>
          <a:ext cx="8382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smtClean="0"/>
              <a:t>Emphasizing Distinctive Competencies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Emphasizing Distinctive Competencies</a:t>
            </a:r>
            <a:endParaRPr lang="en-US" dirty="0"/>
          </a:p>
        </p:txBody>
      </p:sp>
      <p:sp>
        <p:nvSpPr>
          <p:cNvPr id="4" name="Content Placeholder 3"/>
          <p:cNvSpPr>
            <a:spLocks noGrp="1"/>
          </p:cNvSpPr>
          <p:nvPr>
            <p:ph idx="1"/>
          </p:nvPr>
        </p:nvSpPr>
        <p:spPr/>
        <p:txBody>
          <a:bodyPr/>
          <a:lstStyle/>
          <a:p>
            <a:r>
              <a:rPr lang="en-US" dirty="0" smtClean="0"/>
              <a:t>Identify a niche in an established market.</a:t>
            </a:r>
          </a:p>
          <a:p>
            <a:pPr lvl="1"/>
            <a:r>
              <a:rPr lang="en-US" dirty="0" smtClean="0"/>
              <a:t>A </a:t>
            </a:r>
            <a:r>
              <a:rPr lang="en-US" b="1" dirty="0" smtClean="0">
                <a:solidFill>
                  <a:srgbClr val="E95A53"/>
                </a:solidFill>
              </a:rPr>
              <a:t>niche</a:t>
            </a:r>
            <a:r>
              <a:rPr lang="en-US" dirty="0" smtClean="0"/>
              <a:t> is a segment of a market not currently being exploited.</a:t>
            </a:r>
          </a:p>
          <a:p>
            <a:pPr lvl="1"/>
            <a:r>
              <a:rPr lang="en-US" dirty="0" smtClean="0"/>
              <a:t>An </a:t>
            </a:r>
            <a:r>
              <a:rPr lang="en-US" b="1" dirty="0" smtClean="0">
                <a:solidFill>
                  <a:srgbClr val="E95A53"/>
                </a:solidFill>
              </a:rPr>
              <a:t>established market </a:t>
            </a:r>
            <a:r>
              <a:rPr lang="en-US" dirty="0" smtClean="0"/>
              <a:t>is one in which several large firms compete according to relatively well-defined criteria.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Emphasizing Distinctive Competencies</a:t>
            </a:r>
            <a:endParaRPr lang="en-US" dirty="0"/>
          </a:p>
        </p:txBody>
      </p:sp>
      <p:sp>
        <p:nvSpPr>
          <p:cNvPr id="4" name="Content Placeholder 3"/>
          <p:cNvSpPr>
            <a:spLocks noGrp="1"/>
          </p:cNvSpPr>
          <p:nvPr>
            <p:ph idx="1"/>
          </p:nvPr>
        </p:nvSpPr>
        <p:spPr>
          <a:xfrm>
            <a:off x="457200" y="1600200"/>
            <a:ext cx="8305800" cy="4525963"/>
          </a:xfrm>
        </p:spPr>
        <p:txBody>
          <a:bodyPr/>
          <a:lstStyle/>
          <a:p>
            <a:r>
              <a:rPr lang="en-US" dirty="0" smtClean="0"/>
              <a:t>Identify a new market in two ways.</a:t>
            </a:r>
          </a:p>
          <a:p>
            <a:pPr lvl="1"/>
            <a:r>
              <a:rPr lang="en-US" dirty="0" smtClean="0"/>
              <a:t>Transfer a product or service established in one geographic market to a second market.</a:t>
            </a:r>
          </a:p>
          <a:p>
            <a:pPr lvl="1"/>
            <a:r>
              <a:rPr lang="en-US" dirty="0" smtClean="0"/>
              <a:t>Create entire industries.</a:t>
            </a:r>
          </a:p>
          <a:p>
            <a:r>
              <a:rPr lang="en-US" dirty="0" smtClean="0"/>
              <a:t>Quickly taking advantage of new opportunities.</a:t>
            </a:r>
          </a:p>
          <a:p>
            <a:pPr lvl="1"/>
            <a:r>
              <a:rPr lang="en-US" dirty="0" smtClean="0"/>
              <a:t>A </a:t>
            </a:r>
            <a:r>
              <a:rPr lang="en-US" b="1" dirty="0" smtClean="0">
                <a:solidFill>
                  <a:srgbClr val="E95A53"/>
                </a:solidFill>
              </a:rPr>
              <a:t>first-mover advantage </a:t>
            </a:r>
            <a:r>
              <a:rPr lang="en-US" dirty="0" smtClean="0"/>
              <a:t>comes to a firm that exploits an opportunity before any other firm does.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Strategy for Start-Ups and New Ventures</a:t>
            </a:r>
            <a:endParaRPr lang="en-US" dirty="0"/>
          </a:p>
        </p:txBody>
      </p:sp>
      <p:sp>
        <p:nvSpPr>
          <p:cNvPr id="4" name="Content Placeholder 3"/>
          <p:cNvSpPr>
            <a:spLocks noGrp="1"/>
          </p:cNvSpPr>
          <p:nvPr>
            <p:ph idx="1"/>
          </p:nvPr>
        </p:nvSpPr>
        <p:spPr>
          <a:xfrm>
            <a:off x="457200" y="1600200"/>
            <a:ext cx="8305800" cy="4800600"/>
          </a:xfrm>
        </p:spPr>
        <p:txBody>
          <a:bodyPr>
            <a:normAutofit/>
          </a:bodyPr>
          <a:lstStyle/>
          <a:p>
            <a:r>
              <a:rPr lang="en-US" dirty="0" smtClean="0"/>
              <a:t>Writing a </a:t>
            </a:r>
            <a:r>
              <a:rPr lang="en-US" b="1" dirty="0" smtClean="0">
                <a:solidFill>
                  <a:srgbClr val="E95A53"/>
                </a:solidFill>
              </a:rPr>
              <a:t>business plan</a:t>
            </a:r>
            <a:r>
              <a:rPr lang="en-US" dirty="0" smtClean="0"/>
              <a:t> </a:t>
            </a:r>
          </a:p>
          <a:p>
            <a:pPr lvl="1"/>
            <a:r>
              <a:rPr lang="en-US" dirty="0" smtClean="0"/>
              <a:t>a document summarizing the business strategy and structure.</a:t>
            </a:r>
          </a:p>
          <a:p>
            <a:pPr lvl="1"/>
            <a:r>
              <a:rPr lang="en-US" dirty="0" smtClean="0"/>
              <a:t>The plan should include:</a:t>
            </a:r>
          </a:p>
          <a:p>
            <a:pPr lvl="2"/>
            <a:r>
              <a:rPr lang="en-US" dirty="0" smtClean="0"/>
              <a:t>goals, strategies and implementation, forecasts and financial statements.</a:t>
            </a:r>
          </a:p>
          <a:p>
            <a:pPr lvl="3"/>
            <a:r>
              <a:rPr lang="en-US" dirty="0" smtClean="0"/>
              <a:t>Most important of these statements is the cash budget.</a:t>
            </a:r>
          </a:p>
          <a:p>
            <a:r>
              <a:rPr lang="en-US" dirty="0" smtClean="0"/>
              <a:t>International markets</a:t>
            </a:r>
          </a:p>
          <a:p>
            <a:pPr lvl="1"/>
            <a:r>
              <a:rPr lang="en-US" dirty="0" smtClean="0"/>
              <a:t>Either location or sales may prove successful.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1981200"/>
            <a:ext cx="7772400" cy="977900"/>
          </a:xfrm>
        </p:spPr>
        <p:txBody>
          <a:bodyPr/>
          <a:lstStyle/>
          <a:p>
            <a:r>
              <a:rPr lang="en-US" dirty="0" smtClean="0"/>
              <a:t>Entrepreneurs must decide:</a:t>
            </a:r>
            <a:endParaRPr lang="en-US" dirty="0"/>
          </a:p>
        </p:txBody>
      </p:sp>
      <p:sp>
        <p:nvSpPr>
          <p:cNvPr id="4" name="Title 3"/>
          <p:cNvSpPr>
            <a:spLocks noGrp="1"/>
          </p:cNvSpPr>
          <p:nvPr>
            <p:ph type="title"/>
          </p:nvPr>
        </p:nvSpPr>
        <p:spPr/>
        <p:txBody>
          <a:bodyPr>
            <a:normAutofit fontScale="90000"/>
          </a:bodyPr>
          <a:lstStyle/>
          <a:p>
            <a:r>
              <a:rPr lang="en-US" dirty="0" smtClean="0"/>
              <a:t>Structure of Start-Ups and New Ventures</a:t>
            </a:r>
            <a:endParaRPr lang="en-US" dirty="0"/>
          </a:p>
        </p:txBody>
      </p:sp>
      <p:graphicFrame>
        <p:nvGraphicFramePr>
          <p:cNvPr id="6" name="Diagram 5" descr="How to get into business, how to finance the business, and when and how to seek expert advice."/>
          <p:cNvGraphicFramePr/>
          <p:nvPr/>
        </p:nvGraphicFramePr>
        <p:xfrm>
          <a:off x="381000" y="2527300"/>
          <a:ext cx="8382000" cy="233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Starting the New Business</a:t>
            </a:r>
            <a:endParaRPr lang="en-US" dirty="0"/>
          </a:p>
        </p:txBody>
      </p:sp>
      <p:sp>
        <p:nvSpPr>
          <p:cNvPr id="4" name="Content Placeholder 3"/>
          <p:cNvSpPr>
            <a:spLocks noGrp="1"/>
          </p:cNvSpPr>
          <p:nvPr>
            <p:ph idx="1"/>
          </p:nvPr>
        </p:nvSpPr>
        <p:spPr/>
        <p:txBody>
          <a:bodyPr/>
          <a:lstStyle/>
          <a:p>
            <a:r>
              <a:rPr lang="en-US" dirty="0" smtClean="0">
                <a:solidFill>
                  <a:srgbClr val="00A3B4"/>
                </a:solidFill>
              </a:rPr>
              <a:t>Buy an existing business</a:t>
            </a:r>
          </a:p>
          <a:p>
            <a:pPr lvl="1"/>
            <a:r>
              <a:rPr lang="en-US" dirty="0" smtClean="0"/>
              <a:t>Entrepreneurs can examine the history and better understand the risks involved.</a:t>
            </a:r>
          </a:p>
          <a:p>
            <a:r>
              <a:rPr lang="en-US" dirty="0" smtClean="0">
                <a:solidFill>
                  <a:srgbClr val="00A3B4"/>
                </a:solidFill>
              </a:rPr>
              <a:t>Starting from scratch</a:t>
            </a:r>
          </a:p>
          <a:p>
            <a:pPr lvl="1"/>
            <a:r>
              <a:rPr lang="en-US" dirty="0" smtClean="0"/>
              <a:t>Allows the entrepreneur to avoid inheriting the mistakes of the past owner.</a:t>
            </a:r>
          </a:p>
          <a:p>
            <a:pPr lvl="1"/>
            <a:r>
              <a:rPr lang="en-US" dirty="0" smtClean="0"/>
              <a:t>The risks are greater when starting from scratch.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lnSpcReduction="10000"/>
          </a:bodyPr>
          <a:lstStyle/>
          <a:p>
            <a:r>
              <a:rPr lang="en-US" dirty="0" smtClean="0"/>
              <a:t>Discuss the nature of entrepreneurship.</a:t>
            </a:r>
          </a:p>
          <a:p>
            <a:r>
              <a:rPr lang="en-US" dirty="0" smtClean="0"/>
              <a:t>Describe the role of entrepreneurship in society.</a:t>
            </a:r>
          </a:p>
          <a:p>
            <a:r>
              <a:rPr lang="en-US" dirty="0" smtClean="0"/>
              <a:t>Understand the major issues involved in choosing strategies for small firms and the role of international management in entrepreneurship.</a:t>
            </a:r>
          </a:p>
          <a:p>
            <a:r>
              <a:rPr lang="en-US" dirty="0" smtClean="0"/>
              <a:t>Discuss the structural challenges unique to entrepreneurial firms.</a:t>
            </a:r>
          </a:p>
          <a:p>
            <a:r>
              <a:rPr lang="en-US" dirty="0" smtClean="0"/>
              <a:t>Understand the determinants of the performance of small firms.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Financing the New Business</a:t>
            </a:r>
            <a:endParaRPr lang="en-US" dirty="0"/>
          </a:p>
        </p:txBody>
      </p:sp>
      <p:sp>
        <p:nvSpPr>
          <p:cNvPr id="4" name="Content Placeholder 3"/>
          <p:cNvSpPr>
            <a:spLocks noGrp="1"/>
          </p:cNvSpPr>
          <p:nvPr>
            <p:ph idx="1"/>
          </p:nvPr>
        </p:nvSpPr>
        <p:spPr>
          <a:xfrm>
            <a:off x="457200" y="1600200"/>
            <a:ext cx="8458200" cy="4525963"/>
          </a:xfrm>
        </p:spPr>
        <p:txBody>
          <a:bodyPr>
            <a:normAutofit fontScale="92500"/>
          </a:bodyPr>
          <a:lstStyle/>
          <a:p>
            <a:r>
              <a:rPr lang="en-US" dirty="0" smtClean="0">
                <a:solidFill>
                  <a:srgbClr val="00A3B4"/>
                </a:solidFill>
              </a:rPr>
              <a:t>Personal resources</a:t>
            </a:r>
          </a:p>
          <a:p>
            <a:pPr lvl="1"/>
            <a:r>
              <a:rPr lang="en-US" dirty="0" smtClean="0"/>
              <a:t>account for over two-thirds of all money invested.</a:t>
            </a:r>
          </a:p>
          <a:p>
            <a:r>
              <a:rPr lang="en-US" dirty="0" smtClean="0">
                <a:solidFill>
                  <a:srgbClr val="00A3B4"/>
                </a:solidFill>
              </a:rPr>
              <a:t>Strategic alliances</a:t>
            </a:r>
          </a:p>
          <a:p>
            <a:pPr lvl="1"/>
            <a:r>
              <a:rPr lang="en-US" dirty="0" smtClean="0"/>
              <a:t>are popular with dot.com companies who subcontract functions to wholesalers or shippers.</a:t>
            </a:r>
          </a:p>
          <a:p>
            <a:r>
              <a:rPr lang="en-US" dirty="0" smtClean="0">
                <a:solidFill>
                  <a:srgbClr val="00A3B4"/>
                </a:solidFill>
              </a:rPr>
              <a:t>Traditional lenders</a:t>
            </a:r>
          </a:p>
          <a:p>
            <a:pPr lvl="1"/>
            <a:r>
              <a:rPr lang="en-US" dirty="0" smtClean="0"/>
              <a:t>include banks, investors, and government loans.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linds(horizontal)">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Financing the New Business</a:t>
            </a:r>
            <a:endParaRPr lang="en-US" dirty="0"/>
          </a:p>
        </p:txBody>
      </p:sp>
      <p:sp>
        <p:nvSpPr>
          <p:cNvPr id="4" name="Content Placeholder 3"/>
          <p:cNvSpPr>
            <a:spLocks noGrp="1"/>
          </p:cNvSpPr>
          <p:nvPr>
            <p:ph idx="1"/>
          </p:nvPr>
        </p:nvSpPr>
        <p:spPr>
          <a:xfrm>
            <a:off x="457200" y="1600200"/>
            <a:ext cx="8458200" cy="4800600"/>
          </a:xfrm>
        </p:spPr>
        <p:txBody>
          <a:bodyPr>
            <a:normAutofit fontScale="92500"/>
          </a:bodyPr>
          <a:lstStyle/>
          <a:p>
            <a:r>
              <a:rPr lang="en-US" b="1" dirty="0" smtClean="0">
                <a:solidFill>
                  <a:srgbClr val="E95A53"/>
                </a:solidFill>
              </a:rPr>
              <a:t>Venture capital companies </a:t>
            </a:r>
          </a:p>
          <a:p>
            <a:pPr lvl="1"/>
            <a:r>
              <a:rPr lang="en-US" dirty="0" smtClean="0"/>
              <a:t>are small groups of investors seeking to make profits on companies with rapid growth potential.</a:t>
            </a:r>
          </a:p>
          <a:p>
            <a:pPr lvl="2"/>
            <a:r>
              <a:rPr lang="en-US" dirty="0" smtClean="0"/>
              <a:t>They invest capital in return for stock.</a:t>
            </a:r>
          </a:p>
          <a:p>
            <a:r>
              <a:rPr lang="en-US" dirty="0" smtClean="0"/>
              <a:t>Small-business investment companies (SBICs)</a:t>
            </a:r>
          </a:p>
          <a:p>
            <a:pPr lvl="1"/>
            <a:r>
              <a:rPr lang="en-US" dirty="0" smtClean="0"/>
              <a:t>borrow from Small Business Association (SBA) and invest in start-ups and new ventures.</a:t>
            </a:r>
          </a:p>
          <a:p>
            <a:r>
              <a:rPr lang="en-US" dirty="0" smtClean="0"/>
              <a:t>SBA financial programs work for the eligible.</a:t>
            </a:r>
          </a:p>
          <a:p>
            <a:r>
              <a:rPr lang="en-US" dirty="0" err="1" smtClean="0"/>
              <a:t>Crowdfunding</a:t>
            </a:r>
            <a:r>
              <a:rPr lang="en-US" dirty="0" smtClean="0"/>
              <a:t> emerged as a source of funds.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a:bodyPr>
          <a:lstStyle/>
          <a:p>
            <a:r>
              <a:rPr lang="en-US" dirty="0" smtClean="0"/>
              <a:t>Sources of Management Advice</a:t>
            </a:r>
            <a:endParaRPr lang="en-US" dirty="0"/>
          </a:p>
        </p:txBody>
      </p:sp>
      <p:sp>
        <p:nvSpPr>
          <p:cNvPr id="4" name="Content Placeholder 3"/>
          <p:cNvSpPr>
            <a:spLocks noGrp="1"/>
          </p:cNvSpPr>
          <p:nvPr>
            <p:ph idx="1"/>
          </p:nvPr>
        </p:nvSpPr>
        <p:spPr>
          <a:xfrm>
            <a:off x="457200" y="1600200"/>
            <a:ext cx="8458200" cy="4800600"/>
          </a:xfrm>
        </p:spPr>
        <p:txBody>
          <a:bodyPr>
            <a:normAutofit fontScale="92500" lnSpcReduction="10000"/>
          </a:bodyPr>
          <a:lstStyle/>
          <a:p>
            <a:r>
              <a:rPr lang="en-US" dirty="0" smtClean="0">
                <a:solidFill>
                  <a:srgbClr val="00A3B4"/>
                </a:solidFill>
              </a:rPr>
              <a:t>Advisory boards </a:t>
            </a:r>
          </a:p>
          <a:p>
            <a:pPr lvl="1"/>
            <a:r>
              <a:rPr lang="en-US" dirty="0" smtClean="0"/>
              <a:t>provide experience, advice, and assistance.</a:t>
            </a:r>
          </a:p>
          <a:p>
            <a:r>
              <a:rPr lang="en-US" dirty="0" smtClean="0">
                <a:solidFill>
                  <a:srgbClr val="00A3B4"/>
                </a:solidFill>
              </a:rPr>
              <a:t>Consultants </a:t>
            </a:r>
          </a:p>
          <a:p>
            <a:pPr lvl="1"/>
            <a:r>
              <a:rPr lang="en-US" dirty="0" smtClean="0"/>
              <a:t>may be expensive but offer an objective, trained eye for problems.</a:t>
            </a:r>
          </a:p>
          <a:p>
            <a:r>
              <a:rPr lang="en-US" dirty="0" smtClean="0">
                <a:solidFill>
                  <a:srgbClr val="00A3B4"/>
                </a:solidFill>
              </a:rPr>
              <a:t>The SBA offers programs such as </a:t>
            </a:r>
          </a:p>
          <a:p>
            <a:pPr lvl="2"/>
            <a:r>
              <a:rPr lang="en-US" dirty="0" smtClean="0"/>
              <a:t>SCORE, advice from retired business persons,</a:t>
            </a:r>
          </a:p>
          <a:p>
            <a:pPr lvl="2"/>
            <a:r>
              <a:rPr lang="en-US" dirty="0" smtClean="0"/>
              <a:t>volunteer (college students) consultants, and</a:t>
            </a:r>
          </a:p>
          <a:p>
            <a:pPr lvl="2"/>
            <a:r>
              <a:rPr lang="en-US" dirty="0" smtClean="0"/>
              <a:t>training through the SBA Development Center.</a:t>
            </a:r>
          </a:p>
          <a:p>
            <a:r>
              <a:rPr lang="en-US" dirty="0" smtClean="0">
                <a:solidFill>
                  <a:srgbClr val="00A3B4"/>
                </a:solidFill>
              </a:rPr>
              <a:t>Networking </a:t>
            </a:r>
          </a:p>
          <a:p>
            <a:pPr lvl="1"/>
            <a:r>
              <a:rPr lang="en-US" dirty="0" smtClean="0"/>
              <a:t>is important for sharing ideas and advice.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5029200"/>
            <a:ext cx="7772400" cy="977900"/>
          </a:xfrm>
        </p:spPr>
        <p:txBody>
          <a:bodyPr>
            <a:normAutofit fontScale="92500"/>
          </a:bodyPr>
          <a:lstStyle/>
          <a:p>
            <a:r>
              <a:rPr lang="en-US" dirty="0" smtClean="0"/>
              <a:t>The franchiser provides managerial and financial help, marketing expertise, and a national image.</a:t>
            </a:r>
            <a:endParaRPr lang="en-US" dirty="0"/>
          </a:p>
        </p:txBody>
      </p:sp>
      <p:sp>
        <p:nvSpPr>
          <p:cNvPr id="4" name="Title 3"/>
          <p:cNvSpPr>
            <a:spLocks noGrp="1"/>
          </p:cNvSpPr>
          <p:nvPr>
            <p:ph type="title"/>
          </p:nvPr>
        </p:nvSpPr>
        <p:spPr/>
        <p:txBody>
          <a:bodyPr>
            <a:normAutofit fontScale="90000"/>
          </a:bodyPr>
          <a:lstStyle/>
          <a:p>
            <a:r>
              <a:rPr lang="en-US" dirty="0" smtClean="0"/>
              <a:t>Structure of Start-Ups and New Ventures </a:t>
            </a:r>
            <a:endParaRPr lang="en-US" dirty="0"/>
          </a:p>
        </p:txBody>
      </p:sp>
      <p:graphicFrame>
        <p:nvGraphicFramePr>
          <p:cNvPr id="5" name="Diagram 4" descr="A franchising agreement is A contract between an entrepreneur - the franchisee - and a parent company - the franchiser; the entrepreneur pays the parent company for the use of its trademarks, products, formulas, and business plans.&#10;"/>
          <p:cNvGraphicFramePr/>
          <p:nvPr/>
        </p:nvGraphicFramePr>
        <p:xfrm>
          <a:off x="609600" y="2133600"/>
          <a:ext cx="8001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itle 2"/>
          <p:cNvSpPr>
            <a:spLocks noGrp="1"/>
          </p:cNvSpPr>
          <p:nvPr>
            <p:ph type="title"/>
          </p:nvPr>
        </p:nvSpPr>
        <p:spPr/>
        <p:txBody>
          <a:bodyPr>
            <a:normAutofit/>
          </a:bodyPr>
          <a:lstStyle/>
          <a:p>
            <a:r>
              <a:rPr lang="en-US" dirty="0" smtClean="0"/>
              <a:t>Franchising </a:t>
            </a:r>
            <a:endParaRPr lang="en-US" dirty="0"/>
          </a:p>
        </p:txBody>
      </p:sp>
      <p:sp>
        <p:nvSpPr>
          <p:cNvPr id="4" name="Content Placeholder 3"/>
          <p:cNvSpPr>
            <a:spLocks noGrp="1"/>
          </p:cNvSpPr>
          <p:nvPr>
            <p:ph idx="1"/>
          </p:nvPr>
        </p:nvSpPr>
        <p:spPr>
          <a:xfrm>
            <a:off x="457200" y="1600200"/>
            <a:ext cx="8229600" cy="4724400"/>
          </a:xfrm>
        </p:spPr>
        <p:txBody>
          <a:bodyPr>
            <a:normAutofit/>
          </a:bodyPr>
          <a:lstStyle/>
          <a:p>
            <a:r>
              <a:rPr lang="en-US" dirty="0" smtClean="0"/>
              <a:t>Franchisers benefit from rapid growth.</a:t>
            </a:r>
          </a:p>
          <a:p>
            <a:r>
              <a:rPr lang="en-US" dirty="0" smtClean="0"/>
              <a:t>The franchisee does not have to start from scratch and has a better success rate.</a:t>
            </a:r>
          </a:p>
          <a:p>
            <a:r>
              <a:rPr lang="en-US" dirty="0" smtClean="0"/>
              <a:t>The franchisee does face potentially high start-up costs and continued obligations.</a:t>
            </a:r>
          </a:p>
          <a:p>
            <a:pPr lvl="1"/>
            <a:r>
              <a:rPr lang="en-US" dirty="0" smtClean="0"/>
              <a:t>Less tangible is the loss of independence.</a:t>
            </a:r>
          </a:p>
          <a:p>
            <a:r>
              <a:rPr lang="en-US" dirty="0" smtClean="0"/>
              <a:t>Although franchises minimize risk, they do not guarantee success.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Performance of Start-Ups and New Ventures</a:t>
            </a:r>
            <a:endParaRPr lang="en-US" dirty="0"/>
          </a:p>
        </p:txBody>
      </p:sp>
      <p:sp>
        <p:nvSpPr>
          <p:cNvPr id="4" name="Content Placeholder 3"/>
          <p:cNvSpPr>
            <a:spLocks noGrp="1"/>
          </p:cNvSpPr>
          <p:nvPr>
            <p:ph idx="1"/>
          </p:nvPr>
        </p:nvSpPr>
        <p:spPr/>
        <p:txBody>
          <a:bodyPr/>
          <a:lstStyle/>
          <a:p>
            <a:r>
              <a:rPr lang="en-US" dirty="0" smtClean="0">
                <a:solidFill>
                  <a:srgbClr val="00A3B4"/>
                </a:solidFill>
              </a:rPr>
              <a:t>Trends in start-ups and new ventures</a:t>
            </a:r>
          </a:p>
          <a:p>
            <a:pPr lvl="1"/>
            <a:r>
              <a:rPr lang="en-US" dirty="0" smtClean="0"/>
              <a:t>Emergence of e-commerce has led to growth.</a:t>
            </a:r>
          </a:p>
          <a:p>
            <a:pPr lvl="1"/>
            <a:r>
              <a:rPr lang="en-US" dirty="0" smtClean="0"/>
              <a:t>Individuals are crossing over from the corporate world, some from layoffs.</a:t>
            </a:r>
          </a:p>
          <a:p>
            <a:pPr lvl="1"/>
            <a:r>
              <a:rPr lang="en-US" dirty="0" smtClean="0"/>
              <a:t>Women- and minority-owned small businesses show high growth.</a:t>
            </a:r>
          </a:p>
          <a:p>
            <a:pPr lvl="1"/>
            <a:r>
              <a:rPr lang="en-US" dirty="0" smtClean="0"/>
              <a:t>Failure rate is declining and the success rate is the best in the past 50 years.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Performance of Start-Ups and New Ventures</a:t>
            </a:r>
            <a:endParaRPr lang="en-US" dirty="0"/>
          </a:p>
        </p:txBody>
      </p:sp>
      <p:sp>
        <p:nvSpPr>
          <p:cNvPr id="4" name="Text Placeholder 3"/>
          <p:cNvSpPr>
            <a:spLocks noGrp="1"/>
          </p:cNvSpPr>
          <p:nvPr>
            <p:ph type="body" idx="1"/>
          </p:nvPr>
        </p:nvSpPr>
        <p:spPr/>
        <p:txBody>
          <a:bodyPr/>
          <a:lstStyle/>
          <a:p>
            <a:r>
              <a:rPr lang="en-US" dirty="0" smtClean="0"/>
              <a:t>Reasons for Failure</a:t>
            </a:r>
            <a:endParaRPr lang="en-US" dirty="0"/>
          </a:p>
        </p:txBody>
      </p:sp>
      <p:sp>
        <p:nvSpPr>
          <p:cNvPr id="5" name="Content Placeholder 4"/>
          <p:cNvSpPr>
            <a:spLocks noGrp="1"/>
          </p:cNvSpPr>
          <p:nvPr>
            <p:ph sz="half" idx="2"/>
          </p:nvPr>
        </p:nvSpPr>
        <p:spPr>
          <a:xfrm>
            <a:off x="457200" y="2220912"/>
            <a:ext cx="4343400" cy="3951288"/>
          </a:xfrm>
        </p:spPr>
        <p:txBody>
          <a:bodyPr>
            <a:noAutofit/>
          </a:bodyPr>
          <a:lstStyle/>
          <a:p>
            <a:r>
              <a:rPr lang="en-US" sz="2800" dirty="0" smtClean="0"/>
              <a:t>Managerial incompetence or inexperience.</a:t>
            </a:r>
          </a:p>
          <a:p>
            <a:r>
              <a:rPr lang="en-US" sz="2800" dirty="0" smtClean="0"/>
              <a:t>Neglect of time.</a:t>
            </a:r>
          </a:p>
          <a:p>
            <a:r>
              <a:rPr lang="en-US" sz="2800" dirty="0" smtClean="0"/>
              <a:t>Weak control systems fail to identify problems.</a:t>
            </a:r>
          </a:p>
          <a:p>
            <a:r>
              <a:rPr lang="en-US" sz="2800" dirty="0" smtClean="0"/>
              <a:t>Insufficient capital.</a:t>
            </a:r>
          </a:p>
          <a:p>
            <a:pPr>
              <a:buNone/>
            </a:pPr>
            <a:endParaRPr lang="en-US" sz="2800" dirty="0"/>
          </a:p>
        </p:txBody>
      </p:sp>
      <p:sp>
        <p:nvSpPr>
          <p:cNvPr id="6" name="Text Placeholder 5"/>
          <p:cNvSpPr>
            <a:spLocks noGrp="1"/>
          </p:cNvSpPr>
          <p:nvPr>
            <p:ph type="body" sz="quarter" idx="3"/>
          </p:nvPr>
        </p:nvSpPr>
        <p:spPr/>
        <p:txBody>
          <a:bodyPr/>
          <a:lstStyle/>
          <a:p>
            <a:r>
              <a:rPr lang="en-US" dirty="0" smtClean="0"/>
              <a:t>Reasons for Success</a:t>
            </a:r>
            <a:endParaRPr lang="en-US" dirty="0"/>
          </a:p>
        </p:txBody>
      </p:sp>
      <p:sp>
        <p:nvSpPr>
          <p:cNvPr id="7" name="Content Placeholder 6"/>
          <p:cNvSpPr>
            <a:spLocks noGrp="1"/>
          </p:cNvSpPr>
          <p:nvPr>
            <p:ph sz="quarter" idx="4"/>
          </p:nvPr>
        </p:nvSpPr>
        <p:spPr>
          <a:xfrm>
            <a:off x="4876800" y="2220912"/>
            <a:ext cx="3810000" cy="3951288"/>
          </a:xfrm>
        </p:spPr>
        <p:txBody>
          <a:bodyPr/>
          <a:lstStyle/>
          <a:p>
            <a:r>
              <a:rPr lang="en-US" sz="2800" dirty="0" smtClean="0"/>
              <a:t>Hard work, drive, and dedication.</a:t>
            </a:r>
          </a:p>
          <a:p>
            <a:r>
              <a:rPr lang="en-US" sz="2800" dirty="0" smtClean="0"/>
              <a:t>Market demand.</a:t>
            </a:r>
          </a:p>
          <a:p>
            <a:r>
              <a:rPr lang="en-US" sz="2800" dirty="0" smtClean="0"/>
              <a:t>Managerial competence.</a:t>
            </a:r>
          </a:p>
          <a:p>
            <a:r>
              <a:rPr lang="en-US" sz="2800" dirty="0" smtClean="0"/>
              <a:t>Luck.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p:txBody>
          <a:bodyPr>
            <a:normAutofit/>
          </a:bodyPr>
          <a:lstStyle/>
          <a:p>
            <a:r>
              <a:rPr lang="en-US" dirty="0" smtClean="0"/>
              <a:t>The chapter began by exploring the nature of start-ups and new ventures.</a:t>
            </a:r>
          </a:p>
          <a:p>
            <a:r>
              <a:rPr lang="en-US" dirty="0" smtClean="0"/>
              <a:t>The text then examined the role of start-ups and new ventures and discussed strategies for start-ups and new ventures.</a:t>
            </a:r>
          </a:p>
          <a:p>
            <a:r>
              <a:rPr lang="en-US" dirty="0" smtClean="0"/>
              <a:t>The chapter continued by describing the structure of start-ups and new ventures.</a:t>
            </a:r>
          </a:p>
          <a:p>
            <a:r>
              <a:rPr lang="en-US" dirty="0" smtClean="0"/>
              <a:t>The conclusion examined the performance of start-ups and new ventures.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Meaning of Entrepreneurship</a:t>
            </a:r>
            <a:endParaRPr lang="en-US" dirty="0"/>
          </a:p>
        </p:txBody>
      </p:sp>
      <p:graphicFrame>
        <p:nvGraphicFramePr>
          <p:cNvPr id="5" name="Diagram 4" descr="Entrepreneurship is The process of planning, organizing, operating, and assuming the risk of a start-up or new venture.&#10;An entrepreneur is Someone who engages in entrepreneurship.&#10;A small business is Privately owned by one individual or a small group, does not have revenues or assets large enough to influence its environment.&#10;A start-up or new venture is A relatively new small business.&#10;"/>
          <p:cNvGraphicFramePr/>
          <p:nvPr/>
        </p:nvGraphicFramePr>
        <p:xfrm>
          <a:off x="533400" y="1397000"/>
          <a:ext cx="79248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Role of Entrepreneurs, Start-Ups and New Ventures in Society</a:t>
            </a:r>
            <a:endParaRPr lang="en-US" dirty="0"/>
          </a:p>
        </p:txBody>
      </p:sp>
      <p:sp>
        <p:nvSpPr>
          <p:cNvPr id="4" name="Content Placeholder 3"/>
          <p:cNvSpPr>
            <a:spLocks noGrp="1"/>
          </p:cNvSpPr>
          <p:nvPr>
            <p:ph idx="1"/>
          </p:nvPr>
        </p:nvSpPr>
        <p:spPr/>
        <p:txBody>
          <a:bodyPr>
            <a:normAutofit/>
          </a:bodyPr>
          <a:lstStyle/>
          <a:p>
            <a:r>
              <a:rPr lang="en-US" dirty="0" smtClean="0"/>
              <a:t>Some entrepreneurs have success.</a:t>
            </a:r>
          </a:p>
          <a:p>
            <a:pPr lvl="1"/>
            <a:r>
              <a:rPr lang="en-US" dirty="0" smtClean="0"/>
              <a:t>Think Bill Gates.</a:t>
            </a:r>
          </a:p>
          <a:p>
            <a:r>
              <a:rPr lang="en-US" dirty="0" smtClean="0"/>
              <a:t>Research shows the majority of new businesses fail within the first few years.</a:t>
            </a:r>
          </a:p>
          <a:p>
            <a:r>
              <a:rPr lang="en-US" dirty="0" smtClean="0"/>
              <a:t>Measure start-up contributions in terms of their effects on </a:t>
            </a:r>
          </a:p>
          <a:p>
            <a:pPr lvl="1"/>
            <a:r>
              <a:rPr lang="en-US" dirty="0" smtClean="0"/>
              <a:t>job creation, innovation and their importance to big business.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9.1</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Importance of Small Business in the U.S.</a:t>
            </a:r>
            <a:endParaRPr lang="en-US" dirty="0"/>
          </a:p>
        </p:txBody>
      </p:sp>
      <p:pic>
        <p:nvPicPr>
          <p:cNvPr id="6" name="Picture 2" descr="Most U.S. businesses employ fewer than 100 people, and most U.S. workers are employed by small firms.&#10;Approximately 85 percent of all U.S. businesses employ fewer than 20 people; another 12 percent employ between 20 and 99 people. In contrast, only about 2.5 percent employ between 100 and 400 workers, and another .5 percent employ 500 or more. &#10;25 percent of all U.S. workers are employed by firms with fewer than 20 people; another 30 percent work in firms that employ between 20 and 99 people. 25.5 percent of U.S. workers are employed by firms with 100–499 employees,&#10;and another 19.5 percent work for businesses that employ 500 or more total employees."/>
          <p:cNvPicPr>
            <a:picLocks noChangeAspect="1" noChangeArrowheads="1"/>
          </p:cNvPicPr>
          <p:nvPr/>
        </p:nvPicPr>
        <p:blipFill>
          <a:blip r:embed="rId2" cstate="print"/>
          <a:stretch>
            <a:fillRect/>
          </a:stretch>
        </p:blipFill>
        <p:spPr bwMode="auto">
          <a:xfrm>
            <a:off x="493688" y="1447800"/>
            <a:ext cx="8110151"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Role of Entrepreneurs, Start-Ups and New Ventures on Society</a:t>
            </a:r>
            <a:endParaRPr lang="en-US" dirty="0"/>
          </a:p>
        </p:txBody>
      </p:sp>
      <p:sp>
        <p:nvSpPr>
          <p:cNvPr id="4" name="Content Placeholder 3"/>
          <p:cNvSpPr>
            <a:spLocks noGrp="1"/>
          </p:cNvSpPr>
          <p:nvPr>
            <p:ph idx="1"/>
          </p:nvPr>
        </p:nvSpPr>
        <p:spPr>
          <a:xfrm>
            <a:off x="457200" y="1600200"/>
            <a:ext cx="8458200" cy="4572000"/>
          </a:xfrm>
        </p:spPr>
        <p:txBody>
          <a:bodyPr>
            <a:normAutofit lnSpcReduction="10000"/>
          </a:bodyPr>
          <a:lstStyle/>
          <a:p>
            <a:r>
              <a:rPr lang="en-US" dirty="0" smtClean="0">
                <a:solidFill>
                  <a:srgbClr val="00A3B4"/>
                </a:solidFill>
              </a:rPr>
              <a:t>Job creation</a:t>
            </a:r>
          </a:p>
          <a:p>
            <a:pPr lvl="1"/>
            <a:r>
              <a:rPr lang="en-US" dirty="0" smtClean="0"/>
              <a:t>They are an important source of new jobs in the U.S. – especially in certain industries.</a:t>
            </a:r>
          </a:p>
          <a:p>
            <a:r>
              <a:rPr lang="en-US" dirty="0" smtClean="0">
                <a:solidFill>
                  <a:srgbClr val="00A3B4"/>
                </a:solidFill>
              </a:rPr>
              <a:t>Innovation</a:t>
            </a:r>
          </a:p>
          <a:p>
            <a:pPr lvl="1"/>
            <a:r>
              <a:rPr lang="en-US" dirty="0" smtClean="0"/>
              <a:t>The SBA says start-ups consistently supply over half of all “innovations” each year.</a:t>
            </a:r>
          </a:p>
          <a:p>
            <a:r>
              <a:rPr lang="en-US" dirty="0" smtClean="0">
                <a:solidFill>
                  <a:srgbClr val="00A3B4"/>
                </a:solidFill>
              </a:rPr>
              <a:t>Importance to big business</a:t>
            </a:r>
          </a:p>
          <a:p>
            <a:pPr lvl="1"/>
            <a:r>
              <a:rPr lang="en-US" dirty="0" smtClean="0"/>
              <a:t>Start-ups sell the products of big business. </a:t>
            </a:r>
          </a:p>
          <a:p>
            <a:pPr lvl="1"/>
            <a:r>
              <a:rPr lang="en-US" dirty="0" smtClean="0"/>
              <a:t>They also supply raw materials to big business.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l businesses create and eliminate jobs. Because of their size, the magnitude of job creation and elimination is especially pronounced in bigger businesses. But successful start-ups and new ventures add jobs, sometimes slowly and sometimes&#10;very rapidly."/>
          <p:cNvPicPr>
            <a:picLocks noChangeAspect="1"/>
          </p:cNvPicPr>
          <p:nvPr/>
        </p:nvPicPr>
        <p:blipFill>
          <a:blip r:embed="rId2" cstate="print"/>
          <a:stretch>
            <a:fillRect/>
          </a:stretch>
        </p:blipFill>
        <p:spPr>
          <a:xfrm>
            <a:off x="308200" y="1417713"/>
            <a:ext cx="8527600" cy="4754487"/>
          </a:xfrm>
          <a:prstGeom prst="rect">
            <a:avLst/>
          </a:prstGeom>
        </p:spPr>
      </p:pic>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sz="quarter" idx="12"/>
          </p:nvPr>
        </p:nvSpPr>
        <p:spPr/>
        <p:txBody>
          <a:bodyPr/>
          <a:lstStyle/>
          <a:p>
            <a:r>
              <a:rPr lang="en-US" dirty="0" smtClean="0"/>
              <a:t>Table 9.1</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Job Creation by Recent Successful   Start-Ups and New Ventures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0" y="1981200"/>
            <a:ext cx="9144000" cy="1066800"/>
          </a:xfrm>
        </p:spPr>
        <p:txBody>
          <a:bodyPr/>
          <a:lstStyle/>
          <a:p>
            <a:r>
              <a:rPr lang="en-US" dirty="0" smtClean="0"/>
              <a:t>Three strategic challenges facing small firms.</a:t>
            </a:r>
            <a:endParaRPr lang="en-US" dirty="0"/>
          </a:p>
        </p:txBody>
      </p:sp>
      <p:sp>
        <p:nvSpPr>
          <p:cNvPr id="4" name="Title 3"/>
          <p:cNvSpPr>
            <a:spLocks noGrp="1"/>
          </p:cNvSpPr>
          <p:nvPr>
            <p:ph type="title"/>
          </p:nvPr>
        </p:nvSpPr>
        <p:spPr/>
        <p:txBody>
          <a:bodyPr>
            <a:normAutofit fontScale="90000"/>
          </a:bodyPr>
          <a:lstStyle/>
          <a:p>
            <a:r>
              <a:rPr lang="en-US" dirty="0" smtClean="0"/>
              <a:t>Strategy for Start-Ups and New Ventures</a:t>
            </a:r>
            <a:endParaRPr lang="en-US" dirty="0"/>
          </a:p>
        </p:txBody>
      </p:sp>
      <p:graphicFrame>
        <p:nvGraphicFramePr>
          <p:cNvPr id="5" name="Diagram 4" descr="Choosing an industry, emphasizing distinctive competencies and writing a business plan."/>
          <p:cNvGraphicFramePr/>
          <p:nvPr/>
        </p:nvGraphicFramePr>
        <p:xfrm>
          <a:off x="304800" y="2743200"/>
          <a:ext cx="85344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9.2</a:t>
            </a:r>
            <a:endParaRPr lang="en-US" dirty="0"/>
          </a:p>
        </p:txBody>
      </p:sp>
      <p:sp>
        <p:nvSpPr>
          <p:cNvPr id="4" name="Content Placeholder 3"/>
          <p:cNvSpPr>
            <a:spLocks noGrp="1"/>
          </p:cNvSpPr>
          <p:nvPr>
            <p:ph sz="quarter" idx="13"/>
          </p:nvPr>
        </p:nvSpPr>
        <p:spPr/>
        <p:txBody>
          <a:bodyPr>
            <a:noAutofit/>
          </a:bodyPr>
          <a:lstStyle/>
          <a:p>
            <a:r>
              <a:rPr lang="en-US" dirty="0" smtClean="0"/>
              <a:t>Small Businesses* By Industry</a:t>
            </a:r>
          </a:p>
          <a:p>
            <a:r>
              <a:rPr lang="en-US" sz="2000" dirty="0" smtClean="0"/>
              <a:t>*Fewer Than 20 Employees</a:t>
            </a:r>
            <a:endParaRPr lang="en-US" sz="2000" dirty="0"/>
          </a:p>
        </p:txBody>
      </p:sp>
      <p:pic>
        <p:nvPicPr>
          <p:cNvPr id="6" name="Picture 2" descr="Small businesses are especially strong in certain industries, such as retailing and services. On the other hand, there are relatively fewer small businesses in industries such as transportation and manufacturing. The differences are affected primarily by factors such as the investment costs necessary to enter markets in these industries. For example, starting a new airline would require the purchase of large passenger aircraft and airport gates, and hiring an expensive set of employees.&#10;Services account for 35.26 percent.&#10;Other accounts for 20.24 percent.&#10;Retailing accounts for14.5 percent.&#10;Construction garners 11 percent.&#10;Finance and insurance account for 7 percent.&#10;Wholesaling accounts for 5.5 percent.&#10;Transportation garners 3 percent and manufacturing 3.5 percent."/>
          <p:cNvPicPr>
            <a:picLocks noChangeAspect="1" noChangeArrowheads="1"/>
          </p:cNvPicPr>
          <p:nvPr/>
        </p:nvPicPr>
        <p:blipFill>
          <a:blip r:embed="rId2" cstate="print"/>
          <a:stretch>
            <a:fillRect/>
          </a:stretch>
        </p:blipFill>
        <p:spPr bwMode="auto">
          <a:xfrm>
            <a:off x="1122748" y="1404697"/>
            <a:ext cx="7050133" cy="4843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143000" y="6017568"/>
            <a:ext cx="6934200" cy="230832"/>
          </a:xfrm>
          <a:prstGeom prst="rect">
            <a:avLst/>
          </a:prstGeom>
          <a:noFill/>
        </p:spPr>
        <p:txBody>
          <a:bodyPr wrap="square" rtlCol="0">
            <a:spAutoFit/>
          </a:bodyPr>
          <a:lstStyle/>
          <a:p>
            <a:r>
              <a:rPr lang="en-US" sz="900" dirty="0" smtClean="0">
                <a:latin typeface="+mj-lt"/>
              </a:rPr>
              <a:t>Source:  U.S. Census Bureau, Statistical Abstract of the United States, 2014.</a:t>
            </a:r>
            <a:endParaRPr lang="en-US" sz="9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3372</TotalTime>
  <Words>2565</Words>
  <Application>Microsoft Office PowerPoint</Application>
  <PresentationFormat>On-screen Show (4:3)</PresentationFormat>
  <Paragraphs>188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MANAGEMENT</vt:lpstr>
      <vt:lpstr>Learning Outcomes</vt:lpstr>
      <vt:lpstr>Meaning of Entrepreneurship</vt:lpstr>
      <vt:lpstr>Role of Entrepreneurs, Start-Ups and New Ventures in Society</vt:lpstr>
      <vt:lpstr>Slide 5</vt:lpstr>
      <vt:lpstr>Role of Entrepreneurs, Start-Ups and New Ventures on Society</vt:lpstr>
      <vt:lpstr>Slide 7</vt:lpstr>
      <vt:lpstr>Strategy for Start-Ups and New Ventures</vt:lpstr>
      <vt:lpstr>Slide 9</vt:lpstr>
      <vt:lpstr>Choosing an Industry</vt:lpstr>
      <vt:lpstr>Choosing an Industry</vt:lpstr>
      <vt:lpstr>Choosing an Industry</vt:lpstr>
      <vt:lpstr>Slide 13</vt:lpstr>
      <vt:lpstr>Emphasizing Distinctive Competencies</vt:lpstr>
      <vt:lpstr>Emphasizing Distinctive Competencies</vt:lpstr>
      <vt:lpstr>Emphasizing Distinctive Competencies</vt:lpstr>
      <vt:lpstr>Strategy for Start-Ups and New Ventures</vt:lpstr>
      <vt:lpstr>Structure of Start-Ups and New Ventures</vt:lpstr>
      <vt:lpstr>Starting the New Business</vt:lpstr>
      <vt:lpstr>Financing the New Business</vt:lpstr>
      <vt:lpstr>Financing the New Business</vt:lpstr>
      <vt:lpstr>Sources of Management Advice</vt:lpstr>
      <vt:lpstr>Structure of Start-Ups and New Ventures </vt:lpstr>
      <vt:lpstr>Franchising </vt:lpstr>
      <vt:lpstr>Performance of Start-Ups and New Ventures</vt:lpstr>
      <vt:lpstr>Performance of Start-Ups and New Ventures</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128</cp:revision>
  <dcterms:created xsi:type="dcterms:W3CDTF">2015-05-20T15:20:11Z</dcterms:created>
  <dcterms:modified xsi:type="dcterms:W3CDTF">2015-10-27T15:10:34Z</dcterms:modified>
</cp:coreProperties>
</file>