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9" r:id="rId4"/>
    <p:sldId id="260" r:id="rId5"/>
    <p:sldId id="261" r:id="rId6"/>
    <p:sldId id="262" r:id="rId7"/>
    <p:sldId id="264" r:id="rId8"/>
    <p:sldId id="263"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8" r:id="rId31"/>
    <p:sldId id="289" r:id="rId32"/>
    <p:sldId id="286" r:id="rId33"/>
    <p:sldId id="287"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53659E"/>
    <a:srgbClr val="E95A53"/>
    <a:srgbClr val="5C7E8E"/>
    <a:srgbClr val="848BB9"/>
    <a:srgbClr val="E57B00"/>
    <a:srgbClr val="002765"/>
    <a:srgbClr val="FEEAC9"/>
    <a:srgbClr val="E9EBF5"/>
    <a:srgbClr val="E0F2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48"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699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67714-6B68-437D-8CC7-B47D41BB5BEA}"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E7E0A71E-B19C-4458-B4A7-1ED92020572F}">
      <dgm:prSet phldrT="[Text]"/>
      <dgm:spPr>
        <a:solidFill>
          <a:srgbClr val="FEEAC9"/>
        </a:solidFill>
      </dgm:spPr>
      <dgm:t>
        <a:bodyPr/>
        <a:lstStyle/>
        <a:p>
          <a:r>
            <a:rPr lang="en-US" b="1" dirty="0" smtClean="0">
              <a:solidFill>
                <a:srgbClr val="E95A53"/>
              </a:solidFill>
              <a:latin typeface="+mj-lt"/>
            </a:rPr>
            <a:t>Mechanistic organization</a:t>
          </a:r>
          <a:endParaRPr lang="en-US" b="1" dirty="0">
            <a:solidFill>
              <a:srgbClr val="E95A53"/>
            </a:solidFill>
            <a:latin typeface="+mj-lt"/>
          </a:endParaRPr>
        </a:p>
      </dgm:t>
    </dgm:pt>
    <dgm:pt modelId="{AC165D20-07E6-49ED-95B2-071CD8D9F507}" type="parTrans" cxnId="{C6779CF5-3EF5-4C10-A7E3-EC6F50A46791}">
      <dgm:prSet/>
      <dgm:spPr/>
      <dgm:t>
        <a:bodyPr/>
        <a:lstStyle/>
        <a:p>
          <a:endParaRPr lang="en-US">
            <a:latin typeface="+mj-lt"/>
          </a:endParaRPr>
        </a:p>
      </dgm:t>
    </dgm:pt>
    <dgm:pt modelId="{A354A009-E44C-46B5-A705-6FD4F1198CF3}" type="sibTrans" cxnId="{C6779CF5-3EF5-4C10-A7E3-EC6F50A46791}">
      <dgm:prSet/>
      <dgm:spPr/>
      <dgm:t>
        <a:bodyPr/>
        <a:lstStyle/>
        <a:p>
          <a:endParaRPr lang="en-US">
            <a:latin typeface="+mj-lt"/>
          </a:endParaRPr>
        </a:p>
      </dgm:t>
    </dgm:pt>
    <dgm:pt modelId="{831BDF67-1EC8-480A-8284-2955588B447A}">
      <dgm:prSet phldrT="[Text]"/>
      <dgm:spPr>
        <a:solidFill>
          <a:srgbClr val="FEEAC9"/>
        </a:solidFill>
      </dgm:spPr>
      <dgm:t>
        <a:bodyPr/>
        <a:lstStyle/>
        <a:p>
          <a:r>
            <a:rPr lang="en-US" dirty="0" smtClean="0">
              <a:solidFill>
                <a:schemeClr val="tx1"/>
              </a:solidFill>
              <a:latin typeface="+mj-lt"/>
            </a:rPr>
            <a:t>Similar to a System 1 model, most frequently found in stable environments.</a:t>
          </a:r>
          <a:endParaRPr lang="en-US" dirty="0">
            <a:solidFill>
              <a:schemeClr val="tx1"/>
            </a:solidFill>
            <a:latin typeface="+mj-lt"/>
          </a:endParaRPr>
        </a:p>
      </dgm:t>
    </dgm:pt>
    <dgm:pt modelId="{DA5EEF82-9234-4500-A031-37D704A2755A}" type="parTrans" cxnId="{F6A311CC-0596-4475-A9A2-B2AA0C19B7CF}">
      <dgm:prSet/>
      <dgm:spPr/>
      <dgm:t>
        <a:bodyPr/>
        <a:lstStyle/>
        <a:p>
          <a:endParaRPr lang="en-US">
            <a:latin typeface="+mj-lt"/>
          </a:endParaRPr>
        </a:p>
      </dgm:t>
    </dgm:pt>
    <dgm:pt modelId="{C3233288-D0A4-477A-BA21-A251F5C20042}" type="sibTrans" cxnId="{F6A311CC-0596-4475-A9A2-B2AA0C19B7CF}">
      <dgm:prSet/>
      <dgm:spPr/>
      <dgm:t>
        <a:bodyPr/>
        <a:lstStyle/>
        <a:p>
          <a:endParaRPr lang="en-US">
            <a:latin typeface="+mj-lt"/>
          </a:endParaRPr>
        </a:p>
      </dgm:t>
    </dgm:pt>
    <dgm:pt modelId="{CF75A94A-5C56-4E99-B00A-369A94523F12}">
      <dgm:prSet phldrT="[Text]"/>
      <dgm:spPr>
        <a:solidFill>
          <a:srgbClr val="E0F2FB"/>
        </a:solidFill>
      </dgm:spPr>
      <dgm:t>
        <a:bodyPr/>
        <a:lstStyle/>
        <a:p>
          <a:r>
            <a:rPr lang="en-US" b="1" dirty="0" smtClean="0">
              <a:solidFill>
                <a:srgbClr val="E95A53"/>
              </a:solidFill>
              <a:latin typeface="+mj-lt"/>
            </a:rPr>
            <a:t>Organic organization</a:t>
          </a:r>
          <a:endParaRPr lang="en-US" b="1" dirty="0">
            <a:solidFill>
              <a:srgbClr val="E95A53"/>
            </a:solidFill>
            <a:latin typeface="+mj-lt"/>
          </a:endParaRPr>
        </a:p>
      </dgm:t>
    </dgm:pt>
    <dgm:pt modelId="{93A2405C-9C13-4AD2-BA8D-E31AABAA16AE}" type="parTrans" cxnId="{0970B251-F270-4128-BA0C-A0CDF277D5A0}">
      <dgm:prSet/>
      <dgm:spPr/>
      <dgm:t>
        <a:bodyPr/>
        <a:lstStyle/>
        <a:p>
          <a:endParaRPr lang="en-US">
            <a:latin typeface="+mj-lt"/>
          </a:endParaRPr>
        </a:p>
      </dgm:t>
    </dgm:pt>
    <dgm:pt modelId="{3C62F502-D765-4C57-86F2-95EBE55E50AE}" type="sibTrans" cxnId="{0970B251-F270-4128-BA0C-A0CDF277D5A0}">
      <dgm:prSet/>
      <dgm:spPr/>
      <dgm:t>
        <a:bodyPr/>
        <a:lstStyle/>
        <a:p>
          <a:endParaRPr lang="en-US">
            <a:latin typeface="+mj-lt"/>
          </a:endParaRPr>
        </a:p>
      </dgm:t>
    </dgm:pt>
    <dgm:pt modelId="{BFA6F759-CB1B-404C-B779-02EBBC0FE970}">
      <dgm:prSet phldrT="[Text]"/>
      <dgm:spPr>
        <a:solidFill>
          <a:srgbClr val="E0F2FB"/>
        </a:solidFill>
      </dgm:spPr>
      <dgm:t>
        <a:bodyPr/>
        <a:lstStyle/>
        <a:p>
          <a:r>
            <a:rPr lang="en-US" dirty="0" smtClean="0">
              <a:solidFill>
                <a:schemeClr val="tx1"/>
              </a:solidFill>
              <a:latin typeface="+mj-lt"/>
            </a:rPr>
            <a:t>A very flexible and informal model, most often found in unstable environments.</a:t>
          </a:r>
          <a:endParaRPr lang="en-US" dirty="0">
            <a:solidFill>
              <a:schemeClr val="tx1"/>
            </a:solidFill>
            <a:latin typeface="+mj-lt"/>
          </a:endParaRPr>
        </a:p>
      </dgm:t>
    </dgm:pt>
    <dgm:pt modelId="{DA98755A-9B68-4DF6-ADBF-33164F3AA0F9}" type="parTrans" cxnId="{A36659BF-EEC6-4B93-96DC-A54F057EFC3F}">
      <dgm:prSet/>
      <dgm:spPr/>
      <dgm:t>
        <a:bodyPr/>
        <a:lstStyle/>
        <a:p>
          <a:endParaRPr lang="en-US">
            <a:latin typeface="+mj-lt"/>
          </a:endParaRPr>
        </a:p>
      </dgm:t>
    </dgm:pt>
    <dgm:pt modelId="{0075D5CF-3BEF-4686-B1EB-D830B951265A}" type="sibTrans" cxnId="{A36659BF-EEC6-4B93-96DC-A54F057EFC3F}">
      <dgm:prSet/>
      <dgm:spPr/>
      <dgm:t>
        <a:bodyPr/>
        <a:lstStyle/>
        <a:p>
          <a:endParaRPr lang="en-US">
            <a:latin typeface="+mj-lt"/>
          </a:endParaRPr>
        </a:p>
      </dgm:t>
    </dgm:pt>
    <dgm:pt modelId="{554A2DE8-C4E3-4274-9F2E-70BC7A14BBB0}">
      <dgm:prSet phldrT="[Text]"/>
      <dgm:spPr>
        <a:solidFill>
          <a:srgbClr val="FEEAC9"/>
        </a:solidFill>
      </dgm:spPr>
      <dgm:t>
        <a:bodyPr/>
        <a:lstStyle/>
        <a:p>
          <a:r>
            <a:rPr lang="en-US" dirty="0" smtClean="0">
              <a:solidFill>
                <a:schemeClr val="tx1"/>
              </a:solidFill>
              <a:latin typeface="+mj-lt"/>
            </a:rPr>
            <a:t>Structured in predictable ways.</a:t>
          </a:r>
          <a:endParaRPr lang="en-US" dirty="0">
            <a:solidFill>
              <a:schemeClr val="tx1"/>
            </a:solidFill>
            <a:latin typeface="+mj-lt"/>
          </a:endParaRPr>
        </a:p>
      </dgm:t>
    </dgm:pt>
    <dgm:pt modelId="{5C59B657-3093-4A84-9118-B926FF3FFC30}" type="parTrans" cxnId="{034B7E82-253E-46F2-9E3C-C95C74FD77BC}">
      <dgm:prSet/>
      <dgm:spPr/>
      <dgm:t>
        <a:bodyPr/>
        <a:lstStyle/>
        <a:p>
          <a:endParaRPr lang="en-US">
            <a:latin typeface="+mj-lt"/>
          </a:endParaRPr>
        </a:p>
      </dgm:t>
    </dgm:pt>
    <dgm:pt modelId="{050CF8FD-13FC-48FC-BBFB-C19552CC74DF}" type="sibTrans" cxnId="{034B7E82-253E-46F2-9E3C-C95C74FD77BC}">
      <dgm:prSet/>
      <dgm:spPr/>
      <dgm:t>
        <a:bodyPr/>
        <a:lstStyle/>
        <a:p>
          <a:endParaRPr lang="en-US">
            <a:latin typeface="+mj-lt"/>
          </a:endParaRPr>
        </a:p>
      </dgm:t>
    </dgm:pt>
    <dgm:pt modelId="{ABBE2AA8-AC62-4EE3-9D46-5B91097874CF}">
      <dgm:prSet phldrT="[Text]"/>
      <dgm:spPr>
        <a:solidFill>
          <a:srgbClr val="E0F2FB"/>
        </a:solidFill>
      </dgm:spPr>
      <dgm:t>
        <a:bodyPr/>
        <a:lstStyle/>
        <a:p>
          <a:r>
            <a:rPr lang="en-US" dirty="0" smtClean="0">
              <a:solidFill>
                <a:schemeClr val="tx1"/>
              </a:solidFill>
              <a:latin typeface="+mj-lt"/>
            </a:rPr>
            <a:t>Constant change dictates a high level of flexibility.</a:t>
          </a:r>
          <a:endParaRPr lang="en-US" dirty="0">
            <a:solidFill>
              <a:schemeClr val="tx1"/>
            </a:solidFill>
            <a:latin typeface="+mj-lt"/>
          </a:endParaRPr>
        </a:p>
      </dgm:t>
    </dgm:pt>
    <dgm:pt modelId="{CF00A6F5-1FDA-41D1-8C4A-697E05E85B7E}" type="parTrans" cxnId="{191F797E-26E2-4F94-A60B-4B25B306EBCA}">
      <dgm:prSet/>
      <dgm:spPr/>
      <dgm:t>
        <a:bodyPr/>
        <a:lstStyle/>
        <a:p>
          <a:endParaRPr lang="en-US">
            <a:latin typeface="+mj-lt"/>
          </a:endParaRPr>
        </a:p>
      </dgm:t>
    </dgm:pt>
    <dgm:pt modelId="{35CCBF63-F95F-423C-9585-46DD63DDF63C}" type="sibTrans" cxnId="{191F797E-26E2-4F94-A60B-4B25B306EBCA}">
      <dgm:prSet/>
      <dgm:spPr/>
      <dgm:t>
        <a:bodyPr/>
        <a:lstStyle/>
        <a:p>
          <a:endParaRPr lang="en-US">
            <a:latin typeface="+mj-lt"/>
          </a:endParaRPr>
        </a:p>
      </dgm:t>
    </dgm:pt>
    <dgm:pt modelId="{DB88D9FE-505D-4F3D-9B34-495F58C2687F}" type="pres">
      <dgm:prSet presAssocID="{FFB67714-6B68-437D-8CC7-B47D41BB5BEA}" presName="Name0" presStyleCnt="0">
        <dgm:presLayoutVars>
          <dgm:dir/>
          <dgm:resizeHandles val="exact"/>
        </dgm:presLayoutVars>
      </dgm:prSet>
      <dgm:spPr/>
      <dgm:t>
        <a:bodyPr/>
        <a:lstStyle/>
        <a:p>
          <a:endParaRPr lang="en-US"/>
        </a:p>
      </dgm:t>
    </dgm:pt>
    <dgm:pt modelId="{532B62D0-A79F-4BB0-8854-7F6B655C5371}" type="pres">
      <dgm:prSet presAssocID="{E7E0A71E-B19C-4458-B4A7-1ED92020572F}" presName="node" presStyleLbl="node1" presStyleIdx="0" presStyleCnt="2">
        <dgm:presLayoutVars>
          <dgm:bulletEnabled val="1"/>
        </dgm:presLayoutVars>
      </dgm:prSet>
      <dgm:spPr/>
      <dgm:t>
        <a:bodyPr/>
        <a:lstStyle/>
        <a:p>
          <a:endParaRPr lang="en-US"/>
        </a:p>
      </dgm:t>
    </dgm:pt>
    <dgm:pt modelId="{344C2709-D854-4960-B308-EAF14987DEFF}" type="pres">
      <dgm:prSet presAssocID="{A354A009-E44C-46B5-A705-6FD4F1198CF3}" presName="sibTrans" presStyleCnt="0"/>
      <dgm:spPr/>
    </dgm:pt>
    <dgm:pt modelId="{58B9177D-9D8C-493B-9E82-BE0A75171F2B}" type="pres">
      <dgm:prSet presAssocID="{CF75A94A-5C56-4E99-B00A-369A94523F12}" presName="node" presStyleLbl="node1" presStyleIdx="1" presStyleCnt="2">
        <dgm:presLayoutVars>
          <dgm:bulletEnabled val="1"/>
        </dgm:presLayoutVars>
      </dgm:prSet>
      <dgm:spPr/>
      <dgm:t>
        <a:bodyPr/>
        <a:lstStyle/>
        <a:p>
          <a:endParaRPr lang="en-US"/>
        </a:p>
      </dgm:t>
    </dgm:pt>
  </dgm:ptLst>
  <dgm:cxnLst>
    <dgm:cxn modelId="{C6779CF5-3EF5-4C10-A7E3-EC6F50A46791}" srcId="{FFB67714-6B68-437D-8CC7-B47D41BB5BEA}" destId="{E7E0A71E-B19C-4458-B4A7-1ED92020572F}" srcOrd="0" destOrd="0" parTransId="{AC165D20-07E6-49ED-95B2-071CD8D9F507}" sibTransId="{A354A009-E44C-46B5-A705-6FD4F1198CF3}"/>
    <dgm:cxn modelId="{D9ED495F-4D97-4BFA-8219-D0F43D9A1D25}" type="presOf" srcId="{831BDF67-1EC8-480A-8284-2955588B447A}" destId="{532B62D0-A79F-4BB0-8854-7F6B655C5371}" srcOrd="0" destOrd="1" presId="urn:microsoft.com/office/officeart/2005/8/layout/hList6"/>
    <dgm:cxn modelId="{0970B251-F270-4128-BA0C-A0CDF277D5A0}" srcId="{FFB67714-6B68-437D-8CC7-B47D41BB5BEA}" destId="{CF75A94A-5C56-4E99-B00A-369A94523F12}" srcOrd="1" destOrd="0" parTransId="{93A2405C-9C13-4AD2-BA8D-E31AABAA16AE}" sibTransId="{3C62F502-D765-4C57-86F2-95EBE55E50AE}"/>
    <dgm:cxn modelId="{A36659BF-EEC6-4B93-96DC-A54F057EFC3F}" srcId="{CF75A94A-5C56-4E99-B00A-369A94523F12}" destId="{BFA6F759-CB1B-404C-B779-02EBBC0FE970}" srcOrd="0" destOrd="0" parTransId="{DA98755A-9B68-4DF6-ADBF-33164F3AA0F9}" sibTransId="{0075D5CF-3BEF-4686-B1EB-D830B951265A}"/>
    <dgm:cxn modelId="{50C9FB5B-DCFA-45EE-87DD-244968E79DCD}" type="presOf" srcId="{E7E0A71E-B19C-4458-B4A7-1ED92020572F}" destId="{532B62D0-A79F-4BB0-8854-7F6B655C5371}" srcOrd="0" destOrd="0" presId="urn:microsoft.com/office/officeart/2005/8/layout/hList6"/>
    <dgm:cxn modelId="{E2E606D8-2EFE-486F-9FF2-8AED26EC9C41}" type="presOf" srcId="{CF75A94A-5C56-4E99-B00A-369A94523F12}" destId="{58B9177D-9D8C-493B-9E82-BE0A75171F2B}" srcOrd="0" destOrd="0" presId="urn:microsoft.com/office/officeart/2005/8/layout/hList6"/>
    <dgm:cxn modelId="{B888D56B-2A9B-4916-B693-41E36CA6D536}" type="presOf" srcId="{BFA6F759-CB1B-404C-B779-02EBBC0FE970}" destId="{58B9177D-9D8C-493B-9E82-BE0A75171F2B}" srcOrd="0" destOrd="1" presId="urn:microsoft.com/office/officeart/2005/8/layout/hList6"/>
    <dgm:cxn modelId="{F6A311CC-0596-4475-A9A2-B2AA0C19B7CF}" srcId="{E7E0A71E-B19C-4458-B4A7-1ED92020572F}" destId="{831BDF67-1EC8-480A-8284-2955588B447A}" srcOrd="0" destOrd="0" parTransId="{DA5EEF82-9234-4500-A031-37D704A2755A}" sibTransId="{C3233288-D0A4-477A-BA21-A251F5C20042}"/>
    <dgm:cxn modelId="{3A1E8665-DEB6-4EE7-BD4D-FAF39F819248}" type="presOf" srcId="{FFB67714-6B68-437D-8CC7-B47D41BB5BEA}" destId="{DB88D9FE-505D-4F3D-9B34-495F58C2687F}" srcOrd="0" destOrd="0" presId="urn:microsoft.com/office/officeart/2005/8/layout/hList6"/>
    <dgm:cxn modelId="{191F797E-26E2-4F94-A60B-4B25B306EBCA}" srcId="{CF75A94A-5C56-4E99-B00A-369A94523F12}" destId="{ABBE2AA8-AC62-4EE3-9D46-5B91097874CF}" srcOrd="1" destOrd="0" parTransId="{CF00A6F5-1FDA-41D1-8C4A-697E05E85B7E}" sibTransId="{35CCBF63-F95F-423C-9585-46DD63DDF63C}"/>
    <dgm:cxn modelId="{4ECFE92C-D882-4FF4-864A-6AF258A9CE6B}" type="presOf" srcId="{554A2DE8-C4E3-4274-9F2E-70BC7A14BBB0}" destId="{532B62D0-A79F-4BB0-8854-7F6B655C5371}" srcOrd="0" destOrd="2" presId="urn:microsoft.com/office/officeart/2005/8/layout/hList6"/>
    <dgm:cxn modelId="{E581C1F0-A8A6-41E5-A2E6-C26CE5B8C478}" type="presOf" srcId="{ABBE2AA8-AC62-4EE3-9D46-5B91097874CF}" destId="{58B9177D-9D8C-493B-9E82-BE0A75171F2B}" srcOrd="0" destOrd="2" presId="urn:microsoft.com/office/officeart/2005/8/layout/hList6"/>
    <dgm:cxn modelId="{034B7E82-253E-46F2-9E3C-C95C74FD77BC}" srcId="{E7E0A71E-B19C-4458-B4A7-1ED92020572F}" destId="{554A2DE8-C4E3-4274-9F2E-70BC7A14BBB0}" srcOrd="1" destOrd="0" parTransId="{5C59B657-3093-4A84-9118-B926FF3FFC30}" sibTransId="{050CF8FD-13FC-48FC-BBFB-C19552CC74DF}"/>
    <dgm:cxn modelId="{3792170B-B11D-422A-9CCC-9C3C66992222}" type="presParOf" srcId="{DB88D9FE-505D-4F3D-9B34-495F58C2687F}" destId="{532B62D0-A79F-4BB0-8854-7F6B655C5371}" srcOrd="0" destOrd="0" presId="urn:microsoft.com/office/officeart/2005/8/layout/hList6"/>
    <dgm:cxn modelId="{8A11A868-A4F8-4246-8125-FD222AFAF9C9}" type="presParOf" srcId="{DB88D9FE-505D-4F3D-9B34-495F58C2687F}" destId="{344C2709-D854-4960-B308-EAF14987DEFF}" srcOrd="1" destOrd="0" presId="urn:microsoft.com/office/officeart/2005/8/layout/hList6"/>
    <dgm:cxn modelId="{8F38C67F-DA7A-4ADA-8494-DDFF841893F9}" type="presParOf" srcId="{DB88D9FE-505D-4F3D-9B34-495F58C2687F}" destId="{58B9177D-9D8C-493B-9E82-BE0A75171F2B}"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C4349-FE29-44B0-A1AE-076EC4932FC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A2AF474-CAB4-42D6-9B94-E5F4153CD6A3}">
      <dgm:prSet phldrT="[Text]"/>
      <dgm:spPr>
        <a:solidFill>
          <a:srgbClr val="E9EBF5"/>
        </a:solidFill>
      </dgm:spPr>
      <dgm:t>
        <a:bodyPr/>
        <a:lstStyle/>
        <a:p>
          <a:r>
            <a:rPr lang="en-US" b="1" dirty="0" smtClean="0">
              <a:solidFill>
                <a:srgbClr val="E95A53"/>
              </a:solidFill>
              <a:latin typeface="+mj-lt"/>
            </a:rPr>
            <a:t>Differentiation </a:t>
          </a:r>
          <a:endParaRPr lang="en-US" b="1" dirty="0">
            <a:solidFill>
              <a:srgbClr val="E95A53"/>
            </a:solidFill>
            <a:latin typeface="+mj-lt"/>
          </a:endParaRPr>
        </a:p>
      </dgm:t>
    </dgm:pt>
    <dgm:pt modelId="{216C67A6-E0D6-49AE-A754-17CFC5A90DCB}" type="parTrans" cxnId="{D8A4FA3A-701D-4EE9-A329-F05DAC87D386}">
      <dgm:prSet/>
      <dgm:spPr/>
      <dgm:t>
        <a:bodyPr/>
        <a:lstStyle/>
        <a:p>
          <a:endParaRPr lang="en-US">
            <a:latin typeface="+mj-lt"/>
          </a:endParaRPr>
        </a:p>
      </dgm:t>
    </dgm:pt>
    <dgm:pt modelId="{811BBA91-6CF8-4E52-BB3D-C3D99AC1B8AB}" type="sibTrans" cxnId="{D8A4FA3A-701D-4EE9-A329-F05DAC87D386}">
      <dgm:prSet/>
      <dgm:spPr/>
      <dgm:t>
        <a:bodyPr/>
        <a:lstStyle/>
        <a:p>
          <a:endParaRPr lang="en-US">
            <a:latin typeface="+mj-lt"/>
          </a:endParaRPr>
        </a:p>
      </dgm:t>
    </dgm:pt>
    <dgm:pt modelId="{CB92A2D0-B715-4B9D-9C4B-B15543E7A713}">
      <dgm:prSet phldrT="[Text]"/>
      <dgm:spPr/>
      <dgm:t>
        <a:bodyPr/>
        <a:lstStyle/>
        <a:p>
          <a:r>
            <a:rPr lang="en-US" dirty="0" smtClean="0">
              <a:latin typeface="+mj-lt"/>
            </a:rPr>
            <a:t>The extent to which the organization is broken down into subunits.</a:t>
          </a:r>
          <a:endParaRPr lang="en-US" dirty="0">
            <a:latin typeface="+mj-lt"/>
          </a:endParaRPr>
        </a:p>
      </dgm:t>
    </dgm:pt>
    <dgm:pt modelId="{D2EE1B2E-0838-4BFC-99A8-950FE9AF8908}" type="parTrans" cxnId="{EB3AC42F-A7E0-4590-9928-226D2B57A7C4}">
      <dgm:prSet/>
      <dgm:spPr/>
      <dgm:t>
        <a:bodyPr/>
        <a:lstStyle/>
        <a:p>
          <a:endParaRPr lang="en-US">
            <a:latin typeface="+mj-lt"/>
          </a:endParaRPr>
        </a:p>
      </dgm:t>
    </dgm:pt>
    <dgm:pt modelId="{4362EBE3-35A0-43ED-AFC3-84E6F062D267}" type="sibTrans" cxnId="{EB3AC42F-A7E0-4590-9928-226D2B57A7C4}">
      <dgm:prSet/>
      <dgm:spPr/>
      <dgm:t>
        <a:bodyPr/>
        <a:lstStyle/>
        <a:p>
          <a:endParaRPr lang="en-US">
            <a:latin typeface="+mj-lt"/>
          </a:endParaRPr>
        </a:p>
      </dgm:t>
    </dgm:pt>
    <dgm:pt modelId="{DB9EB806-51E5-4B2E-B98C-7D2FFF84D5AC}">
      <dgm:prSet phldrT="[Text]"/>
      <dgm:spPr>
        <a:solidFill>
          <a:srgbClr val="FEEAC9"/>
        </a:solidFill>
      </dgm:spPr>
      <dgm:t>
        <a:bodyPr/>
        <a:lstStyle/>
        <a:p>
          <a:r>
            <a:rPr lang="en-US" b="1" dirty="0" smtClean="0">
              <a:solidFill>
                <a:srgbClr val="E95A53"/>
              </a:solidFill>
              <a:latin typeface="+mj-lt"/>
            </a:rPr>
            <a:t>Integration </a:t>
          </a:r>
          <a:endParaRPr lang="en-US" b="1" dirty="0">
            <a:solidFill>
              <a:srgbClr val="E95A53"/>
            </a:solidFill>
            <a:latin typeface="+mj-lt"/>
          </a:endParaRPr>
        </a:p>
      </dgm:t>
    </dgm:pt>
    <dgm:pt modelId="{A8BFBC0F-1704-4C3F-A59A-7565E7D7A732}" type="parTrans" cxnId="{AD828DF1-0623-4A82-83C8-92853B18FB7B}">
      <dgm:prSet/>
      <dgm:spPr/>
      <dgm:t>
        <a:bodyPr/>
        <a:lstStyle/>
        <a:p>
          <a:endParaRPr lang="en-US">
            <a:latin typeface="+mj-lt"/>
          </a:endParaRPr>
        </a:p>
      </dgm:t>
    </dgm:pt>
    <dgm:pt modelId="{EC80F840-D701-484F-9BE4-A7200EC469B6}" type="sibTrans" cxnId="{AD828DF1-0623-4A82-83C8-92853B18FB7B}">
      <dgm:prSet/>
      <dgm:spPr/>
      <dgm:t>
        <a:bodyPr/>
        <a:lstStyle/>
        <a:p>
          <a:endParaRPr lang="en-US">
            <a:latin typeface="+mj-lt"/>
          </a:endParaRPr>
        </a:p>
      </dgm:t>
    </dgm:pt>
    <dgm:pt modelId="{A71EB188-AB4E-4148-97BE-5A5CEAAEFF00}">
      <dgm:prSet phldrT="[Text]"/>
      <dgm:spPr/>
      <dgm:t>
        <a:bodyPr/>
        <a:lstStyle/>
        <a:p>
          <a:r>
            <a:rPr lang="en-US" dirty="0" smtClean="0">
              <a:latin typeface="+mj-lt"/>
            </a:rPr>
            <a:t>The degree to which the various subunits must work together in a coordinated fashion.</a:t>
          </a:r>
          <a:endParaRPr lang="en-US" dirty="0">
            <a:latin typeface="+mj-lt"/>
          </a:endParaRPr>
        </a:p>
      </dgm:t>
    </dgm:pt>
    <dgm:pt modelId="{68F0C9FE-ACB8-42D9-9981-7C530ADF5EF1}" type="parTrans" cxnId="{EE30DF4E-CFD5-4A08-9087-1396E86CEC8A}">
      <dgm:prSet/>
      <dgm:spPr/>
      <dgm:t>
        <a:bodyPr/>
        <a:lstStyle/>
        <a:p>
          <a:endParaRPr lang="en-US">
            <a:latin typeface="+mj-lt"/>
          </a:endParaRPr>
        </a:p>
      </dgm:t>
    </dgm:pt>
    <dgm:pt modelId="{C5546EC6-7C3B-4C10-A358-107BF75D82A3}" type="sibTrans" cxnId="{EE30DF4E-CFD5-4A08-9087-1396E86CEC8A}">
      <dgm:prSet/>
      <dgm:spPr/>
      <dgm:t>
        <a:bodyPr/>
        <a:lstStyle/>
        <a:p>
          <a:endParaRPr lang="en-US">
            <a:latin typeface="+mj-lt"/>
          </a:endParaRPr>
        </a:p>
      </dgm:t>
    </dgm:pt>
    <dgm:pt modelId="{67F75EDC-87AB-470D-9D1F-8C73758B79D3}" type="pres">
      <dgm:prSet presAssocID="{3E7C4349-FE29-44B0-A1AE-076EC4932FC5}" presName="linear" presStyleCnt="0">
        <dgm:presLayoutVars>
          <dgm:animLvl val="lvl"/>
          <dgm:resizeHandles val="exact"/>
        </dgm:presLayoutVars>
      </dgm:prSet>
      <dgm:spPr/>
      <dgm:t>
        <a:bodyPr/>
        <a:lstStyle/>
        <a:p>
          <a:endParaRPr lang="en-US"/>
        </a:p>
      </dgm:t>
    </dgm:pt>
    <dgm:pt modelId="{94DB81BA-6EBD-43EF-9EA5-E37DA9E8011C}" type="pres">
      <dgm:prSet presAssocID="{2A2AF474-CAB4-42D6-9B94-E5F4153CD6A3}" presName="parentText" presStyleLbl="node1" presStyleIdx="0" presStyleCnt="2">
        <dgm:presLayoutVars>
          <dgm:chMax val="0"/>
          <dgm:bulletEnabled val="1"/>
        </dgm:presLayoutVars>
      </dgm:prSet>
      <dgm:spPr/>
      <dgm:t>
        <a:bodyPr/>
        <a:lstStyle/>
        <a:p>
          <a:endParaRPr lang="en-US"/>
        </a:p>
      </dgm:t>
    </dgm:pt>
    <dgm:pt modelId="{BEEFCADB-E961-4A52-BEFA-4ABBC2E8FA91}" type="pres">
      <dgm:prSet presAssocID="{2A2AF474-CAB4-42D6-9B94-E5F4153CD6A3}" presName="childText" presStyleLbl="revTx" presStyleIdx="0" presStyleCnt="2">
        <dgm:presLayoutVars>
          <dgm:bulletEnabled val="1"/>
        </dgm:presLayoutVars>
      </dgm:prSet>
      <dgm:spPr/>
      <dgm:t>
        <a:bodyPr/>
        <a:lstStyle/>
        <a:p>
          <a:endParaRPr lang="en-US"/>
        </a:p>
      </dgm:t>
    </dgm:pt>
    <dgm:pt modelId="{9BCCD892-87E8-4C61-8572-3ED9E5DB4728}" type="pres">
      <dgm:prSet presAssocID="{DB9EB806-51E5-4B2E-B98C-7D2FFF84D5AC}" presName="parentText" presStyleLbl="node1" presStyleIdx="1" presStyleCnt="2">
        <dgm:presLayoutVars>
          <dgm:chMax val="0"/>
          <dgm:bulletEnabled val="1"/>
        </dgm:presLayoutVars>
      </dgm:prSet>
      <dgm:spPr/>
      <dgm:t>
        <a:bodyPr/>
        <a:lstStyle/>
        <a:p>
          <a:endParaRPr lang="en-US"/>
        </a:p>
      </dgm:t>
    </dgm:pt>
    <dgm:pt modelId="{506D1A0A-AFD0-4C58-A40D-928EFDDCBD48}" type="pres">
      <dgm:prSet presAssocID="{DB9EB806-51E5-4B2E-B98C-7D2FFF84D5AC}" presName="childText" presStyleLbl="revTx" presStyleIdx="1" presStyleCnt="2">
        <dgm:presLayoutVars>
          <dgm:bulletEnabled val="1"/>
        </dgm:presLayoutVars>
      </dgm:prSet>
      <dgm:spPr/>
      <dgm:t>
        <a:bodyPr/>
        <a:lstStyle/>
        <a:p>
          <a:endParaRPr lang="en-US"/>
        </a:p>
      </dgm:t>
    </dgm:pt>
  </dgm:ptLst>
  <dgm:cxnLst>
    <dgm:cxn modelId="{EA770125-1C87-40AC-B965-F9C2242E60CD}" type="presOf" srcId="{DB9EB806-51E5-4B2E-B98C-7D2FFF84D5AC}" destId="{9BCCD892-87E8-4C61-8572-3ED9E5DB4728}" srcOrd="0" destOrd="0" presId="urn:microsoft.com/office/officeart/2005/8/layout/vList2"/>
    <dgm:cxn modelId="{A72BC4DE-EED9-457D-889E-9485A16E8441}" type="presOf" srcId="{2A2AF474-CAB4-42D6-9B94-E5F4153CD6A3}" destId="{94DB81BA-6EBD-43EF-9EA5-E37DA9E8011C}" srcOrd="0" destOrd="0" presId="urn:microsoft.com/office/officeart/2005/8/layout/vList2"/>
    <dgm:cxn modelId="{EB3AC42F-A7E0-4590-9928-226D2B57A7C4}" srcId="{2A2AF474-CAB4-42D6-9B94-E5F4153CD6A3}" destId="{CB92A2D0-B715-4B9D-9C4B-B15543E7A713}" srcOrd="0" destOrd="0" parTransId="{D2EE1B2E-0838-4BFC-99A8-950FE9AF8908}" sibTransId="{4362EBE3-35A0-43ED-AFC3-84E6F062D267}"/>
    <dgm:cxn modelId="{9388B87D-D19B-4006-A27D-6AFE53F29D8C}" type="presOf" srcId="{CB92A2D0-B715-4B9D-9C4B-B15543E7A713}" destId="{BEEFCADB-E961-4A52-BEFA-4ABBC2E8FA91}" srcOrd="0" destOrd="0" presId="urn:microsoft.com/office/officeart/2005/8/layout/vList2"/>
    <dgm:cxn modelId="{0168C275-C722-4CA6-8D16-FC5FADD09C27}" type="presOf" srcId="{3E7C4349-FE29-44B0-A1AE-076EC4932FC5}" destId="{67F75EDC-87AB-470D-9D1F-8C73758B79D3}" srcOrd="0" destOrd="0" presId="urn:microsoft.com/office/officeart/2005/8/layout/vList2"/>
    <dgm:cxn modelId="{EE30DF4E-CFD5-4A08-9087-1396E86CEC8A}" srcId="{DB9EB806-51E5-4B2E-B98C-7D2FFF84D5AC}" destId="{A71EB188-AB4E-4148-97BE-5A5CEAAEFF00}" srcOrd="0" destOrd="0" parTransId="{68F0C9FE-ACB8-42D9-9981-7C530ADF5EF1}" sibTransId="{C5546EC6-7C3B-4C10-A358-107BF75D82A3}"/>
    <dgm:cxn modelId="{A4C687D0-8CD1-417E-B132-4D73EB8E24E5}" type="presOf" srcId="{A71EB188-AB4E-4148-97BE-5A5CEAAEFF00}" destId="{506D1A0A-AFD0-4C58-A40D-928EFDDCBD48}" srcOrd="0" destOrd="0" presId="urn:microsoft.com/office/officeart/2005/8/layout/vList2"/>
    <dgm:cxn modelId="{AD828DF1-0623-4A82-83C8-92853B18FB7B}" srcId="{3E7C4349-FE29-44B0-A1AE-076EC4932FC5}" destId="{DB9EB806-51E5-4B2E-B98C-7D2FFF84D5AC}" srcOrd="1" destOrd="0" parTransId="{A8BFBC0F-1704-4C3F-A59A-7565E7D7A732}" sibTransId="{EC80F840-D701-484F-9BE4-A7200EC469B6}"/>
    <dgm:cxn modelId="{D8A4FA3A-701D-4EE9-A329-F05DAC87D386}" srcId="{3E7C4349-FE29-44B0-A1AE-076EC4932FC5}" destId="{2A2AF474-CAB4-42D6-9B94-E5F4153CD6A3}" srcOrd="0" destOrd="0" parTransId="{216C67A6-E0D6-49AE-A754-17CFC5A90DCB}" sibTransId="{811BBA91-6CF8-4E52-BB3D-C3D99AC1B8AB}"/>
    <dgm:cxn modelId="{211D9E88-29C4-4D77-8476-DE9BD2C06A2B}" type="presParOf" srcId="{67F75EDC-87AB-470D-9D1F-8C73758B79D3}" destId="{94DB81BA-6EBD-43EF-9EA5-E37DA9E8011C}" srcOrd="0" destOrd="0" presId="urn:microsoft.com/office/officeart/2005/8/layout/vList2"/>
    <dgm:cxn modelId="{CB5AB022-DD0A-47E3-B175-D341A67B059B}" type="presParOf" srcId="{67F75EDC-87AB-470D-9D1F-8C73758B79D3}" destId="{BEEFCADB-E961-4A52-BEFA-4ABBC2E8FA91}" srcOrd="1" destOrd="0" presId="urn:microsoft.com/office/officeart/2005/8/layout/vList2"/>
    <dgm:cxn modelId="{C6DA2838-40D8-42E7-A717-473B1B5FE2A5}" type="presParOf" srcId="{67F75EDC-87AB-470D-9D1F-8C73758B79D3}" destId="{9BCCD892-87E8-4C61-8572-3ED9E5DB4728}" srcOrd="2" destOrd="0" presId="urn:microsoft.com/office/officeart/2005/8/layout/vList2"/>
    <dgm:cxn modelId="{AAB04F8F-A99A-4C14-A567-DCCADBBD56E9}" type="presParOf" srcId="{67F75EDC-87AB-470D-9D1F-8C73758B79D3}" destId="{506D1A0A-AFD0-4C58-A40D-928EFDDCBD48}"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8093E-7086-4588-B598-EED3E2B6B31A}"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BFDE7BD-3F5B-47AD-9A43-56FB9D486D5B}">
      <dgm:prSet phldrT="[Text]"/>
      <dgm:spPr>
        <a:solidFill>
          <a:srgbClr val="00A3B4"/>
        </a:solidFill>
      </dgm:spPr>
      <dgm:t>
        <a:bodyPr/>
        <a:lstStyle/>
        <a:p>
          <a:r>
            <a:rPr lang="en-US" dirty="0" smtClean="0">
              <a:latin typeface="+mj-lt"/>
            </a:rPr>
            <a:t>Functional  (U-Form)</a:t>
          </a:r>
          <a:endParaRPr lang="en-US" dirty="0">
            <a:latin typeface="+mj-lt"/>
          </a:endParaRPr>
        </a:p>
      </dgm:t>
    </dgm:pt>
    <dgm:pt modelId="{79CAA1F3-39C6-46C7-B766-B782F0A2A4A7}" type="parTrans" cxnId="{70A56AC4-F23F-4A26-9B55-6428C3BB1A48}">
      <dgm:prSet/>
      <dgm:spPr/>
      <dgm:t>
        <a:bodyPr/>
        <a:lstStyle/>
        <a:p>
          <a:endParaRPr lang="en-US">
            <a:latin typeface="+mj-lt"/>
          </a:endParaRPr>
        </a:p>
      </dgm:t>
    </dgm:pt>
    <dgm:pt modelId="{4500B5AC-98FF-47F9-A47F-DB8C64B1D5F6}" type="sibTrans" cxnId="{70A56AC4-F23F-4A26-9B55-6428C3BB1A48}">
      <dgm:prSet/>
      <dgm:spPr/>
      <dgm:t>
        <a:bodyPr/>
        <a:lstStyle/>
        <a:p>
          <a:endParaRPr lang="en-US">
            <a:latin typeface="+mj-lt"/>
          </a:endParaRPr>
        </a:p>
      </dgm:t>
    </dgm:pt>
    <dgm:pt modelId="{EA23CB44-4E98-459C-9A97-802FB02B2B42}">
      <dgm:prSet phldrT="[Text]"/>
      <dgm:spPr>
        <a:solidFill>
          <a:srgbClr val="002765"/>
        </a:solidFill>
      </dgm:spPr>
      <dgm:t>
        <a:bodyPr/>
        <a:lstStyle/>
        <a:p>
          <a:r>
            <a:rPr lang="en-US" dirty="0" smtClean="0">
              <a:latin typeface="+mj-lt"/>
            </a:rPr>
            <a:t>Conglomerate (H-Form)</a:t>
          </a:r>
          <a:endParaRPr lang="en-US" dirty="0">
            <a:latin typeface="+mj-lt"/>
          </a:endParaRPr>
        </a:p>
      </dgm:t>
    </dgm:pt>
    <dgm:pt modelId="{A033F185-55D5-40F2-9898-EFBC5341C2A6}" type="parTrans" cxnId="{D2E71F50-492B-4F52-A43E-EF80A47152E2}">
      <dgm:prSet/>
      <dgm:spPr/>
      <dgm:t>
        <a:bodyPr/>
        <a:lstStyle/>
        <a:p>
          <a:endParaRPr lang="en-US">
            <a:latin typeface="+mj-lt"/>
          </a:endParaRPr>
        </a:p>
      </dgm:t>
    </dgm:pt>
    <dgm:pt modelId="{5705FAFA-829C-4B60-8AFD-F09FD9413C87}" type="sibTrans" cxnId="{D2E71F50-492B-4F52-A43E-EF80A47152E2}">
      <dgm:prSet/>
      <dgm:spPr/>
      <dgm:t>
        <a:bodyPr/>
        <a:lstStyle/>
        <a:p>
          <a:endParaRPr lang="en-US">
            <a:latin typeface="+mj-lt"/>
          </a:endParaRPr>
        </a:p>
      </dgm:t>
    </dgm:pt>
    <dgm:pt modelId="{DB16540A-6355-472F-B43F-92EFDA344551}">
      <dgm:prSet phldrT="[Text]"/>
      <dgm:spPr>
        <a:solidFill>
          <a:srgbClr val="E57B00"/>
        </a:solidFill>
      </dgm:spPr>
      <dgm:t>
        <a:bodyPr/>
        <a:lstStyle/>
        <a:p>
          <a:r>
            <a:rPr lang="en-US" dirty="0" smtClean="0">
              <a:latin typeface="+mj-lt"/>
            </a:rPr>
            <a:t>Divisional   (M-Form)</a:t>
          </a:r>
          <a:endParaRPr lang="en-US" dirty="0">
            <a:latin typeface="+mj-lt"/>
          </a:endParaRPr>
        </a:p>
      </dgm:t>
    </dgm:pt>
    <dgm:pt modelId="{1FDC29A0-EC3A-4538-8651-60BE3E3C9DE9}" type="parTrans" cxnId="{7A6111E1-5150-4EB2-B7FE-0FFF26A3EBD1}">
      <dgm:prSet/>
      <dgm:spPr/>
      <dgm:t>
        <a:bodyPr/>
        <a:lstStyle/>
        <a:p>
          <a:endParaRPr lang="en-US">
            <a:latin typeface="+mj-lt"/>
          </a:endParaRPr>
        </a:p>
      </dgm:t>
    </dgm:pt>
    <dgm:pt modelId="{3D98EA89-411B-4649-8648-EFC98B22A68E}" type="sibTrans" cxnId="{7A6111E1-5150-4EB2-B7FE-0FFF26A3EBD1}">
      <dgm:prSet/>
      <dgm:spPr/>
      <dgm:t>
        <a:bodyPr/>
        <a:lstStyle/>
        <a:p>
          <a:endParaRPr lang="en-US">
            <a:latin typeface="+mj-lt"/>
          </a:endParaRPr>
        </a:p>
      </dgm:t>
    </dgm:pt>
    <dgm:pt modelId="{03288055-4A0D-4413-99F0-8DB19BAD0DEC}">
      <dgm:prSet phldrT="[Text]"/>
      <dgm:spPr>
        <a:solidFill>
          <a:schemeClr val="accent4">
            <a:lumMod val="75000"/>
          </a:schemeClr>
        </a:solidFill>
      </dgm:spPr>
      <dgm:t>
        <a:bodyPr/>
        <a:lstStyle/>
        <a:p>
          <a:r>
            <a:rPr lang="en-US" dirty="0" smtClean="0">
              <a:latin typeface="+mj-lt"/>
            </a:rPr>
            <a:t>Matrix</a:t>
          </a:r>
          <a:endParaRPr lang="en-US" dirty="0">
            <a:latin typeface="+mj-lt"/>
          </a:endParaRPr>
        </a:p>
      </dgm:t>
    </dgm:pt>
    <dgm:pt modelId="{5C00305D-23CF-4D9E-935E-26E51E92C7A8}" type="parTrans" cxnId="{1CDC5B47-2CEE-41D6-9A75-72F82F7AEB29}">
      <dgm:prSet/>
      <dgm:spPr/>
      <dgm:t>
        <a:bodyPr/>
        <a:lstStyle/>
        <a:p>
          <a:endParaRPr lang="en-US">
            <a:latin typeface="+mj-lt"/>
          </a:endParaRPr>
        </a:p>
      </dgm:t>
    </dgm:pt>
    <dgm:pt modelId="{55E6BBF0-C6B9-4595-8579-7FFECC2C8A2D}" type="sibTrans" cxnId="{1CDC5B47-2CEE-41D6-9A75-72F82F7AEB29}">
      <dgm:prSet/>
      <dgm:spPr/>
      <dgm:t>
        <a:bodyPr/>
        <a:lstStyle/>
        <a:p>
          <a:endParaRPr lang="en-US">
            <a:latin typeface="+mj-lt"/>
          </a:endParaRPr>
        </a:p>
      </dgm:t>
    </dgm:pt>
    <dgm:pt modelId="{9A01A9AE-3114-4D9F-9395-6873F3D82CB8}">
      <dgm:prSet phldrT="[Text]"/>
      <dgm:spPr>
        <a:solidFill>
          <a:srgbClr val="5C7E8E"/>
        </a:solidFill>
      </dgm:spPr>
      <dgm:t>
        <a:bodyPr/>
        <a:lstStyle/>
        <a:p>
          <a:r>
            <a:rPr lang="en-US" dirty="0" smtClean="0">
              <a:latin typeface="+mj-lt"/>
            </a:rPr>
            <a:t>Hybrid</a:t>
          </a:r>
          <a:endParaRPr lang="en-US" dirty="0">
            <a:latin typeface="+mj-lt"/>
          </a:endParaRPr>
        </a:p>
      </dgm:t>
    </dgm:pt>
    <dgm:pt modelId="{BAD382A0-7121-4438-9A7F-B873A85A8D5E}" type="parTrans" cxnId="{4A2BAFAD-A595-4E09-AE1D-13D56665738E}">
      <dgm:prSet/>
      <dgm:spPr/>
      <dgm:t>
        <a:bodyPr/>
        <a:lstStyle/>
        <a:p>
          <a:endParaRPr lang="en-US">
            <a:latin typeface="+mj-lt"/>
          </a:endParaRPr>
        </a:p>
      </dgm:t>
    </dgm:pt>
    <dgm:pt modelId="{BD63B779-FE3A-4D91-AF6C-CE327BC02C80}" type="sibTrans" cxnId="{4A2BAFAD-A595-4E09-AE1D-13D56665738E}">
      <dgm:prSet/>
      <dgm:spPr/>
      <dgm:t>
        <a:bodyPr/>
        <a:lstStyle/>
        <a:p>
          <a:endParaRPr lang="en-US">
            <a:latin typeface="+mj-lt"/>
          </a:endParaRPr>
        </a:p>
      </dgm:t>
    </dgm:pt>
    <dgm:pt modelId="{0511E3AA-7070-49B8-9957-5FABBE0B5AD6}" type="pres">
      <dgm:prSet presAssocID="{ED48093E-7086-4588-B598-EED3E2B6B31A}" presName="diagram" presStyleCnt="0">
        <dgm:presLayoutVars>
          <dgm:dir/>
          <dgm:resizeHandles val="exact"/>
        </dgm:presLayoutVars>
      </dgm:prSet>
      <dgm:spPr/>
      <dgm:t>
        <a:bodyPr/>
        <a:lstStyle/>
        <a:p>
          <a:endParaRPr lang="en-US"/>
        </a:p>
      </dgm:t>
    </dgm:pt>
    <dgm:pt modelId="{0D696DD2-4D01-4685-9661-DA55AF76569B}" type="pres">
      <dgm:prSet presAssocID="{9BFDE7BD-3F5B-47AD-9A43-56FB9D486D5B}" presName="node" presStyleLbl="node1" presStyleIdx="0" presStyleCnt="5">
        <dgm:presLayoutVars>
          <dgm:bulletEnabled val="1"/>
        </dgm:presLayoutVars>
      </dgm:prSet>
      <dgm:spPr/>
      <dgm:t>
        <a:bodyPr/>
        <a:lstStyle/>
        <a:p>
          <a:endParaRPr lang="en-US"/>
        </a:p>
      </dgm:t>
    </dgm:pt>
    <dgm:pt modelId="{CD6DABFE-EC2C-4B43-8B79-638C3B9D5266}" type="pres">
      <dgm:prSet presAssocID="{4500B5AC-98FF-47F9-A47F-DB8C64B1D5F6}" presName="sibTrans" presStyleCnt="0"/>
      <dgm:spPr/>
    </dgm:pt>
    <dgm:pt modelId="{08A30892-2705-4652-8174-71736A597280}" type="pres">
      <dgm:prSet presAssocID="{EA23CB44-4E98-459C-9A97-802FB02B2B42}" presName="node" presStyleLbl="node1" presStyleIdx="1" presStyleCnt="5">
        <dgm:presLayoutVars>
          <dgm:bulletEnabled val="1"/>
        </dgm:presLayoutVars>
      </dgm:prSet>
      <dgm:spPr/>
      <dgm:t>
        <a:bodyPr/>
        <a:lstStyle/>
        <a:p>
          <a:endParaRPr lang="en-US"/>
        </a:p>
      </dgm:t>
    </dgm:pt>
    <dgm:pt modelId="{F7AC9DE9-4F7A-442D-B368-55520221E49B}" type="pres">
      <dgm:prSet presAssocID="{5705FAFA-829C-4B60-8AFD-F09FD9413C87}" presName="sibTrans" presStyleCnt="0"/>
      <dgm:spPr/>
    </dgm:pt>
    <dgm:pt modelId="{837D73B0-8846-40D5-AB43-8A1F0A587C67}" type="pres">
      <dgm:prSet presAssocID="{DB16540A-6355-472F-B43F-92EFDA344551}" presName="node" presStyleLbl="node1" presStyleIdx="2" presStyleCnt="5">
        <dgm:presLayoutVars>
          <dgm:bulletEnabled val="1"/>
        </dgm:presLayoutVars>
      </dgm:prSet>
      <dgm:spPr/>
      <dgm:t>
        <a:bodyPr/>
        <a:lstStyle/>
        <a:p>
          <a:endParaRPr lang="en-US"/>
        </a:p>
      </dgm:t>
    </dgm:pt>
    <dgm:pt modelId="{A9DD0CA1-D3C6-456D-A957-9987E2FBA186}" type="pres">
      <dgm:prSet presAssocID="{3D98EA89-411B-4649-8648-EFC98B22A68E}" presName="sibTrans" presStyleCnt="0"/>
      <dgm:spPr/>
    </dgm:pt>
    <dgm:pt modelId="{44F24E8A-8C70-4703-A3FE-D9441910B80C}" type="pres">
      <dgm:prSet presAssocID="{03288055-4A0D-4413-99F0-8DB19BAD0DEC}" presName="node" presStyleLbl="node1" presStyleIdx="3" presStyleCnt="5">
        <dgm:presLayoutVars>
          <dgm:bulletEnabled val="1"/>
        </dgm:presLayoutVars>
      </dgm:prSet>
      <dgm:spPr/>
      <dgm:t>
        <a:bodyPr/>
        <a:lstStyle/>
        <a:p>
          <a:endParaRPr lang="en-US"/>
        </a:p>
      </dgm:t>
    </dgm:pt>
    <dgm:pt modelId="{8461BF6E-A8A9-494B-80A5-60A90277AD24}" type="pres">
      <dgm:prSet presAssocID="{55E6BBF0-C6B9-4595-8579-7FFECC2C8A2D}" presName="sibTrans" presStyleCnt="0"/>
      <dgm:spPr/>
    </dgm:pt>
    <dgm:pt modelId="{7FF78EAA-70D1-4F6F-9952-D05FAB3F2026}" type="pres">
      <dgm:prSet presAssocID="{9A01A9AE-3114-4D9F-9395-6873F3D82CB8}" presName="node" presStyleLbl="node1" presStyleIdx="4" presStyleCnt="5">
        <dgm:presLayoutVars>
          <dgm:bulletEnabled val="1"/>
        </dgm:presLayoutVars>
      </dgm:prSet>
      <dgm:spPr/>
      <dgm:t>
        <a:bodyPr/>
        <a:lstStyle/>
        <a:p>
          <a:endParaRPr lang="en-US"/>
        </a:p>
      </dgm:t>
    </dgm:pt>
  </dgm:ptLst>
  <dgm:cxnLst>
    <dgm:cxn modelId="{74F5B33C-8EFD-4A1D-96EF-1EE9EC07ED1D}" type="presOf" srcId="{ED48093E-7086-4588-B598-EED3E2B6B31A}" destId="{0511E3AA-7070-49B8-9957-5FABBE0B5AD6}" srcOrd="0" destOrd="0" presId="urn:microsoft.com/office/officeart/2005/8/layout/default"/>
    <dgm:cxn modelId="{4A2BAFAD-A595-4E09-AE1D-13D56665738E}" srcId="{ED48093E-7086-4588-B598-EED3E2B6B31A}" destId="{9A01A9AE-3114-4D9F-9395-6873F3D82CB8}" srcOrd="4" destOrd="0" parTransId="{BAD382A0-7121-4438-9A7F-B873A85A8D5E}" sibTransId="{BD63B779-FE3A-4D91-AF6C-CE327BC02C80}"/>
    <dgm:cxn modelId="{7A6111E1-5150-4EB2-B7FE-0FFF26A3EBD1}" srcId="{ED48093E-7086-4588-B598-EED3E2B6B31A}" destId="{DB16540A-6355-472F-B43F-92EFDA344551}" srcOrd="2" destOrd="0" parTransId="{1FDC29A0-EC3A-4538-8651-60BE3E3C9DE9}" sibTransId="{3D98EA89-411B-4649-8648-EFC98B22A68E}"/>
    <dgm:cxn modelId="{BF4E636A-9BA0-4800-BC3B-4BB2234BDC5C}" type="presOf" srcId="{DB16540A-6355-472F-B43F-92EFDA344551}" destId="{837D73B0-8846-40D5-AB43-8A1F0A587C67}" srcOrd="0" destOrd="0" presId="urn:microsoft.com/office/officeart/2005/8/layout/default"/>
    <dgm:cxn modelId="{DC2E84FA-747B-47E3-A780-A764EC236E25}" type="presOf" srcId="{9A01A9AE-3114-4D9F-9395-6873F3D82CB8}" destId="{7FF78EAA-70D1-4F6F-9952-D05FAB3F2026}" srcOrd="0" destOrd="0" presId="urn:microsoft.com/office/officeart/2005/8/layout/default"/>
    <dgm:cxn modelId="{70A56AC4-F23F-4A26-9B55-6428C3BB1A48}" srcId="{ED48093E-7086-4588-B598-EED3E2B6B31A}" destId="{9BFDE7BD-3F5B-47AD-9A43-56FB9D486D5B}" srcOrd="0" destOrd="0" parTransId="{79CAA1F3-39C6-46C7-B766-B782F0A2A4A7}" sibTransId="{4500B5AC-98FF-47F9-A47F-DB8C64B1D5F6}"/>
    <dgm:cxn modelId="{D2E71F50-492B-4F52-A43E-EF80A47152E2}" srcId="{ED48093E-7086-4588-B598-EED3E2B6B31A}" destId="{EA23CB44-4E98-459C-9A97-802FB02B2B42}" srcOrd="1" destOrd="0" parTransId="{A033F185-55D5-40F2-9898-EFBC5341C2A6}" sibTransId="{5705FAFA-829C-4B60-8AFD-F09FD9413C87}"/>
    <dgm:cxn modelId="{AAACE933-CC1D-4AD5-938E-4885775A844C}" type="presOf" srcId="{EA23CB44-4E98-459C-9A97-802FB02B2B42}" destId="{08A30892-2705-4652-8174-71736A597280}" srcOrd="0" destOrd="0" presId="urn:microsoft.com/office/officeart/2005/8/layout/default"/>
    <dgm:cxn modelId="{18DE26F2-9375-4184-AF33-2F1785934820}" type="presOf" srcId="{03288055-4A0D-4413-99F0-8DB19BAD0DEC}" destId="{44F24E8A-8C70-4703-A3FE-D9441910B80C}" srcOrd="0" destOrd="0" presId="urn:microsoft.com/office/officeart/2005/8/layout/default"/>
    <dgm:cxn modelId="{1B636B0C-C60C-40DB-9983-BC6B001DA74A}" type="presOf" srcId="{9BFDE7BD-3F5B-47AD-9A43-56FB9D486D5B}" destId="{0D696DD2-4D01-4685-9661-DA55AF76569B}" srcOrd="0" destOrd="0" presId="urn:microsoft.com/office/officeart/2005/8/layout/default"/>
    <dgm:cxn modelId="{1CDC5B47-2CEE-41D6-9A75-72F82F7AEB29}" srcId="{ED48093E-7086-4588-B598-EED3E2B6B31A}" destId="{03288055-4A0D-4413-99F0-8DB19BAD0DEC}" srcOrd="3" destOrd="0" parTransId="{5C00305D-23CF-4D9E-935E-26E51E92C7A8}" sibTransId="{55E6BBF0-C6B9-4595-8579-7FFECC2C8A2D}"/>
    <dgm:cxn modelId="{A81656BC-EA37-497A-B690-6C2A3966C0B0}" type="presParOf" srcId="{0511E3AA-7070-49B8-9957-5FABBE0B5AD6}" destId="{0D696DD2-4D01-4685-9661-DA55AF76569B}" srcOrd="0" destOrd="0" presId="urn:microsoft.com/office/officeart/2005/8/layout/default"/>
    <dgm:cxn modelId="{2107A005-2A2B-498B-8288-4C17BF5B1012}" type="presParOf" srcId="{0511E3AA-7070-49B8-9957-5FABBE0B5AD6}" destId="{CD6DABFE-EC2C-4B43-8B79-638C3B9D5266}" srcOrd="1" destOrd="0" presId="urn:microsoft.com/office/officeart/2005/8/layout/default"/>
    <dgm:cxn modelId="{1A659B41-B9AF-44CF-88F7-E58181506881}" type="presParOf" srcId="{0511E3AA-7070-49B8-9957-5FABBE0B5AD6}" destId="{08A30892-2705-4652-8174-71736A597280}" srcOrd="2" destOrd="0" presId="urn:microsoft.com/office/officeart/2005/8/layout/default"/>
    <dgm:cxn modelId="{02565AF8-7CAE-4BA9-B859-780C66E711EA}" type="presParOf" srcId="{0511E3AA-7070-49B8-9957-5FABBE0B5AD6}" destId="{F7AC9DE9-4F7A-442D-B368-55520221E49B}" srcOrd="3" destOrd="0" presId="urn:microsoft.com/office/officeart/2005/8/layout/default"/>
    <dgm:cxn modelId="{E0F51502-E3D4-427B-AEAC-658AC5C7D206}" type="presParOf" srcId="{0511E3AA-7070-49B8-9957-5FABBE0B5AD6}" destId="{837D73B0-8846-40D5-AB43-8A1F0A587C67}" srcOrd="4" destOrd="0" presId="urn:microsoft.com/office/officeart/2005/8/layout/default"/>
    <dgm:cxn modelId="{6DB28871-D758-42E2-A49A-964F051E3330}" type="presParOf" srcId="{0511E3AA-7070-49B8-9957-5FABBE0B5AD6}" destId="{A9DD0CA1-D3C6-456D-A957-9987E2FBA186}" srcOrd="5" destOrd="0" presId="urn:microsoft.com/office/officeart/2005/8/layout/default"/>
    <dgm:cxn modelId="{2F083F47-FF10-4E8D-A12C-FDBBB1673F1C}" type="presParOf" srcId="{0511E3AA-7070-49B8-9957-5FABBE0B5AD6}" destId="{44F24E8A-8C70-4703-A3FE-D9441910B80C}" srcOrd="6" destOrd="0" presId="urn:microsoft.com/office/officeart/2005/8/layout/default"/>
    <dgm:cxn modelId="{1990893F-18A5-4E0F-80DD-5FEE5602F48E}" type="presParOf" srcId="{0511E3AA-7070-49B8-9957-5FABBE0B5AD6}" destId="{8461BF6E-A8A9-494B-80A5-60A90277AD24}" srcOrd="7" destOrd="0" presId="urn:microsoft.com/office/officeart/2005/8/layout/default"/>
    <dgm:cxn modelId="{74804884-85F3-4E41-9B59-AA2E7E24E21A}" type="presParOf" srcId="{0511E3AA-7070-49B8-9957-5FABBE0B5AD6}" destId="{7FF78EAA-70D1-4F6F-9952-D05FAB3F2026}"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2B62D0-A79F-4BB0-8854-7F6B655C5371}">
      <dsp:nvSpPr>
        <dsp:cNvPr id="0" name=""/>
        <dsp:cNvSpPr/>
      </dsp:nvSpPr>
      <dsp:spPr>
        <a:xfrm rot="16200000">
          <a:off x="84182" y="-80292"/>
          <a:ext cx="3581400" cy="3741985"/>
        </a:xfrm>
        <a:prstGeom prst="flowChartManualOperation">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1045" bIns="0" numCol="1" spcCol="1270" anchor="t"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Mechanistic organization</a:t>
          </a:r>
          <a:endParaRPr lang="en-US" sz="2400" b="1" kern="1200" dirty="0">
            <a:solidFill>
              <a:srgbClr val="E95A53"/>
            </a:solidFill>
            <a:latin typeface="+mj-lt"/>
          </a:endParaRPr>
        </a:p>
        <a:p>
          <a:pPr marL="171450" lvl="1" indent="-171450" algn="l" defTabSz="844550">
            <a:lnSpc>
              <a:spcPct val="90000"/>
            </a:lnSpc>
            <a:spcBef>
              <a:spcPct val="0"/>
            </a:spcBef>
            <a:spcAft>
              <a:spcPct val="15000"/>
            </a:spcAft>
            <a:buChar char="••"/>
          </a:pPr>
          <a:r>
            <a:rPr lang="en-US" sz="1900" kern="1200" dirty="0" smtClean="0">
              <a:solidFill>
                <a:schemeClr val="tx1"/>
              </a:solidFill>
              <a:latin typeface="+mj-lt"/>
            </a:rPr>
            <a:t>Similar to a System 1 model, most frequently found in stable environments.</a:t>
          </a:r>
          <a:endParaRPr lang="en-US" sz="1900" kern="1200" dirty="0">
            <a:solidFill>
              <a:schemeClr val="tx1"/>
            </a:solidFill>
            <a:latin typeface="+mj-lt"/>
          </a:endParaRPr>
        </a:p>
        <a:p>
          <a:pPr marL="171450" lvl="1" indent="-171450" algn="l" defTabSz="844550">
            <a:lnSpc>
              <a:spcPct val="90000"/>
            </a:lnSpc>
            <a:spcBef>
              <a:spcPct val="0"/>
            </a:spcBef>
            <a:spcAft>
              <a:spcPct val="15000"/>
            </a:spcAft>
            <a:buChar char="••"/>
          </a:pPr>
          <a:r>
            <a:rPr lang="en-US" sz="1900" kern="1200" dirty="0" smtClean="0">
              <a:solidFill>
                <a:schemeClr val="tx1"/>
              </a:solidFill>
              <a:latin typeface="+mj-lt"/>
            </a:rPr>
            <a:t>Structured in predictable ways.</a:t>
          </a:r>
          <a:endParaRPr lang="en-US" sz="1900" kern="1200" dirty="0">
            <a:solidFill>
              <a:schemeClr val="tx1"/>
            </a:solidFill>
            <a:latin typeface="+mj-lt"/>
          </a:endParaRPr>
        </a:p>
      </dsp:txBody>
      <dsp:txXfrm rot="16200000">
        <a:off x="84182" y="-80292"/>
        <a:ext cx="3581400" cy="3741985"/>
      </dsp:txXfrm>
    </dsp:sp>
    <dsp:sp modelId="{58B9177D-9D8C-493B-9E82-BE0A75171F2B}">
      <dsp:nvSpPr>
        <dsp:cNvPr id="0" name=""/>
        <dsp:cNvSpPr/>
      </dsp:nvSpPr>
      <dsp:spPr>
        <a:xfrm rot="16200000">
          <a:off x="4106817" y="-80292"/>
          <a:ext cx="3581400" cy="3741985"/>
        </a:xfrm>
        <a:prstGeom prst="flowChartManualOperation">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1045" bIns="0" numCol="1" spcCol="1270" anchor="t" anchorCtr="0">
          <a:noAutofit/>
        </a:bodyPr>
        <a:lstStyle/>
        <a:p>
          <a:pPr lvl="0" algn="l" defTabSz="1066800">
            <a:lnSpc>
              <a:spcPct val="90000"/>
            </a:lnSpc>
            <a:spcBef>
              <a:spcPct val="0"/>
            </a:spcBef>
            <a:spcAft>
              <a:spcPct val="35000"/>
            </a:spcAft>
          </a:pPr>
          <a:r>
            <a:rPr lang="en-US" sz="2400" b="1" kern="1200" dirty="0" smtClean="0">
              <a:solidFill>
                <a:srgbClr val="E95A53"/>
              </a:solidFill>
              <a:latin typeface="+mj-lt"/>
            </a:rPr>
            <a:t>Organic organization</a:t>
          </a:r>
          <a:endParaRPr lang="en-US" sz="2400" b="1" kern="1200" dirty="0">
            <a:solidFill>
              <a:srgbClr val="E95A53"/>
            </a:solidFill>
            <a:latin typeface="+mj-lt"/>
          </a:endParaRPr>
        </a:p>
        <a:p>
          <a:pPr marL="171450" lvl="1" indent="-171450" algn="l" defTabSz="844550">
            <a:lnSpc>
              <a:spcPct val="90000"/>
            </a:lnSpc>
            <a:spcBef>
              <a:spcPct val="0"/>
            </a:spcBef>
            <a:spcAft>
              <a:spcPct val="15000"/>
            </a:spcAft>
            <a:buChar char="••"/>
          </a:pPr>
          <a:r>
            <a:rPr lang="en-US" sz="1900" kern="1200" dirty="0" smtClean="0">
              <a:solidFill>
                <a:schemeClr val="tx1"/>
              </a:solidFill>
              <a:latin typeface="+mj-lt"/>
            </a:rPr>
            <a:t>A very flexible and informal model, most often found in unstable environments.</a:t>
          </a:r>
          <a:endParaRPr lang="en-US" sz="1900" kern="1200" dirty="0">
            <a:solidFill>
              <a:schemeClr val="tx1"/>
            </a:solidFill>
            <a:latin typeface="+mj-lt"/>
          </a:endParaRPr>
        </a:p>
        <a:p>
          <a:pPr marL="171450" lvl="1" indent="-171450" algn="l" defTabSz="844550">
            <a:lnSpc>
              <a:spcPct val="90000"/>
            </a:lnSpc>
            <a:spcBef>
              <a:spcPct val="0"/>
            </a:spcBef>
            <a:spcAft>
              <a:spcPct val="15000"/>
            </a:spcAft>
            <a:buChar char="••"/>
          </a:pPr>
          <a:r>
            <a:rPr lang="en-US" sz="1900" kern="1200" dirty="0" smtClean="0">
              <a:solidFill>
                <a:schemeClr val="tx1"/>
              </a:solidFill>
              <a:latin typeface="+mj-lt"/>
            </a:rPr>
            <a:t>Constant change dictates a high level of flexibility.</a:t>
          </a:r>
          <a:endParaRPr lang="en-US" sz="1900" kern="1200" dirty="0">
            <a:solidFill>
              <a:schemeClr val="tx1"/>
            </a:solidFill>
            <a:latin typeface="+mj-lt"/>
          </a:endParaRPr>
        </a:p>
      </dsp:txBody>
      <dsp:txXfrm rot="16200000">
        <a:off x="4106817" y="-80292"/>
        <a:ext cx="3581400" cy="37419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DB81BA-6EBD-43EF-9EA5-E37DA9E8011C}">
      <dsp:nvSpPr>
        <dsp:cNvPr id="0" name=""/>
        <dsp:cNvSpPr/>
      </dsp:nvSpPr>
      <dsp:spPr>
        <a:xfrm>
          <a:off x="0" y="30000"/>
          <a:ext cx="8458200" cy="748800"/>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E95A53"/>
              </a:solidFill>
              <a:latin typeface="+mj-lt"/>
            </a:rPr>
            <a:t>Differentiation </a:t>
          </a:r>
          <a:endParaRPr lang="en-US" sz="3200" b="1" kern="1200" dirty="0">
            <a:solidFill>
              <a:srgbClr val="E95A53"/>
            </a:solidFill>
            <a:latin typeface="+mj-lt"/>
          </a:endParaRPr>
        </a:p>
      </dsp:txBody>
      <dsp:txXfrm>
        <a:off x="0" y="30000"/>
        <a:ext cx="8458200" cy="748800"/>
      </dsp:txXfrm>
    </dsp:sp>
    <dsp:sp modelId="{BEEFCADB-E961-4A52-BEFA-4ABBC2E8FA91}">
      <dsp:nvSpPr>
        <dsp:cNvPr id="0" name=""/>
        <dsp:cNvSpPr/>
      </dsp:nvSpPr>
      <dsp:spPr>
        <a:xfrm>
          <a:off x="0" y="778800"/>
          <a:ext cx="8458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latin typeface="+mj-lt"/>
            </a:rPr>
            <a:t>The extent to which the organization is broken down into subunits.</a:t>
          </a:r>
          <a:endParaRPr lang="en-US" sz="2500" kern="1200" dirty="0">
            <a:latin typeface="+mj-lt"/>
          </a:endParaRPr>
        </a:p>
      </dsp:txBody>
      <dsp:txXfrm>
        <a:off x="0" y="778800"/>
        <a:ext cx="8458200" cy="745200"/>
      </dsp:txXfrm>
    </dsp:sp>
    <dsp:sp modelId="{9BCCD892-87E8-4C61-8572-3ED9E5DB4728}">
      <dsp:nvSpPr>
        <dsp:cNvPr id="0" name=""/>
        <dsp:cNvSpPr/>
      </dsp:nvSpPr>
      <dsp:spPr>
        <a:xfrm>
          <a:off x="0" y="1524000"/>
          <a:ext cx="8458200" cy="74880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solidFill>
                <a:srgbClr val="E95A53"/>
              </a:solidFill>
              <a:latin typeface="+mj-lt"/>
            </a:rPr>
            <a:t>Integration </a:t>
          </a:r>
          <a:endParaRPr lang="en-US" sz="3200" b="1" kern="1200" dirty="0">
            <a:solidFill>
              <a:srgbClr val="E95A53"/>
            </a:solidFill>
            <a:latin typeface="+mj-lt"/>
          </a:endParaRPr>
        </a:p>
      </dsp:txBody>
      <dsp:txXfrm>
        <a:off x="0" y="1524000"/>
        <a:ext cx="8458200" cy="748800"/>
      </dsp:txXfrm>
    </dsp:sp>
    <dsp:sp modelId="{506D1A0A-AFD0-4C58-A40D-928EFDDCBD48}">
      <dsp:nvSpPr>
        <dsp:cNvPr id="0" name=""/>
        <dsp:cNvSpPr/>
      </dsp:nvSpPr>
      <dsp:spPr>
        <a:xfrm>
          <a:off x="0" y="2272800"/>
          <a:ext cx="8458200"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smtClean="0">
              <a:latin typeface="+mj-lt"/>
            </a:rPr>
            <a:t>The degree to which the various subunits must work together in a coordinated fashion.</a:t>
          </a:r>
          <a:endParaRPr lang="en-US" sz="2500" kern="1200" dirty="0">
            <a:latin typeface="+mj-lt"/>
          </a:endParaRPr>
        </a:p>
      </dsp:txBody>
      <dsp:txXfrm>
        <a:off x="0" y="2272800"/>
        <a:ext cx="8458200" cy="7452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96DD2-4D01-4685-9661-DA55AF76569B}">
      <dsp:nvSpPr>
        <dsp:cNvPr id="0" name=""/>
        <dsp:cNvSpPr/>
      </dsp:nvSpPr>
      <dsp:spPr>
        <a:xfrm>
          <a:off x="0" y="68262"/>
          <a:ext cx="2571749" cy="1543050"/>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Functional  (U-Form)</a:t>
          </a:r>
          <a:endParaRPr lang="en-US" sz="2900" kern="1200" dirty="0">
            <a:latin typeface="+mj-lt"/>
          </a:endParaRPr>
        </a:p>
      </dsp:txBody>
      <dsp:txXfrm>
        <a:off x="0" y="68262"/>
        <a:ext cx="2571749" cy="1543050"/>
      </dsp:txXfrm>
    </dsp:sp>
    <dsp:sp modelId="{08A30892-2705-4652-8174-71736A597280}">
      <dsp:nvSpPr>
        <dsp:cNvPr id="0" name=""/>
        <dsp:cNvSpPr/>
      </dsp:nvSpPr>
      <dsp:spPr>
        <a:xfrm>
          <a:off x="2828925" y="68262"/>
          <a:ext cx="2571749" cy="1543050"/>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Conglomerate (H-Form)</a:t>
          </a:r>
          <a:endParaRPr lang="en-US" sz="2900" kern="1200" dirty="0">
            <a:latin typeface="+mj-lt"/>
          </a:endParaRPr>
        </a:p>
      </dsp:txBody>
      <dsp:txXfrm>
        <a:off x="2828925" y="68262"/>
        <a:ext cx="2571749" cy="1543050"/>
      </dsp:txXfrm>
    </dsp:sp>
    <dsp:sp modelId="{837D73B0-8846-40D5-AB43-8A1F0A587C67}">
      <dsp:nvSpPr>
        <dsp:cNvPr id="0" name=""/>
        <dsp:cNvSpPr/>
      </dsp:nvSpPr>
      <dsp:spPr>
        <a:xfrm>
          <a:off x="5657849" y="68262"/>
          <a:ext cx="2571749" cy="1543050"/>
        </a:xfrm>
        <a:prstGeom prst="rect">
          <a:avLst/>
        </a:prstGeom>
        <a:solidFill>
          <a:srgbClr val="E57B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Divisional   (M-Form)</a:t>
          </a:r>
          <a:endParaRPr lang="en-US" sz="2900" kern="1200" dirty="0">
            <a:latin typeface="+mj-lt"/>
          </a:endParaRPr>
        </a:p>
      </dsp:txBody>
      <dsp:txXfrm>
        <a:off x="5657849" y="68262"/>
        <a:ext cx="2571749" cy="1543050"/>
      </dsp:txXfrm>
    </dsp:sp>
    <dsp:sp modelId="{44F24E8A-8C70-4703-A3FE-D9441910B80C}">
      <dsp:nvSpPr>
        <dsp:cNvPr id="0" name=""/>
        <dsp:cNvSpPr/>
      </dsp:nvSpPr>
      <dsp:spPr>
        <a:xfrm>
          <a:off x="1414462" y="1868487"/>
          <a:ext cx="2571749" cy="1543050"/>
        </a:xfrm>
        <a:prstGeom prst="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Matrix</a:t>
          </a:r>
          <a:endParaRPr lang="en-US" sz="2900" kern="1200" dirty="0">
            <a:latin typeface="+mj-lt"/>
          </a:endParaRPr>
        </a:p>
      </dsp:txBody>
      <dsp:txXfrm>
        <a:off x="1414462" y="1868487"/>
        <a:ext cx="2571749" cy="1543050"/>
      </dsp:txXfrm>
    </dsp:sp>
    <dsp:sp modelId="{7FF78EAA-70D1-4F6F-9952-D05FAB3F2026}">
      <dsp:nvSpPr>
        <dsp:cNvPr id="0" name=""/>
        <dsp:cNvSpPr/>
      </dsp:nvSpPr>
      <dsp:spPr>
        <a:xfrm>
          <a:off x="4243387" y="1868487"/>
          <a:ext cx="2571749" cy="1543050"/>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mj-lt"/>
            </a:rPr>
            <a:t>Hybrid</a:t>
          </a:r>
          <a:endParaRPr lang="en-US" sz="2900" kern="1200" dirty="0">
            <a:latin typeface="+mj-lt"/>
          </a:endParaRPr>
        </a:p>
      </dsp:txBody>
      <dsp:txXfrm>
        <a:off x="4243387" y="1868487"/>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DB6667-8F47-4A2A-8900-B31C1C34E97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53659E"/>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A3B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A3B4"/>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53659E"/>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53659E"/>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53659E"/>
          </a:solidFill>
          <a:ln>
            <a:solidFill>
              <a:srgbClr val="53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A3B4"/>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53659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53659E"/>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11 -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Four: The Organizing Process</a:t>
            </a:r>
            <a:endParaRPr lang="en-US" dirty="0"/>
          </a:p>
        </p:txBody>
      </p:sp>
      <p:sp>
        <p:nvSpPr>
          <p:cNvPr id="14" name="Content Placeholder 13"/>
          <p:cNvSpPr>
            <a:spLocks noGrp="1"/>
          </p:cNvSpPr>
          <p:nvPr>
            <p:ph sz="quarter" idx="14"/>
          </p:nvPr>
        </p:nvSpPr>
        <p:spPr/>
        <p:txBody>
          <a:bodyPr/>
          <a:lstStyle/>
          <a:p>
            <a:r>
              <a:rPr lang="en-US" dirty="0" smtClean="0"/>
              <a:t>Chapter Eleven: Managing Organization Design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 Design and Technology</a:t>
            </a:r>
            <a:endParaRPr lang="en-US" dirty="0"/>
          </a:p>
        </p:txBody>
      </p:sp>
      <p:sp>
        <p:nvSpPr>
          <p:cNvPr id="4" name="Content Placeholder 3"/>
          <p:cNvSpPr>
            <a:spLocks noGrp="1"/>
          </p:cNvSpPr>
          <p:nvPr>
            <p:ph idx="1"/>
          </p:nvPr>
        </p:nvSpPr>
        <p:spPr>
          <a:xfrm>
            <a:off x="457200" y="1600200"/>
            <a:ext cx="8458200" cy="4525963"/>
          </a:xfrm>
        </p:spPr>
        <p:txBody>
          <a:bodyPr/>
          <a:lstStyle/>
          <a:p>
            <a:r>
              <a:rPr lang="en-US" b="1" dirty="0" smtClean="0">
                <a:solidFill>
                  <a:srgbClr val="E95A53"/>
                </a:solidFill>
              </a:rPr>
              <a:t>Technology </a:t>
            </a:r>
            <a:r>
              <a:rPr lang="en-US" dirty="0" smtClean="0"/>
              <a:t>is the conversion processes used to transform inputs into outputs.</a:t>
            </a:r>
          </a:p>
          <a:p>
            <a:pPr lvl="1"/>
            <a:r>
              <a:rPr lang="en-US" dirty="0" smtClean="0"/>
              <a:t>Multiple technologies may be used but the most important one is called the </a:t>
            </a:r>
            <a:r>
              <a:rPr lang="en-US" i="1" dirty="0" smtClean="0"/>
              <a:t>core technology</a:t>
            </a:r>
            <a:r>
              <a:rPr lang="en-US" dirty="0" smtClean="0"/>
              <a:t>.</a:t>
            </a:r>
          </a:p>
          <a:p>
            <a:pPr lvl="1"/>
            <a:r>
              <a:rPr lang="en-US" dirty="0" smtClean="0"/>
              <a:t>Joan Woodward identified three forms of technology.</a:t>
            </a:r>
          </a:p>
          <a:p>
            <a:pPr lvl="2"/>
            <a:r>
              <a:rPr lang="en-US" i="1" dirty="0" smtClean="0"/>
              <a:t>Unit or small-batch.</a:t>
            </a:r>
          </a:p>
          <a:p>
            <a:pPr lvl="2"/>
            <a:r>
              <a:rPr lang="en-US" i="1" dirty="0" smtClean="0"/>
              <a:t>Large-batch or mass-production.</a:t>
            </a:r>
          </a:p>
          <a:p>
            <a:pPr lvl="2"/>
            <a:r>
              <a:rPr lang="en-US" i="1" dirty="0" smtClean="0"/>
              <a:t>Continuous-process.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 Design and Technology</a:t>
            </a:r>
            <a:endParaRPr lang="en-US" dirty="0"/>
          </a:p>
        </p:txBody>
      </p:sp>
      <p:sp>
        <p:nvSpPr>
          <p:cNvPr id="4" name="Content Placeholder 3"/>
          <p:cNvSpPr>
            <a:spLocks noGrp="1"/>
          </p:cNvSpPr>
          <p:nvPr>
            <p:ph idx="1"/>
          </p:nvPr>
        </p:nvSpPr>
        <p:spPr>
          <a:xfrm>
            <a:off x="457200" y="1600200"/>
            <a:ext cx="8229600" cy="4724400"/>
          </a:xfrm>
        </p:spPr>
        <p:txBody>
          <a:bodyPr>
            <a:normAutofit fontScale="92500" lnSpcReduction="10000"/>
          </a:bodyPr>
          <a:lstStyle/>
          <a:p>
            <a:r>
              <a:rPr lang="en-US" dirty="0" smtClean="0">
                <a:solidFill>
                  <a:srgbClr val="00A3B4"/>
                </a:solidFill>
              </a:rPr>
              <a:t>Woodward’s findings</a:t>
            </a:r>
          </a:p>
          <a:p>
            <a:pPr lvl="1"/>
            <a:r>
              <a:rPr lang="en-US" dirty="0" smtClean="0"/>
              <a:t>Different organization designs associate with each technology.</a:t>
            </a:r>
          </a:p>
          <a:p>
            <a:pPr lvl="1"/>
            <a:r>
              <a:rPr lang="en-US" dirty="0" smtClean="0"/>
              <a:t>With increased complexity comes</a:t>
            </a:r>
          </a:p>
          <a:p>
            <a:pPr lvl="2"/>
            <a:r>
              <a:rPr lang="en-US" dirty="0" smtClean="0"/>
              <a:t>increased levels of management, executive span of management and relative size of staff.</a:t>
            </a:r>
          </a:p>
          <a:p>
            <a:pPr lvl="1"/>
            <a:r>
              <a:rPr lang="en-US" dirty="0" smtClean="0"/>
              <a:t>At a general level.</a:t>
            </a:r>
          </a:p>
          <a:p>
            <a:pPr lvl="2"/>
            <a:r>
              <a:rPr lang="en-US" dirty="0" smtClean="0"/>
              <a:t>Extreme technologies similar to System 4s and middle range like System 1s.</a:t>
            </a:r>
          </a:p>
          <a:p>
            <a:pPr lvl="2"/>
            <a:r>
              <a:rPr lang="en-US" dirty="0" smtClean="0"/>
              <a:t>The middle range had more specialization.</a:t>
            </a:r>
          </a:p>
          <a:p>
            <a:pPr lvl="2"/>
            <a:r>
              <a:rPr lang="en-US" dirty="0" smtClean="0"/>
              <a:t>Success depended on how the organization followed the typical pattern.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Mechanistic organization is Similar to a System 1 model, most frequently found in stable environments and structured in predictable ways.&#10;An organic organization is a very flexible and informal model, most often found in unstable environments. Constant change dictate a high level of flexibility.&#10;&#10;"/>
          <p:cNvGraphicFramePr/>
          <p:nvPr/>
        </p:nvGraphicFramePr>
        <p:xfrm>
          <a:off x="685800" y="1752600"/>
          <a:ext cx="7772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838200" y="5334000"/>
            <a:ext cx="7772400" cy="977900"/>
          </a:xfrm>
        </p:spPr>
        <p:txBody>
          <a:bodyPr/>
          <a:lstStyle/>
          <a:p>
            <a:r>
              <a:rPr lang="en-US" dirty="0" smtClean="0"/>
              <a:t>Burns and Stalker studied stable and unstable environments and two design styles emerged.</a:t>
            </a:r>
            <a:endParaRPr lang="en-US" dirty="0"/>
          </a:p>
        </p:txBody>
      </p:sp>
      <p:sp>
        <p:nvSpPr>
          <p:cNvPr id="4" name="Title 3"/>
          <p:cNvSpPr>
            <a:spLocks noGrp="1"/>
          </p:cNvSpPr>
          <p:nvPr>
            <p:ph type="title"/>
          </p:nvPr>
        </p:nvSpPr>
        <p:spPr/>
        <p:txBody>
          <a:bodyPr>
            <a:normAutofit fontScale="90000"/>
          </a:bodyPr>
          <a:lstStyle/>
          <a:p>
            <a:r>
              <a:rPr lang="en-US" dirty="0" smtClean="0"/>
              <a:t>Organization Design and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4813300"/>
            <a:ext cx="9143999" cy="1282700"/>
          </a:xfrm>
        </p:spPr>
        <p:txBody>
          <a:bodyPr>
            <a:normAutofit lnSpcReduction="10000"/>
          </a:bodyPr>
          <a:lstStyle/>
          <a:p>
            <a:r>
              <a:rPr lang="en-US" dirty="0" smtClean="0"/>
              <a:t>Lawrence and </a:t>
            </a:r>
            <a:r>
              <a:rPr lang="en-US" dirty="0" err="1" smtClean="0"/>
              <a:t>Lorsch</a:t>
            </a:r>
            <a:r>
              <a:rPr lang="en-US" dirty="0" smtClean="0"/>
              <a:t> believed this influence varies between units of the same organization and characterized two primary dimensions.</a:t>
            </a:r>
            <a:endParaRPr lang="en-US" dirty="0"/>
          </a:p>
        </p:txBody>
      </p:sp>
      <p:sp>
        <p:nvSpPr>
          <p:cNvPr id="4" name="Title 3"/>
          <p:cNvSpPr>
            <a:spLocks noGrp="1"/>
          </p:cNvSpPr>
          <p:nvPr>
            <p:ph type="title"/>
          </p:nvPr>
        </p:nvSpPr>
        <p:spPr/>
        <p:txBody>
          <a:bodyPr>
            <a:normAutofit fontScale="90000"/>
          </a:bodyPr>
          <a:lstStyle/>
          <a:p>
            <a:r>
              <a:rPr lang="en-US" dirty="0" smtClean="0"/>
              <a:t>Organization Design and Environment</a:t>
            </a:r>
            <a:endParaRPr lang="en-US" dirty="0"/>
          </a:p>
        </p:txBody>
      </p:sp>
      <p:graphicFrame>
        <p:nvGraphicFramePr>
          <p:cNvPr id="5" name="Diagram 4" descr="Differentiation is The extent to which the organization is broken down into subunits.&#10;Integration is The degree to which the various subunits must work together in a coordinated fashion.&#10;"/>
          <p:cNvGraphicFramePr/>
          <p:nvPr/>
        </p:nvGraphicFramePr>
        <p:xfrm>
          <a:off x="381000" y="1600200"/>
          <a:ext cx="8458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 Design and Organizational Size</a:t>
            </a:r>
            <a:endParaRPr lang="en-US" dirty="0"/>
          </a:p>
        </p:txBody>
      </p:sp>
      <p:sp>
        <p:nvSpPr>
          <p:cNvPr id="4" name="Content Placeholder 3"/>
          <p:cNvSpPr>
            <a:spLocks noGrp="1"/>
          </p:cNvSpPr>
          <p:nvPr>
            <p:ph idx="1"/>
          </p:nvPr>
        </p:nvSpPr>
        <p:spPr>
          <a:xfrm>
            <a:off x="457200" y="1600200"/>
            <a:ext cx="8458200" cy="4724400"/>
          </a:xfrm>
        </p:spPr>
        <p:txBody>
          <a:bodyPr>
            <a:normAutofit/>
          </a:bodyPr>
          <a:lstStyle/>
          <a:p>
            <a:r>
              <a:rPr lang="en-US" b="1" dirty="0" smtClean="0">
                <a:solidFill>
                  <a:srgbClr val="E95A53"/>
                </a:solidFill>
              </a:rPr>
              <a:t>Organizational size </a:t>
            </a:r>
          </a:p>
          <a:p>
            <a:pPr lvl="1"/>
            <a:r>
              <a:rPr lang="en-US" dirty="0" smtClean="0"/>
              <a:t>is the total number of full-time or full-time-equivalent employees.</a:t>
            </a:r>
          </a:p>
          <a:p>
            <a:pPr lvl="1"/>
            <a:r>
              <a:rPr lang="en-US" dirty="0" smtClean="0"/>
              <a:t>Researchers from the University of Aston used a wider array of organizations than Woodward.</a:t>
            </a:r>
          </a:p>
          <a:p>
            <a:pPr lvl="2"/>
            <a:r>
              <a:rPr lang="en-US" dirty="0" smtClean="0"/>
              <a:t>Technology influences structure in small firms but the link breaks down in larger firms.</a:t>
            </a:r>
          </a:p>
          <a:p>
            <a:pPr lvl="2"/>
            <a:r>
              <a:rPr lang="en-US" dirty="0" smtClean="0"/>
              <a:t>Larger firms have more job specialization, standard operating procedures, rules and regulations, and a greater degree of decentralization.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Organization Design and Organizational Life Cycle</a:t>
            </a:r>
            <a:endParaRPr lang="en-US" dirty="0"/>
          </a:p>
        </p:txBody>
      </p:sp>
      <p:sp>
        <p:nvSpPr>
          <p:cNvPr id="4" name="Content Placeholder 3"/>
          <p:cNvSpPr>
            <a:spLocks noGrp="1"/>
          </p:cNvSpPr>
          <p:nvPr>
            <p:ph idx="1"/>
          </p:nvPr>
        </p:nvSpPr>
        <p:spPr/>
        <p:txBody>
          <a:bodyPr>
            <a:normAutofit lnSpcReduction="10000"/>
          </a:bodyPr>
          <a:lstStyle/>
          <a:p>
            <a:r>
              <a:rPr lang="en-US" b="1" dirty="0" smtClean="0">
                <a:solidFill>
                  <a:srgbClr val="E95A53"/>
                </a:solidFill>
              </a:rPr>
              <a:t>Organizational life cycle</a:t>
            </a:r>
          </a:p>
          <a:p>
            <a:pPr lvl="1"/>
            <a:r>
              <a:rPr lang="en-US" dirty="0" smtClean="0"/>
              <a:t>is a four-phase process through which organizations evolve.</a:t>
            </a:r>
          </a:p>
          <a:p>
            <a:pPr lvl="1"/>
            <a:r>
              <a:rPr lang="en-US" dirty="0" smtClean="0"/>
              <a:t>Stages include:</a:t>
            </a:r>
          </a:p>
          <a:p>
            <a:pPr lvl="2"/>
            <a:r>
              <a:rPr lang="en-US" i="1" dirty="0" smtClean="0"/>
              <a:t>Birth </a:t>
            </a:r>
            <a:r>
              <a:rPr lang="en-US" dirty="0" smtClean="0"/>
              <a:t>– the start of the business.</a:t>
            </a:r>
            <a:endParaRPr lang="en-US" i="1" dirty="0" smtClean="0"/>
          </a:p>
          <a:p>
            <a:pPr lvl="2"/>
            <a:r>
              <a:rPr lang="en-US" i="1" dirty="0" smtClean="0"/>
              <a:t>Youth </a:t>
            </a:r>
            <a:r>
              <a:rPr lang="en-US" dirty="0" smtClean="0"/>
              <a:t>– growth.</a:t>
            </a:r>
            <a:endParaRPr lang="en-US" i="1" dirty="0" smtClean="0"/>
          </a:p>
          <a:p>
            <a:pPr lvl="2"/>
            <a:r>
              <a:rPr lang="en-US" i="1" dirty="0" smtClean="0"/>
              <a:t>Midlife </a:t>
            </a:r>
            <a:r>
              <a:rPr lang="en-US" dirty="0" smtClean="0"/>
              <a:t>– gradual growth into stability.</a:t>
            </a:r>
            <a:endParaRPr lang="en-US" i="1" dirty="0" smtClean="0"/>
          </a:p>
          <a:p>
            <a:pPr lvl="2"/>
            <a:r>
              <a:rPr lang="en-US" i="1" dirty="0" smtClean="0"/>
              <a:t>Maturity </a:t>
            </a:r>
            <a:r>
              <a:rPr lang="en-US" dirty="0" smtClean="0"/>
              <a:t>– stability into possible decline.</a:t>
            </a:r>
            <a:endParaRPr lang="en-US" i="1" dirty="0" smtClean="0"/>
          </a:p>
          <a:p>
            <a:pPr lvl="1"/>
            <a:r>
              <a:rPr lang="en-US" dirty="0" smtClean="0"/>
              <a:t>Structure must evolve to cope with challenges in each stage of the process.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wipe(up)">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Strategy and Organization Design</a:t>
            </a:r>
            <a:endParaRPr lang="en-US" dirty="0"/>
          </a:p>
        </p:txBody>
      </p:sp>
      <p:sp>
        <p:nvSpPr>
          <p:cNvPr id="4" name="Content Placeholder 3"/>
          <p:cNvSpPr>
            <a:spLocks noGrp="1"/>
          </p:cNvSpPr>
          <p:nvPr>
            <p:ph idx="1"/>
          </p:nvPr>
        </p:nvSpPr>
        <p:spPr/>
        <p:txBody>
          <a:bodyPr/>
          <a:lstStyle/>
          <a:p>
            <a:r>
              <a:rPr lang="en-US" dirty="0" smtClean="0">
                <a:solidFill>
                  <a:srgbClr val="00A3B4"/>
                </a:solidFill>
              </a:rPr>
              <a:t>Corporate-level strategy</a:t>
            </a:r>
          </a:p>
          <a:p>
            <a:pPr lvl="1"/>
            <a:r>
              <a:rPr lang="en-US" dirty="0" smtClean="0"/>
              <a:t>Choices will partially determine design.</a:t>
            </a:r>
          </a:p>
          <a:p>
            <a:pPr lvl="2"/>
            <a:r>
              <a:rPr lang="en-US" dirty="0" smtClean="0"/>
              <a:t>A single-product strategy – functional departmentalization and mechanistic design.</a:t>
            </a:r>
          </a:p>
          <a:p>
            <a:pPr lvl="2"/>
            <a:r>
              <a:rPr lang="en-US" dirty="0" smtClean="0"/>
              <a:t>Related diversification – requires a high level of coordination.</a:t>
            </a:r>
          </a:p>
          <a:p>
            <a:pPr lvl="2"/>
            <a:r>
              <a:rPr lang="en-US" dirty="0" smtClean="0"/>
              <a:t>Unrelated diversification – hierarchical reporting system.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Strategy and Organization Design</a:t>
            </a:r>
            <a:endParaRPr lang="en-US" dirty="0"/>
          </a:p>
        </p:txBody>
      </p:sp>
      <p:sp>
        <p:nvSpPr>
          <p:cNvPr id="4" name="Content Placeholder 3"/>
          <p:cNvSpPr>
            <a:spLocks noGrp="1"/>
          </p:cNvSpPr>
          <p:nvPr>
            <p:ph idx="1"/>
          </p:nvPr>
        </p:nvSpPr>
        <p:spPr/>
        <p:txBody>
          <a:bodyPr/>
          <a:lstStyle/>
          <a:p>
            <a:r>
              <a:rPr lang="en-US" dirty="0" smtClean="0">
                <a:solidFill>
                  <a:srgbClr val="00A3B4"/>
                </a:solidFill>
              </a:rPr>
              <a:t>Business-level strategy</a:t>
            </a:r>
          </a:p>
          <a:p>
            <a:pPr lvl="1"/>
            <a:r>
              <a:rPr lang="en-US" dirty="0" smtClean="0"/>
              <a:t>Directly influence organization design.</a:t>
            </a:r>
          </a:p>
          <a:p>
            <a:pPr lvl="2"/>
            <a:r>
              <a:rPr lang="en-US" dirty="0" smtClean="0"/>
              <a:t>A defender strategy – tall and centralized.</a:t>
            </a:r>
          </a:p>
          <a:p>
            <a:pPr lvl="2"/>
            <a:r>
              <a:rPr lang="en-US" dirty="0" smtClean="0"/>
              <a:t>A prospector strategy – flat and decentralized.</a:t>
            </a:r>
          </a:p>
          <a:p>
            <a:pPr lvl="2"/>
            <a:r>
              <a:rPr lang="en-US" dirty="0" smtClean="0"/>
              <a:t>An analyzer strategy – lies in the middle.</a:t>
            </a:r>
          </a:p>
          <a:p>
            <a:r>
              <a:rPr lang="en-US" dirty="0" smtClean="0">
                <a:solidFill>
                  <a:srgbClr val="00A3B4"/>
                </a:solidFill>
              </a:rPr>
              <a:t>Organizational functions</a:t>
            </a:r>
          </a:p>
          <a:p>
            <a:pPr lvl="1"/>
            <a:r>
              <a:rPr lang="en-US" dirty="0" smtClean="0"/>
              <a:t>Less obvious and usually covered under corporate or business-level concerns.</a:t>
            </a:r>
          </a:p>
          <a:p>
            <a:pPr lvl="2"/>
            <a:r>
              <a:rPr lang="en-US" dirty="0" smtClean="0"/>
              <a:t>Involves marketing, finance, production, HR,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041900"/>
            <a:ext cx="7772400" cy="977900"/>
          </a:xfrm>
        </p:spPr>
        <p:txBody>
          <a:bodyPr/>
          <a:lstStyle/>
          <a:p>
            <a:r>
              <a:rPr lang="en-US" dirty="0" smtClean="0"/>
              <a:t>Most designs fall into one of four basic categories, others are hybrids.</a:t>
            </a:r>
            <a:endParaRPr lang="en-US" dirty="0"/>
          </a:p>
        </p:txBody>
      </p:sp>
      <p:sp>
        <p:nvSpPr>
          <p:cNvPr id="4" name="Title 3"/>
          <p:cNvSpPr>
            <a:spLocks noGrp="1"/>
          </p:cNvSpPr>
          <p:nvPr>
            <p:ph type="title"/>
          </p:nvPr>
        </p:nvSpPr>
        <p:spPr/>
        <p:txBody>
          <a:bodyPr>
            <a:normAutofit fontScale="90000"/>
          </a:bodyPr>
          <a:lstStyle/>
          <a:p>
            <a:r>
              <a:rPr lang="en-US" dirty="0" smtClean="0"/>
              <a:t>Basic Forms of Organization Design</a:t>
            </a:r>
            <a:endParaRPr lang="en-US" dirty="0"/>
          </a:p>
        </p:txBody>
      </p:sp>
      <p:graphicFrame>
        <p:nvGraphicFramePr>
          <p:cNvPr id="5" name="Diagram 4" descr="Functional U Form, Conglomerate H Form, divisional m form, a matrix form or a hybrid form."/>
          <p:cNvGraphicFramePr/>
          <p:nvPr/>
        </p:nvGraphicFramePr>
        <p:xfrm>
          <a:off x="457200" y="1473200"/>
          <a:ext cx="82296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a:xfrm>
            <a:off x="457200" y="1600200"/>
            <a:ext cx="8305800" cy="4525963"/>
          </a:xfrm>
        </p:spPr>
        <p:txBody>
          <a:bodyPr/>
          <a:lstStyle/>
          <a:p>
            <a:r>
              <a:rPr lang="en-US" b="1" dirty="0" smtClean="0">
                <a:solidFill>
                  <a:srgbClr val="E95A53"/>
                </a:solidFill>
              </a:rPr>
              <a:t>Functional (U-Form) design</a:t>
            </a:r>
            <a:endParaRPr lang="en-US" dirty="0" smtClean="0"/>
          </a:p>
          <a:p>
            <a:pPr lvl="1"/>
            <a:r>
              <a:rPr lang="en-US" dirty="0" smtClean="0"/>
              <a:t>is based on the functional approach to departmentalization. (U for unitary.)</a:t>
            </a:r>
          </a:p>
          <a:p>
            <a:pPr lvl="1"/>
            <a:r>
              <a:rPr lang="en-US" dirty="0" smtClean="0"/>
              <a:t>Units are grouped into functional departments.</a:t>
            </a:r>
          </a:p>
          <a:p>
            <a:pPr lvl="1"/>
            <a:r>
              <a:rPr lang="en-US" dirty="0" smtClean="0"/>
              <a:t>Considerable coordination is needed.</a:t>
            </a:r>
          </a:p>
          <a:p>
            <a:pPr lvl="1"/>
            <a:r>
              <a:rPr lang="en-US" dirty="0" smtClean="0"/>
              <a:t>Shares same advantages/disadvantages as functional departmentalization.</a:t>
            </a:r>
          </a:p>
          <a:p>
            <a:pPr lvl="2"/>
            <a:r>
              <a:rPr lang="en-US" dirty="0" smtClean="0"/>
              <a:t>Staffed by experts, facilitates coordination, but promotes a functional focus and centralization.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95400"/>
            <a:ext cx="8458200" cy="4830763"/>
          </a:xfrm>
        </p:spPr>
        <p:txBody>
          <a:bodyPr>
            <a:noAutofit/>
          </a:bodyPr>
          <a:lstStyle/>
          <a:p>
            <a:r>
              <a:rPr lang="en-US" dirty="0" smtClean="0"/>
              <a:t>Describe the basic nature of organization design.</a:t>
            </a:r>
          </a:p>
          <a:p>
            <a:r>
              <a:rPr lang="en-US" dirty="0" smtClean="0"/>
              <a:t>Identify and explain two basic universal perspectives on organization design.</a:t>
            </a:r>
          </a:p>
          <a:p>
            <a:r>
              <a:rPr lang="en-US" dirty="0" smtClean="0"/>
              <a:t>Identify and explain key situational influences on organization design.</a:t>
            </a:r>
          </a:p>
          <a:p>
            <a:r>
              <a:rPr lang="en-US" dirty="0" smtClean="0"/>
              <a:t>Discuss how an organization’s strategy and its design are interrelated.</a:t>
            </a:r>
          </a:p>
          <a:p>
            <a:r>
              <a:rPr lang="en-US" dirty="0" smtClean="0"/>
              <a:t>Describe the basic forms of organization design.</a:t>
            </a:r>
          </a:p>
          <a:p>
            <a:r>
              <a:rPr lang="en-US" dirty="0" smtClean="0"/>
              <a:t>Describe emerging issues in organization 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11.1</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Functional or U-Form Design for a Small Manufacturing Company</a:t>
            </a:r>
            <a:endParaRPr lang="en-US" dirty="0"/>
          </a:p>
        </p:txBody>
      </p:sp>
      <p:sp>
        <p:nvSpPr>
          <p:cNvPr id="5" name="Text Placeholder 4"/>
          <p:cNvSpPr>
            <a:spLocks noGrp="1"/>
          </p:cNvSpPr>
          <p:nvPr>
            <p:ph type="body" sz="quarter" idx="14"/>
          </p:nvPr>
        </p:nvSpPr>
        <p:spPr>
          <a:xfrm>
            <a:off x="609600" y="5257800"/>
            <a:ext cx="7924800" cy="1066800"/>
          </a:xfrm>
        </p:spPr>
        <p:txBody>
          <a:bodyPr/>
          <a:lstStyle/>
          <a:p>
            <a:r>
              <a:rPr lang="en-US" dirty="0" smtClean="0"/>
              <a:t>Note that each functional area is dependent on the others.</a:t>
            </a:r>
            <a:endParaRPr lang="en-US" dirty="0"/>
          </a:p>
        </p:txBody>
      </p:sp>
      <p:pic>
        <p:nvPicPr>
          <p:cNvPr id="6" name="Picture 108" descr="The U-form design is based on functional departmentalization. This small manufacturing firm uses managers at the vice&#10;presidential level to coordinate activities within each functional area of the organization. Note that each functional area is&#10;dependent on the others.&#10;The CEO presides over five vice presidents.  One for operations, marketing, finance, human resources, and research and development.&#10;The vice president of operations manages plant managers and shift supervisors.&#10;The vice president of marketing oversees regional sales managers and district sales managers.&#10;The vice president of finance oversees the controller and the accounting supervisor.&#10;The vice president of human relations oversees the labor relations director and the plant human resource manager.&#10;The vice president of research and development oversees the scientific director and the lab manager."/>
          <p:cNvPicPr>
            <a:picLocks noChangeAspect="1" noChangeArrowheads="1"/>
          </p:cNvPicPr>
          <p:nvPr/>
        </p:nvPicPr>
        <p:blipFill>
          <a:blip r:embed="rId2" cstate="print"/>
          <a:stretch>
            <a:fillRect/>
          </a:stretch>
        </p:blipFill>
        <p:spPr bwMode="auto">
          <a:xfrm>
            <a:off x="228718" y="1508781"/>
            <a:ext cx="8535266" cy="37490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Conglomerate (H-Form) design</a:t>
            </a:r>
            <a:endParaRPr lang="en-US" dirty="0" smtClean="0"/>
          </a:p>
          <a:p>
            <a:pPr lvl="1"/>
            <a:r>
              <a:rPr lang="en-US" dirty="0" smtClean="0"/>
              <a:t>used by an organization made up of a set of unrelated businesses.</a:t>
            </a:r>
          </a:p>
          <a:p>
            <a:pPr lvl="1"/>
            <a:r>
              <a:rPr lang="en-US" dirty="0" smtClean="0"/>
              <a:t>Essentially a holding company results from unrelated diversification. (H for holding.)</a:t>
            </a:r>
          </a:p>
          <a:p>
            <a:pPr lvl="1"/>
            <a:r>
              <a:rPr lang="en-US" dirty="0" smtClean="0"/>
              <a:t>A general manager oversees each business.</a:t>
            </a:r>
          </a:p>
          <a:p>
            <a:pPr lvl="2"/>
            <a:r>
              <a:rPr lang="en-US" dirty="0" smtClean="0"/>
              <a:t>Responsible for profit/loss, acts independently.</a:t>
            </a:r>
          </a:p>
          <a:p>
            <a:pPr lvl="1"/>
            <a:r>
              <a:rPr lang="en-US" dirty="0" smtClean="0"/>
              <a:t>Corporate staff evaluate, allocate, and decide.</a:t>
            </a:r>
          </a:p>
          <a:p>
            <a:pPr lvl="1"/>
            <a:r>
              <a:rPr lang="en-US" dirty="0" smtClean="0"/>
              <a:t>Basic shortcomings are complexity.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up)">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11.2</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Conglomerate (H-Form) Design at Samsung</a:t>
            </a:r>
            <a:endParaRPr lang="en-US" dirty="0"/>
          </a:p>
        </p:txBody>
      </p:sp>
      <p:sp>
        <p:nvSpPr>
          <p:cNvPr id="5" name="Text Placeholder 4"/>
          <p:cNvSpPr>
            <a:spLocks noGrp="1"/>
          </p:cNvSpPr>
          <p:nvPr>
            <p:ph type="body" sz="quarter" idx="14"/>
          </p:nvPr>
        </p:nvSpPr>
        <p:spPr>
          <a:xfrm>
            <a:off x="609600" y="4343400"/>
            <a:ext cx="7924800" cy="1066800"/>
          </a:xfrm>
        </p:spPr>
        <p:txBody>
          <a:bodyPr/>
          <a:lstStyle/>
          <a:p>
            <a:r>
              <a:rPr lang="en-US" dirty="0" smtClean="0"/>
              <a:t>This design results from a strategy of unrelated diversification.</a:t>
            </a:r>
            <a:endParaRPr lang="en-US" dirty="0"/>
          </a:p>
        </p:txBody>
      </p:sp>
      <p:pic>
        <p:nvPicPr>
          <p:cNvPr id="17" name="Picture 16" descr="Samsung Electronics Company, a South Korean firm, uses the conglomerate form of organization design. This design, which results from a strategy of unrelated diversification, is a complex one to manage. Managers find that comparing and integrating activities among the dissimilar operations are difficult. Companies may abandon this design for another approach, such as the M-form design.&#10;Each business or set of businesses is operated by a general manager who is responsible for its profits or losses, and each general manager functions independently of the others.&#10;The CEO oversees four divisions: semiconductors, telecommunication, appliances, and media."/>
          <p:cNvPicPr>
            <a:picLocks noChangeAspect="1"/>
          </p:cNvPicPr>
          <p:nvPr/>
        </p:nvPicPr>
        <p:blipFill>
          <a:blip r:embed="rId3" cstate="print"/>
          <a:stretch>
            <a:fillRect/>
          </a:stretch>
        </p:blipFill>
        <p:spPr>
          <a:xfrm>
            <a:off x="304801" y="2057400"/>
            <a:ext cx="8560618" cy="2172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p:txBody>
          <a:bodyPr>
            <a:normAutofit/>
          </a:bodyPr>
          <a:lstStyle/>
          <a:p>
            <a:r>
              <a:rPr lang="en-US" b="1" dirty="0" smtClean="0">
                <a:solidFill>
                  <a:srgbClr val="E95A53"/>
                </a:solidFill>
              </a:rPr>
              <a:t>Divisional (M-Form) design</a:t>
            </a:r>
            <a:endParaRPr lang="en-US" dirty="0" smtClean="0"/>
          </a:p>
          <a:p>
            <a:pPr lvl="1"/>
            <a:r>
              <a:rPr lang="en-US" dirty="0" smtClean="0"/>
              <a:t>multiple businesses in related areas operating within a larger organizational framework.</a:t>
            </a:r>
          </a:p>
          <a:p>
            <a:pPr lvl="2"/>
            <a:r>
              <a:rPr lang="en-US" dirty="0" smtClean="0"/>
              <a:t>(M-form for multidivisional.)</a:t>
            </a:r>
          </a:p>
          <a:p>
            <a:pPr lvl="1"/>
            <a:r>
              <a:rPr lang="en-US" dirty="0" smtClean="0"/>
              <a:t>Some activities are decentralized, some are centralized at the corporate level.</a:t>
            </a:r>
          </a:p>
          <a:p>
            <a:pPr lvl="1"/>
            <a:r>
              <a:rPr lang="en-US" dirty="0" smtClean="0"/>
              <a:t>The biggest advantage is the opportunity for coordination and shared resources.</a:t>
            </a:r>
          </a:p>
          <a:p>
            <a:pPr lvl="1"/>
            <a:r>
              <a:rPr lang="en-US" dirty="0" smtClean="0"/>
              <a:t>If kept in balance, outperforms U- or H-forms.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11.3</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Multidivisional (M-Form) Design at Hilton Hotels</a:t>
            </a:r>
            <a:endParaRPr lang="en-US" dirty="0"/>
          </a:p>
        </p:txBody>
      </p:sp>
      <p:sp>
        <p:nvSpPr>
          <p:cNvPr id="5" name="Text Placeholder 4"/>
          <p:cNvSpPr>
            <a:spLocks noGrp="1"/>
          </p:cNvSpPr>
          <p:nvPr>
            <p:ph type="body" sz="quarter" idx="14"/>
          </p:nvPr>
        </p:nvSpPr>
        <p:spPr>
          <a:xfrm>
            <a:off x="609600" y="4343400"/>
            <a:ext cx="7924800" cy="1066800"/>
          </a:xfrm>
        </p:spPr>
        <p:txBody>
          <a:bodyPr/>
          <a:lstStyle/>
          <a:p>
            <a:r>
              <a:rPr lang="en-US" dirty="0" smtClean="0"/>
              <a:t>This design results from a strategy of related diversification.</a:t>
            </a:r>
            <a:endParaRPr lang="en-US" dirty="0"/>
          </a:p>
        </p:txBody>
      </p:sp>
      <p:pic>
        <p:nvPicPr>
          <p:cNvPr id="6" name="Picture 6" descr="Hilton Hotels uses the multidivisional approach to organization design. Although each unit operates with relative autonomy,&#10;all units function in the same general market. This design resulted from a strategy of related diversification. Other firms that use M-form designs include PepsiCo and the Walt Disney Company.&#10;Hilton Hotels uses this approach. Each of its divisions is headed by a president or executive vice president and operates with reasonable autonomy, but the divisions also coordinate their activities as appropriate.&#10;The CEO oversees seven divisions: Conrad hotels and resorts, doubletree hotels, embassy suites motels, hampton inn and suites, hilton garden inn, hilton grand vacations club, and homewood suites by hilton."/>
          <p:cNvPicPr>
            <a:picLocks noChangeAspect="1" noChangeArrowheads="1"/>
          </p:cNvPicPr>
          <p:nvPr/>
        </p:nvPicPr>
        <p:blipFill>
          <a:blip r:embed="rId2" cstate="print"/>
          <a:stretch>
            <a:fillRect/>
          </a:stretch>
        </p:blipFill>
        <p:spPr bwMode="auto">
          <a:xfrm>
            <a:off x="534546" y="2447925"/>
            <a:ext cx="8074908" cy="16668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Matrix design</a:t>
            </a:r>
            <a:endParaRPr lang="en-US" dirty="0" smtClean="0"/>
          </a:p>
          <a:p>
            <a:pPr lvl="1"/>
            <a:r>
              <a:rPr lang="en-US" dirty="0" smtClean="0"/>
              <a:t>is based on two overlapping bases of departmentalization.</a:t>
            </a:r>
          </a:p>
          <a:p>
            <a:pPr lvl="1"/>
            <a:r>
              <a:rPr lang="en-US" i="1" dirty="0" smtClean="0"/>
              <a:t>Project managers </a:t>
            </a:r>
            <a:r>
              <a:rPr lang="en-US" dirty="0" smtClean="0"/>
              <a:t>head a project group composed of representatives from functional departments.</a:t>
            </a:r>
          </a:p>
          <a:p>
            <a:pPr lvl="1"/>
            <a:r>
              <a:rPr lang="en-US" dirty="0" smtClean="0"/>
              <a:t>A </a:t>
            </a:r>
            <a:r>
              <a:rPr lang="en-US" i="1" dirty="0" smtClean="0"/>
              <a:t>multiple-command structure </a:t>
            </a:r>
            <a:r>
              <a:rPr lang="en-US" dirty="0" smtClean="0"/>
              <a:t>results when an individual reports to a functional superior and to one or more project managers.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11.4</a:t>
            </a:r>
            <a:endParaRPr lang="en-US" dirty="0"/>
          </a:p>
        </p:txBody>
      </p:sp>
      <p:sp>
        <p:nvSpPr>
          <p:cNvPr id="4" name="Content Placeholder 3"/>
          <p:cNvSpPr>
            <a:spLocks noGrp="1"/>
          </p:cNvSpPr>
          <p:nvPr>
            <p:ph sz="quarter" idx="13"/>
          </p:nvPr>
        </p:nvSpPr>
        <p:spPr/>
        <p:txBody>
          <a:bodyPr/>
          <a:lstStyle/>
          <a:p>
            <a:r>
              <a:rPr lang="en-US" dirty="0" smtClean="0"/>
              <a:t>A Matrix Organization</a:t>
            </a:r>
            <a:endParaRPr lang="en-US" dirty="0"/>
          </a:p>
        </p:txBody>
      </p:sp>
      <p:pic>
        <p:nvPicPr>
          <p:cNvPr id="8" name="Picture 110" descr="A matrix organization design is created by superimposing a product form of departmentalization on an existing functional&#10;organization. Project managers coordinate teams of employees drawn from different functional departments. Thus a matrix relies on a multiple-command structure.&#10;At the top of the organization are functional units headed by vice presidents of engineering, production, finance, and marketing. Each of these managers has several subordinates. Along the side of the organization are a number of positions called project manager. Each project manager heads a project group composed of representatives or workers from the functional departments. Note that a matrix reflects a multiple-command structure—any given person reports to both a functional manager and one or more project managers."/>
          <p:cNvPicPr>
            <a:picLocks noChangeAspect="1" noChangeArrowheads="1"/>
          </p:cNvPicPr>
          <p:nvPr/>
        </p:nvPicPr>
        <p:blipFill>
          <a:blip r:embed="rId2" cstate="print"/>
          <a:stretch>
            <a:fillRect/>
          </a:stretch>
        </p:blipFill>
        <p:spPr bwMode="auto">
          <a:xfrm>
            <a:off x="498475" y="1360013"/>
            <a:ext cx="8035925" cy="495296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p:txBody>
          <a:bodyPr/>
          <a:lstStyle/>
          <a:p>
            <a:r>
              <a:rPr lang="en-US" dirty="0" smtClean="0"/>
              <a:t>The matrix form is common in one of three situations.</a:t>
            </a:r>
          </a:p>
          <a:p>
            <a:pPr lvl="1"/>
            <a:r>
              <a:rPr lang="en-US" dirty="0" smtClean="0"/>
              <a:t>When there is strong pressure from the environment.</a:t>
            </a:r>
          </a:p>
          <a:p>
            <a:pPr lvl="1"/>
            <a:r>
              <a:rPr lang="en-US" dirty="0" smtClean="0"/>
              <a:t>When large amounts of information need processing.</a:t>
            </a:r>
          </a:p>
          <a:p>
            <a:pPr lvl="1"/>
            <a:r>
              <a:rPr lang="en-US" dirty="0" smtClean="0"/>
              <a:t>When there is pressure for shared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 - Matrix</a:t>
            </a:r>
            <a:endParaRPr lang="en-US" dirty="0"/>
          </a:p>
        </p:txBody>
      </p:sp>
      <p:sp>
        <p:nvSpPr>
          <p:cNvPr id="4" name="Text Placeholder 3"/>
          <p:cNvSpPr>
            <a:spLocks noGrp="1"/>
          </p:cNvSpPr>
          <p:nvPr>
            <p:ph type="body" idx="1"/>
          </p:nvPr>
        </p:nvSpPr>
        <p:spPr/>
        <p:txBody>
          <a:bodyPr>
            <a:normAutofit/>
          </a:bodyPr>
          <a:lstStyle/>
          <a:p>
            <a:r>
              <a:rPr lang="en-US" dirty="0" smtClean="0"/>
              <a:t>Advantages</a:t>
            </a:r>
            <a:endParaRPr lang="en-US" dirty="0"/>
          </a:p>
        </p:txBody>
      </p:sp>
      <p:sp>
        <p:nvSpPr>
          <p:cNvPr id="5" name="Content Placeholder 4"/>
          <p:cNvSpPr>
            <a:spLocks noGrp="1"/>
          </p:cNvSpPr>
          <p:nvPr>
            <p:ph sz="half" idx="2"/>
          </p:nvPr>
        </p:nvSpPr>
        <p:spPr/>
        <p:txBody>
          <a:bodyPr/>
          <a:lstStyle/>
          <a:p>
            <a:r>
              <a:rPr lang="en-US" dirty="0" smtClean="0"/>
              <a:t>Enhances flexibility.</a:t>
            </a:r>
          </a:p>
          <a:p>
            <a:r>
              <a:rPr lang="en-US" dirty="0" smtClean="0"/>
              <a:t>Team members are motivated and committed.</a:t>
            </a:r>
          </a:p>
          <a:p>
            <a:r>
              <a:rPr lang="en-US" dirty="0" smtClean="0"/>
              <a:t>Employees learn new skills.</a:t>
            </a:r>
          </a:p>
          <a:p>
            <a:r>
              <a:rPr lang="en-US" dirty="0" smtClean="0"/>
              <a:t>Efficient use of human resources.</a:t>
            </a:r>
          </a:p>
          <a:p>
            <a:r>
              <a:rPr lang="en-US" dirty="0" smtClean="0"/>
              <a:t>Enhances cooperation.</a:t>
            </a:r>
          </a:p>
          <a:p>
            <a:r>
              <a:rPr lang="en-US" dirty="0" smtClean="0"/>
              <a:t>Allows decentralization.</a:t>
            </a:r>
            <a:endParaRPr lang="en-US" dirty="0"/>
          </a:p>
        </p:txBody>
      </p:sp>
      <p:sp>
        <p:nvSpPr>
          <p:cNvPr id="6" name="Text Placeholder 5"/>
          <p:cNvSpPr>
            <a:spLocks noGrp="1"/>
          </p:cNvSpPr>
          <p:nvPr>
            <p:ph type="body" sz="quarter" idx="3"/>
          </p:nvPr>
        </p:nvSpPr>
        <p:spPr/>
        <p:txBody>
          <a:bodyPr/>
          <a:lstStyle/>
          <a:p>
            <a:r>
              <a:rPr lang="en-US" dirty="0" smtClean="0"/>
              <a:t>Disadvantages </a:t>
            </a:r>
            <a:endParaRPr lang="en-US" dirty="0"/>
          </a:p>
        </p:txBody>
      </p:sp>
      <p:sp>
        <p:nvSpPr>
          <p:cNvPr id="7" name="Content Placeholder 6"/>
          <p:cNvSpPr>
            <a:spLocks noGrp="1"/>
          </p:cNvSpPr>
          <p:nvPr>
            <p:ph sz="quarter" idx="4"/>
          </p:nvPr>
        </p:nvSpPr>
        <p:spPr>
          <a:xfrm>
            <a:off x="4645025" y="2220912"/>
            <a:ext cx="4498975" cy="4256088"/>
          </a:xfrm>
        </p:spPr>
        <p:txBody>
          <a:bodyPr>
            <a:normAutofit/>
          </a:bodyPr>
          <a:lstStyle/>
          <a:p>
            <a:r>
              <a:rPr lang="en-US" dirty="0" smtClean="0"/>
              <a:t>Uncertain reporting relationships.</a:t>
            </a:r>
          </a:p>
          <a:p>
            <a:r>
              <a:rPr lang="en-US" dirty="0" smtClean="0"/>
              <a:t>Some take advantage of “unlimited freedom”.</a:t>
            </a:r>
          </a:p>
          <a:p>
            <a:r>
              <a:rPr lang="en-US" dirty="0" smtClean="0"/>
              <a:t>Group dynamics include:</a:t>
            </a:r>
          </a:p>
          <a:p>
            <a:pPr lvl="1"/>
            <a:r>
              <a:rPr lang="en-US" dirty="0" smtClean="0"/>
              <a:t>increased decision time,</a:t>
            </a:r>
          </a:p>
          <a:p>
            <a:pPr lvl="1"/>
            <a:r>
              <a:rPr lang="en-US" dirty="0" smtClean="0"/>
              <a:t>individual domination,</a:t>
            </a:r>
          </a:p>
          <a:p>
            <a:pPr lvl="1"/>
            <a:r>
              <a:rPr lang="en-US" dirty="0" smtClean="0"/>
              <a:t>may compromise too much,</a:t>
            </a:r>
          </a:p>
          <a:p>
            <a:pPr lvl="1"/>
            <a:r>
              <a:rPr lang="en-US" dirty="0" smtClean="0"/>
              <a:t>may lose focus.</a:t>
            </a:r>
          </a:p>
          <a:p>
            <a:r>
              <a:rPr lang="en-US" dirty="0" smtClean="0"/>
              <a:t>Coordination time increases.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Basic Forms of Organization Design</a:t>
            </a:r>
            <a:endParaRPr lang="en-US" dirty="0"/>
          </a:p>
        </p:txBody>
      </p:sp>
      <p:sp>
        <p:nvSpPr>
          <p:cNvPr id="4" name="Content Placeholder 3"/>
          <p:cNvSpPr>
            <a:spLocks noGrp="1"/>
          </p:cNvSpPr>
          <p:nvPr>
            <p:ph idx="1"/>
          </p:nvPr>
        </p:nvSpPr>
        <p:spPr/>
        <p:txBody>
          <a:bodyPr/>
          <a:lstStyle/>
          <a:p>
            <a:r>
              <a:rPr lang="en-US" dirty="0" smtClean="0">
                <a:solidFill>
                  <a:srgbClr val="00A3B4"/>
                </a:solidFill>
              </a:rPr>
              <a:t>Hybrid designs</a:t>
            </a:r>
          </a:p>
          <a:p>
            <a:pPr lvl="1"/>
            <a:r>
              <a:rPr lang="en-US" dirty="0" smtClean="0"/>
              <a:t>A hybrid design occurs when two or more of the common forms of design are combined.</a:t>
            </a:r>
          </a:p>
          <a:p>
            <a:pPr lvl="1"/>
            <a:r>
              <a:rPr lang="en-US" dirty="0" smtClean="0"/>
              <a:t>Few companies use a design in its pure form.</a:t>
            </a:r>
          </a:p>
          <a:p>
            <a:pPr lvl="1"/>
            <a:r>
              <a:rPr lang="en-US" dirty="0" smtClean="0"/>
              <a:t>Most firms have one basic design as a foundation but maintain flexibility needed to facilitate modifications.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Nature of Organization Design</a:t>
            </a:r>
            <a:endParaRPr lang="en-US" dirty="0"/>
          </a:p>
        </p:txBody>
      </p:sp>
      <p:sp>
        <p:nvSpPr>
          <p:cNvPr id="4" name="Content Placeholder 3"/>
          <p:cNvSpPr>
            <a:spLocks noGrp="1"/>
          </p:cNvSpPr>
          <p:nvPr>
            <p:ph idx="1"/>
          </p:nvPr>
        </p:nvSpPr>
        <p:spPr>
          <a:xfrm>
            <a:off x="457200" y="1600200"/>
            <a:ext cx="8382000" cy="4525963"/>
          </a:xfrm>
        </p:spPr>
        <p:txBody>
          <a:bodyPr>
            <a:normAutofit lnSpcReduction="10000"/>
          </a:bodyPr>
          <a:lstStyle/>
          <a:p>
            <a:r>
              <a:rPr lang="en-US" b="1" dirty="0" smtClean="0">
                <a:solidFill>
                  <a:srgbClr val="E95A53"/>
                </a:solidFill>
              </a:rPr>
              <a:t>Organization design</a:t>
            </a:r>
          </a:p>
          <a:p>
            <a:pPr lvl="1"/>
            <a:r>
              <a:rPr lang="en-US" dirty="0" smtClean="0"/>
              <a:t>is the overall set of structural elements and the relationships among those elements used to manage the total organization.</a:t>
            </a:r>
          </a:p>
          <a:p>
            <a:r>
              <a:rPr lang="en-US" dirty="0" smtClean="0"/>
              <a:t>Keep two important points in mind.</a:t>
            </a:r>
          </a:p>
          <a:p>
            <a:pPr lvl="1"/>
            <a:r>
              <a:rPr lang="en-US" dirty="0" smtClean="0"/>
              <a:t>Organizations are not designed and left intact</a:t>
            </a:r>
          </a:p>
          <a:p>
            <a:pPr lvl="2"/>
            <a:r>
              <a:rPr lang="en-US" dirty="0" smtClean="0"/>
              <a:t>most change continuously.</a:t>
            </a:r>
          </a:p>
          <a:p>
            <a:pPr lvl="1"/>
            <a:r>
              <a:rPr lang="en-US" dirty="0" smtClean="0"/>
              <a:t>Organization design for larger organizations is extremely complex</a:t>
            </a:r>
          </a:p>
          <a:p>
            <a:pPr lvl="2"/>
            <a:r>
              <a:rPr lang="en-US" dirty="0" smtClean="0"/>
              <a:t>no description is complete.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blinds(horizontal)">
                                      <p:cBhvr>
                                        <p:cTn id="30" dur="500"/>
                                        <p:tgtEl>
                                          <p:spTgt spid="4">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blinds(horizontal)">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Emerging Issues in Organization Design</a:t>
            </a:r>
            <a:endParaRPr lang="en-US" dirty="0"/>
          </a:p>
        </p:txBody>
      </p:sp>
      <p:sp>
        <p:nvSpPr>
          <p:cNvPr id="4" name="Content Placeholder 3"/>
          <p:cNvSpPr>
            <a:spLocks noGrp="1"/>
          </p:cNvSpPr>
          <p:nvPr>
            <p:ph idx="1"/>
          </p:nvPr>
        </p:nvSpPr>
        <p:spPr>
          <a:xfrm>
            <a:off x="457200" y="1600200"/>
            <a:ext cx="8229600" cy="4724400"/>
          </a:xfrm>
        </p:spPr>
        <p:txBody>
          <a:bodyPr>
            <a:normAutofit lnSpcReduction="10000"/>
          </a:bodyPr>
          <a:lstStyle/>
          <a:p>
            <a:r>
              <a:rPr lang="en-US" dirty="0" smtClean="0"/>
              <a:t>A </a:t>
            </a:r>
            <a:r>
              <a:rPr lang="en-US" b="1" dirty="0" smtClean="0">
                <a:solidFill>
                  <a:srgbClr val="E95A53"/>
                </a:solidFill>
              </a:rPr>
              <a:t>team organization </a:t>
            </a:r>
          </a:p>
          <a:p>
            <a:pPr lvl="1"/>
            <a:r>
              <a:rPr lang="en-US" dirty="0" smtClean="0"/>
              <a:t>relies on project-type teams, with little or no underlying functional hierarchy.</a:t>
            </a:r>
          </a:p>
          <a:p>
            <a:r>
              <a:rPr lang="en-US" dirty="0" smtClean="0"/>
              <a:t>A </a:t>
            </a:r>
            <a:r>
              <a:rPr lang="en-US" b="1" dirty="0" smtClean="0">
                <a:solidFill>
                  <a:srgbClr val="E95A53"/>
                </a:solidFill>
              </a:rPr>
              <a:t>virtual organization </a:t>
            </a:r>
          </a:p>
          <a:p>
            <a:pPr lvl="1"/>
            <a:r>
              <a:rPr lang="en-US" dirty="0" smtClean="0"/>
              <a:t>is one with little or no formal structure.</a:t>
            </a:r>
          </a:p>
          <a:p>
            <a:r>
              <a:rPr lang="en-US" dirty="0" smtClean="0"/>
              <a:t>A </a:t>
            </a:r>
            <a:r>
              <a:rPr lang="en-US" b="1" dirty="0" smtClean="0">
                <a:solidFill>
                  <a:srgbClr val="E95A53"/>
                </a:solidFill>
              </a:rPr>
              <a:t>learning organization </a:t>
            </a:r>
          </a:p>
          <a:p>
            <a:pPr lvl="1"/>
            <a:r>
              <a:rPr lang="en-US" dirty="0" smtClean="0"/>
              <a:t>facilitates lifelong learning and personal development of all employees while continually transforming itself to respond to changing demands and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Emerging Issues in Organization Design</a:t>
            </a:r>
            <a:endParaRPr lang="en-US" dirty="0"/>
          </a:p>
        </p:txBody>
      </p:sp>
      <p:sp>
        <p:nvSpPr>
          <p:cNvPr id="4" name="Content Placeholder 3"/>
          <p:cNvSpPr>
            <a:spLocks noGrp="1"/>
          </p:cNvSpPr>
          <p:nvPr>
            <p:ph idx="1"/>
          </p:nvPr>
        </p:nvSpPr>
        <p:spPr/>
        <p:txBody>
          <a:bodyPr/>
          <a:lstStyle/>
          <a:p>
            <a:r>
              <a:rPr lang="en-US" dirty="0" smtClean="0">
                <a:solidFill>
                  <a:srgbClr val="00A3B4"/>
                </a:solidFill>
              </a:rPr>
              <a:t>Issues in international organization design</a:t>
            </a:r>
          </a:p>
          <a:p>
            <a:pPr lvl="1"/>
            <a:r>
              <a:rPr lang="en-US" dirty="0" smtClean="0"/>
              <a:t>It is important that a firm’s organization design allows it to deal effectively in global markets.</a:t>
            </a:r>
          </a:p>
          <a:p>
            <a:pPr lvl="1"/>
            <a:r>
              <a:rPr lang="en-US" dirty="0" smtClean="0"/>
              <a:t>Managers can reap important advantages when they approach design from a strategic perspective.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11.5</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smtClean="0"/>
              <a:t>Common Organization Designs for International Organizations</a:t>
            </a:r>
            <a:endParaRPr lang="en-US" dirty="0"/>
          </a:p>
        </p:txBody>
      </p:sp>
      <p:pic>
        <p:nvPicPr>
          <p:cNvPr id="61" name="Picture 60" descr="Companies that compete in international markets must create an organization design that fits their own unique circumstances. These four general designs are representative of what many international organizations use. Each is derived from one of the basic forms of organization design.&#10;This design is the simplest, relying on a separate international division. Levi Strauss &amp; Company uses this approach.  Here a CEO oversees production, marketing, finance, and the international division."/>
          <p:cNvPicPr>
            <a:picLocks noChangeAspect="1"/>
          </p:cNvPicPr>
          <p:nvPr/>
        </p:nvPicPr>
        <p:blipFill>
          <a:blip r:embed="rId2" cstate="print"/>
          <a:stretch>
            <a:fillRect/>
          </a:stretch>
        </p:blipFill>
        <p:spPr>
          <a:xfrm>
            <a:off x="1607722" y="1371600"/>
            <a:ext cx="5783678" cy="2286000"/>
          </a:xfrm>
          <a:prstGeom prst="rect">
            <a:avLst/>
          </a:prstGeom>
        </p:spPr>
      </p:pic>
      <p:pic>
        <p:nvPicPr>
          <p:cNvPr id="62" name="Picture 61" descr="This design is used by Ford Motor Company, it is an extension of location departmentalization to international settings.&#10;Here the CEO oversees the north american operations, the european operations, and the asian operations."/>
          <p:cNvPicPr>
            <a:picLocks noChangeAspect="1"/>
          </p:cNvPicPr>
          <p:nvPr/>
        </p:nvPicPr>
        <p:blipFill>
          <a:blip r:embed="rId3" cstate="print"/>
          <a:stretch>
            <a:fillRect/>
          </a:stretch>
        </p:blipFill>
        <p:spPr>
          <a:xfrm>
            <a:off x="2057400" y="3657600"/>
            <a:ext cx="4876800" cy="26096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up)">
                                      <p:cBhvr>
                                        <p:cTn id="1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Figure 11.5</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Common Organization Designs for International Organizations</a:t>
            </a:r>
          </a:p>
        </p:txBody>
      </p:sp>
      <p:pic>
        <p:nvPicPr>
          <p:cNvPr id="83" name="Picture 82" descr="An extension of product departmentalization, with each product manager being responsible for all product-related activities regardless of location.&#10;Here, a CEO oversees three product managers, in charge of products A, B, and C.  Each manager oversees three geographic regions of north american, europe and asia.&#10;"/>
          <p:cNvPicPr>
            <a:picLocks noChangeAspect="1"/>
          </p:cNvPicPr>
          <p:nvPr/>
        </p:nvPicPr>
        <p:blipFill>
          <a:blip r:embed="rId2" cstate="print"/>
          <a:stretch>
            <a:fillRect/>
          </a:stretch>
        </p:blipFill>
        <p:spPr>
          <a:xfrm>
            <a:off x="-1" y="1905000"/>
            <a:ext cx="3962401" cy="3266849"/>
          </a:xfrm>
          <a:prstGeom prst="rect">
            <a:avLst/>
          </a:prstGeom>
        </p:spPr>
      </p:pic>
      <p:pic>
        <p:nvPicPr>
          <p:cNvPr id="84" name="Picture 83" descr="This design is the most typical of larger multinational corporations, is an extension of the multidivisional structure with branches located in various foreign markets. Nestlé and&#10;Unilever use this type of design.&#10;Here, a CEO oversees five subsidiaries, each in a separate geographic location."/>
          <p:cNvPicPr>
            <a:picLocks noChangeAspect="1"/>
          </p:cNvPicPr>
          <p:nvPr/>
        </p:nvPicPr>
        <p:blipFill>
          <a:blip r:embed="rId3" cstate="print"/>
          <a:stretch>
            <a:fillRect/>
          </a:stretch>
        </p:blipFill>
        <p:spPr>
          <a:xfrm>
            <a:off x="3987835" y="1905000"/>
            <a:ext cx="5156165"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ppt_x</p:attrName>
                                        </p:attrNameLst>
                                      </p:cBhvr>
                                      <p:tavLst>
                                        <p:tav tm="0">
                                          <p:val>
                                            <p:strVal val="#ppt_x-.2"/>
                                          </p:val>
                                        </p:tav>
                                        <p:tav tm="100000">
                                          <p:val>
                                            <p:strVal val="#ppt_x"/>
                                          </p:val>
                                        </p:tav>
                                      </p:tavLst>
                                    </p:anim>
                                    <p:anim calcmode="lin" valueType="num">
                                      <p:cBhvr>
                                        <p:cTn id="8"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4"/>
                                        </p:tgtEl>
                                        <p:attrNameLst>
                                          <p:attrName>style.visibility</p:attrName>
                                        </p:attrNameLst>
                                      </p:cBhvr>
                                      <p:to>
                                        <p:strVal val="visible"/>
                                      </p:to>
                                    </p:set>
                                    <p:anim calcmode="lin" valueType="num">
                                      <p:cBhvr>
                                        <p:cTn id="14" dur="1000" fill="hold"/>
                                        <p:tgtEl>
                                          <p:spTgt spid="84"/>
                                        </p:tgtEl>
                                        <p:attrNameLst>
                                          <p:attrName>ppt_x</p:attrName>
                                        </p:attrNameLst>
                                      </p:cBhvr>
                                      <p:tavLst>
                                        <p:tav tm="0">
                                          <p:val>
                                            <p:strVal val="#ppt_x-.2"/>
                                          </p:val>
                                        </p:tav>
                                        <p:tav tm="100000">
                                          <p:val>
                                            <p:strVal val="#ppt_x"/>
                                          </p:val>
                                        </p:tav>
                                      </p:tavLst>
                                    </p:anim>
                                    <p:anim calcmode="lin" valueType="num">
                                      <p:cBhvr>
                                        <p:cTn id="15" dur="1000" fill="hold"/>
                                        <p:tgtEl>
                                          <p:spTgt spid="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304800" y="1295400"/>
            <a:ext cx="8458200" cy="4830763"/>
          </a:xfrm>
        </p:spPr>
        <p:txBody>
          <a:bodyPr>
            <a:normAutofit fontScale="92500" lnSpcReduction="10000"/>
          </a:bodyPr>
          <a:lstStyle/>
          <a:p>
            <a:r>
              <a:rPr lang="en-US" dirty="0" smtClean="0"/>
              <a:t>The chapter opened with a discussion on the nature of organization design.</a:t>
            </a:r>
          </a:p>
          <a:p>
            <a:r>
              <a:rPr lang="en-US" dirty="0" smtClean="0"/>
              <a:t>Next, early universal models were introduced and situational factors were discussed.</a:t>
            </a:r>
          </a:p>
          <a:p>
            <a:r>
              <a:rPr lang="en-US" dirty="0" smtClean="0"/>
              <a:t>The relationship between strategy and structure followed.</a:t>
            </a:r>
          </a:p>
          <a:p>
            <a:r>
              <a:rPr lang="en-US" dirty="0" smtClean="0"/>
              <a:t>Basic forms of organization design were described.</a:t>
            </a:r>
          </a:p>
          <a:p>
            <a:r>
              <a:rPr lang="en-US" dirty="0" smtClean="0"/>
              <a:t>The chapter concluded by presenting four emerging issues in organization design.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Universal Perspectives on Organization Design</a:t>
            </a:r>
            <a:endParaRPr lang="en-US" dirty="0"/>
          </a:p>
        </p:txBody>
      </p:sp>
      <p:sp>
        <p:nvSpPr>
          <p:cNvPr id="4" name="Content Placeholder 3"/>
          <p:cNvSpPr>
            <a:spLocks noGrp="1"/>
          </p:cNvSpPr>
          <p:nvPr>
            <p:ph idx="1"/>
          </p:nvPr>
        </p:nvSpPr>
        <p:spPr>
          <a:xfrm>
            <a:off x="457200" y="1600200"/>
            <a:ext cx="8458200" cy="4525963"/>
          </a:xfrm>
        </p:spPr>
        <p:txBody>
          <a:bodyPr/>
          <a:lstStyle/>
          <a:p>
            <a:r>
              <a:rPr lang="en-US" dirty="0" smtClean="0">
                <a:solidFill>
                  <a:srgbClr val="00A3B4"/>
                </a:solidFill>
              </a:rPr>
              <a:t>Bureaucratic Model (Max Weber)</a:t>
            </a:r>
          </a:p>
          <a:p>
            <a:pPr lvl="1"/>
            <a:r>
              <a:rPr lang="en-US" dirty="0" smtClean="0"/>
              <a:t>A </a:t>
            </a:r>
            <a:r>
              <a:rPr lang="en-US" b="1" dirty="0" smtClean="0">
                <a:solidFill>
                  <a:srgbClr val="E95A53"/>
                </a:solidFill>
              </a:rPr>
              <a:t>bureaucracy</a:t>
            </a:r>
            <a:r>
              <a:rPr lang="en-US" b="1" dirty="0" smtClean="0"/>
              <a:t> </a:t>
            </a:r>
            <a:r>
              <a:rPr lang="en-US" dirty="0" smtClean="0"/>
              <a:t>is an organization based on a legitimate and formal system of authority.</a:t>
            </a:r>
          </a:p>
          <a:p>
            <a:pPr lvl="1"/>
            <a:r>
              <a:rPr lang="en-US" dirty="0" smtClean="0"/>
              <a:t>Weber’s ideal bureaucracy’s characteristics:</a:t>
            </a:r>
          </a:p>
          <a:p>
            <a:pPr lvl="2"/>
            <a:r>
              <a:rPr lang="en-US" dirty="0" smtClean="0"/>
              <a:t>Distinct division of labor.</a:t>
            </a:r>
          </a:p>
          <a:p>
            <a:pPr lvl="2"/>
            <a:r>
              <a:rPr lang="en-US" dirty="0" smtClean="0"/>
              <a:t>Consistent rules and uniform task performance.</a:t>
            </a:r>
          </a:p>
          <a:p>
            <a:pPr lvl="2"/>
            <a:r>
              <a:rPr lang="en-US" dirty="0" smtClean="0"/>
              <a:t>A chain of command from top to bottom.</a:t>
            </a:r>
          </a:p>
          <a:p>
            <a:pPr lvl="2"/>
            <a:r>
              <a:rPr lang="en-US" dirty="0" smtClean="0"/>
              <a:t>Impersonal managers.</a:t>
            </a:r>
          </a:p>
          <a:p>
            <a:pPr lvl="2"/>
            <a:r>
              <a:rPr lang="en-US" dirty="0" smtClean="0"/>
              <a:t>Employment based on technical expertise.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Bureaucratic Model</a:t>
            </a:r>
            <a:endParaRPr lang="en-US" dirty="0"/>
          </a:p>
        </p:txBody>
      </p:sp>
      <p:sp>
        <p:nvSpPr>
          <p:cNvPr id="4" name="Text Placeholder 3"/>
          <p:cNvSpPr>
            <a:spLocks noGrp="1"/>
          </p:cNvSpPr>
          <p:nvPr>
            <p:ph type="body" idx="1"/>
          </p:nvPr>
        </p:nvSpPr>
        <p:spPr/>
        <p:txBody>
          <a:bodyPr/>
          <a:lstStyle/>
          <a:p>
            <a:r>
              <a:rPr lang="en-US" sz="3000" dirty="0" smtClean="0"/>
              <a:t>Strengths</a:t>
            </a:r>
            <a:endParaRPr lang="en-US" sz="3000" dirty="0"/>
          </a:p>
        </p:txBody>
      </p:sp>
      <p:sp>
        <p:nvSpPr>
          <p:cNvPr id="5" name="Content Placeholder 4"/>
          <p:cNvSpPr>
            <a:spLocks noGrp="1"/>
          </p:cNvSpPr>
          <p:nvPr>
            <p:ph sz="half" idx="2"/>
          </p:nvPr>
        </p:nvSpPr>
        <p:spPr/>
        <p:txBody>
          <a:bodyPr>
            <a:normAutofit/>
          </a:bodyPr>
          <a:lstStyle/>
          <a:p>
            <a:r>
              <a:rPr lang="en-US" sz="2800" dirty="0" smtClean="0"/>
              <a:t>Several elements often improve efficiency.</a:t>
            </a:r>
          </a:p>
          <a:p>
            <a:r>
              <a:rPr lang="en-US" sz="2800" dirty="0" smtClean="0"/>
              <a:t>Helps prevent favoritism.</a:t>
            </a:r>
          </a:p>
          <a:p>
            <a:r>
              <a:rPr lang="en-US" sz="2800" dirty="0" smtClean="0"/>
              <a:t>Makes procedures and practices clear to everyone.</a:t>
            </a:r>
            <a:endParaRPr lang="en-US" sz="2800" dirty="0"/>
          </a:p>
        </p:txBody>
      </p:sp>
      <p:sp>
        <p:nvSpPr>
          <p:cNvPr id="6" name="Text Placeholder 5"/>
          <p:cNvSpPr>
            <a:spLocks noGrp="1"/>
          </p:cNvSpPr>
          <p:nvPr>
            <p:ph type="body" sz="quarter" idx="3"/>
          </p:nvPr>
        </p:nvSpPr>
        <p:spPr/>
        <p:txBody>
          <a:bodyPr>
            <a:normAutofit/>
          </a:bodyPr>
          <a:lstStyle/>
          <a:p>
            <a:r>
              <a:rPr lang="en-US" sz="3000" dirty="0" smtClean="0"/>
              <a:t>Weaknesses </a:t>
            </a:r>
            <a:endParaRPr lang="en-US" sz="3000" dirty="0"/>
          </a:p>
        </p:txBody>
      </p:sp>
      <p:sp>
        <p:nvSpPr>
          <p:cNvPr id="7" name="Content Placeholder 6"/>
          <p:cNvSpPr>
            <a:spLocks noGrp="1"/>
          </p:cNvSpPr>
          <p:nvPr>
            <p:ph sz="quarter" idx="4"/>
          </p:nvPr>
        </p:nvSpPr>
        <p:spPr/>
        <p:txBody>
          <a:bodyPr/>
          <a:lstStyle/>
          <a:p>
            <a:r>
              <a:rPr lang="en-US" sz="2800" dirty="0" smtClean="0"/>
              <a:t>Results in inflexibility and rigidity.</a:t>
            </a:r>
          </a:p>
          <a:p>
            <a:r>
              <a:rPr lang="en-US" sz="2800" dirty="0" smtClean="0"/>
              <a:t>Making exceptions or changing the rules is often difficult.</a:t>
            </a:r>
          </a:p>
          <a:p>
            <a:r>
              <a:rPr lang="en-US" sz="2800" dirty="0" smtClean="0"/>
              <a:t>Often results in neglect of human and social processes.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Behavioral Model</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dirty="0" smtClean="0"/>
              <a:t>The </a:t>
            </a:r>
            <a:r>
              <a:rPr lang="en-US" b="1" dirty="0" smtClean="0">
                <a:solidFill>
                  <a:srgbClr val="E95A53"/>
                </a:solidFill>
              </a:rPr>
              <a:t>behavioral model</a:t>
            </a:r>
          </a:p>
          <a:p>
            <a:pPr lvl="1"/>
            <a:r>
              <a:rPr lang="en-US" dirty="0" smtClean="0"/>
              <a:t>stresses attention to developing work groups and concern with interpersonal processes.</a:t>
            </a:r>
          </a:p>
          <a:p>
            <a:pPr lvl="2"/>
            <a:r>
              <a:rPr lang="en-US" dirty="0" smtClean="0"/>
              <a:t>Eight important processes fall along a continuum:</a:t>
            </a:r>
          </a:p>
          <a:p>
            <a:pPr lvl="3"/>
            <a:r>
              <a:rPr lang="en-US" dirty="0" smtClean="0"/>
              <a:t>leadership, motivation, communication, interactions, decision making, goal setting, control, and performance goals.</a:t>
            </a:r>
          </a:p>
          <a:p>
            <a:pPr lvl="2"/>
            <a:r>
              <a:rPr lang="en-US" dirty="0" smtClean="0"/>
              <a:t>A </a:t>
            </a:r>
            <a:r>
              <a:rPr lang="en-US" b="1" dirty="0" smtClean="0">
                <a:solidFill>
                  <a:srgbClr val="E95A53"/>
                </a:solidFill>
              </a:rPr>
              <a:t>System 1 design </a:t>
            </a:r>
            <a:r>
              <a:rPr lang="en-US" dirty="0" smtClean="0"/>
              <a:t>anchors one end of the continuum; similar to the bureaucratic model.</a:t>
            </a:r>
          </a:p>
          <a:p>
            <a:pPr lvl="2"/>
            <a:r>
              <a:rPr lang="en-US" dirty="0" smtClean="0"/>
              <a:t>A </a:t>
            </a:r>
            <a:r>
              <a:rPr lang="en-US" b="1" dirty="0" smtClean="0">
                <a:solidFill>
                  <a:srgbClr val="E95A53"/>
                </a:solidFill>
              </a:rPr>
              <a:t>System 4 design </a:t>
            </a:r>
            <a:r>
              <a:rPr lang="en-US" dirty="0" smtClean="0"/>
              <a:t>anchors the other end of the continuum, similar to the behavioral model.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behavioral model identifies two extreme types of organization design called System 1 and System 4.&#10;The two designs vary in eight fundamental processes. The System 1 design is considered to be somewhat rigid and inflexible.&#10;The system one organization shows no trust or sharing of ideas, there is motivation through fear, information flows downward, there is restricted interaction, centralized decision making, goals are set by top management, centralized control, and low performance goals.&#10;A system four organization shows trust and sharing of ideas, motivation comes from a full range of motives, inforamation flows all ways, there is open interaction, goals are participatory, control is dispersed, and there are high performance goals."/>
          <p:cNvPicPr>
            <a:picLocks noChangeAspect="1"/>
          </p:cNvPicPr>
          <p:nvPr/>
        </p:nvPicPr>
        <p:blipFill>
          <a:blip r:embed="rId2" cstate="print"/>
          <a:stretch>
            <a:fillRect/>
          </a:stretch>
        </p:blipFill>
        <p:spPr>
          <a:xfrm>
            <a:off x="384394" y="1457327"/>
            <a:ext cx="8375212" cy="4638673"/>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11.1</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System 1 and System 4 Organizations</a:t>
            </a:r>
            <a:endParaRPr lang="en-US" dirty="0"/>
          </a:p>
        </p:txBody>
      </p:sp>
      <p:sp>
        <p:nvSpPr>
          <p:cNvPr id="6" name="TextBox 5" descr="Source: Adapted from Rensis Likert, The Human Organization, 1967. Copyright © 1967 The McGraw-Hill Companies, Inc. Reprinted with permission.&#10;"/>
          <p:cNvSpPr txBox="1"/>
          <p:nvPr/>
        </p:nvSpPr>
        <p:spPr>
          <a:xfrm>
            <a:off x="381000" y="6019800"/>
            <a:ext cx="8001000" cy="230832"/>
          </a:xfrm>
          <a:prstGeom prst="rect">
            <a:avLst/>
          </a:prstGeom>
          <a:noFill/>
        </p:spPr>
        <p:txBody>
          <a:bodyPr wrap="square" rtlCol="0">
            <a:spAutoFit/>
          </a:bodyPr>
          <a:lstStyle/>
          <a:p>
            <a:r>
              <a:rPr lang="en-US" sz="900" dirty="0" smtClean="0">
                <a:latin typeface="+mj-lt"/>
              </a:rPr>
              <a:t>Source: Adapted from </a:t>
            </a:r>
            <a:r>
              <a:rPr lang="en-US" sz="900" dirty="0" err="1" smtClean="0">
                <a:latin typeface="+mj-lt"/>
              </a:rPr>
              <a:t>Rensis</a:t>
            </a:r>
            <a:r>
              <a:rPr lang="en-US" sz="900" dirty="0" smtClean="0">
                <a:latin typeface="+mj-lt"/>
              </a:rPr>
              <a:t> </a:t>
            </a:r>
            <a:r>
              <a:rPr lang="en-US" sz="900" dirty="0" err="1" smtClean="0">
                <a:latin typeface="+mj-lt"/>
              </a:rPr>
              <a:t>Likert</a:t>
            </a:r>
            <a:r>
              <a:rPr lang="en-US" sz="900" dirty="0" smtClean="0">
                <a:latin typeface="+mj-lt"/>
              </a:rPr>
              <a:t>, </a:t>
            </a:r>
            <a:r>
              <a:rPr lang="en-US" sz="900" i="1" dirty="0" smtClean="0">
                <a:latin typeface="+mj-lt"/>
              </a:rPr>
              <a:t>The Human Organization</a:t>
            </a:r>
            <a:r>
              <a:rPr lang="en-US" sz="900" dirty="0" smtClean="0">
                <a:latin typeface="+mj-lt"/>
              </a:rPr>
              <a:t>, 1967. Copyright © 1967 The McGraw-Hill Companies, Inc. Reprinted with permission.</a:t>
            </a:r>
            <a:endParaRPr lang="en-US" sz="9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Behavioral Model</a:t>
            </a:r>
            <a:endParaRPr lang="en-US" dirty="0"/>
          </a:p>
        </p:txBody>
      </p:sp>
      <p:sp>
        <p:nvSpPr>
          <p:cNvPr id="4" name="Text Placeholder 3"/>
          <p:cNvSpPr>
            <a:spLocks noGrp="1"/>
          </p:cNvSpPr>
          <p:nvPr>
            <p:ph type="body" idx="1"/>
          </p:nvPr>
        </p:nvSpPr>
        <p:spPr/>
        <p:txBody>
          <a:bodyPr>
            <a:normAutofit/>
          </a:bodyPr>
          <a:lstStyle/>
          <a:p>
            <a:r>
              <a:rPr lang="en-US" sz="2800" dirty="0" smtClean="0"/>
              <a:t>Major Strength</a:t>
            </a:r>
            <a:endParaRPr lang="en-US" sz="2800" dirty="0"/>
          </a:p>
        </p:txBody>
      </p:sp>
      <p:sp>
        <p:nvSpPr>
          <p:cNvPr id="5" name="Content Placeholder 4"/>
          <p:cNvSpPr>
            <a:spLocks noGrp="1"/>
          </p:cNvSpPr>
          <p:nvPr>
            <p:ph sz="half" idx="2"/>
          </p:nvPr>
        </p:nvSpPr>
        <p:spPr/>
        <p:txBody>
          <a:bodyPr>
            <a:noAutofit/>
          </a:bodyPr>
          <a:lstStyle/>
          <a:p>
            <a:r>
              <a:rPr lang="en-US" sz="2600" dirty="0" smtClean="0"/>
              <a:t>It emphasizes human behavior by stressing the value of an organization’s employees.</a:t>
            </a:r>
          </a:p>
          <a:p>
            <a:pPr lvl="1"/>
            <a:r>
              <a:rPr lang="en-US" sz="2200" dirty="0" smtClean="0"/>
              <a:t>This led to a more humanistic approach to designing organizations.</a:t>
            </a:r>
            <a:endParaRPr lang="en-US" sz="2200" dirty="0"/>
          </a:p>
        </p:txBody>
      </p:sp>
      <p:sp>
        <p:nvSpPr>
          <p:cNvPr id="6" name="Text Placeholder 5"/>
          <p:cNvSpPr>
            <a:spLocks noGrp="1"/>
          </p:cNvSpPr>
          <p:nvPr>
            <p:ph type="body" sz="quarter" idx="3"/>
          </p:nvPr>
        </p:nvSpPr>
        <p:spPr/>
        <p:txBody>
          <a:bodyPr>
            <a:normAutofit/>
          </a:bodyPr>
          <a:lstStyle/>
          <a:p>
            <a:r>
              <a:rPr lang="en-US" sz="2800" dirty="0" smtClean="0"/>
              <a:t>Major Weakness</a:t>
            </a:r>
            <a:endParaRPr lang="en-US" sz="2800" dirty="0"/>
          </a:p>
        </p:txBody>
      </p:sp>
      <p:sp>
        <p:nvSpPr>
          <p:cNvPr id="7" name="Content Placeholder 6"/>
          <p:cNvSpPr>
            <a:spLocks noGrp="1"/>
          </p:cNvSpPr>
          <p:nvPr>
            <p:ph sz="quarter" idx="4"/>
          </p:nvPr>
        </p:nvSpPr>
        <p:spPr/>
        <p:txBody>
          <a:bodyPr>
            <a:normAutofit/>
          </a:bodyPr>
          <a:lstStyle/>
          <a:p>
            <a:r>
              <a:rPr lang="en-US" sz="2600" dirty="0" smtClean="0"/>
              <a:t>The approach again argues there is one best way to design an organization – as a System 4.</a:t>
            </a:r>
          </a:p>
          <a:p>
            <a:pPr lvl="1"/>
            <a:r>
              <a:rPr lang="en-US" sz="2200" dirty="0" smtClean="0"/>
              <a:t>Evidence is strong there is no one best approach.</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Situational Influences on Organization Design</a:t>
            </a:r>
            <a:endParaRPr lang="en-US" dirty="0"/>
          </a:p>
        </p:txBody>
      </p:sp>
      <p:sp>
        <p:nvSpPr>
          <p:cNvPr id="4" name="Content Placeholder 3"/>
          <p:cNvSpPr>
            <a:spLocks noGrp="1"/>
          </p:cNvSpPr>
          <p:nvPr>
            <p:ph idx="1"/>
          </p:nvPr>
        </p:nvSpPr>
        <p:spPr>
          <a:xfrm>
            <a:off x="457200" y="1600200"/>
            <a:ext cx="8382000" cy="4525963"/>
          </a:xfrm>
        </p:spPr>
        <p:txBody>
          <a:bodyPr/>
          <a:lstStyle/>
          <a:p>
            <a:r>
              <a:rPr lang="en-US" b="1" dirty="0" smtClean="0">
                <a:solidFill>
                  <a:srgbClr val="E95A53"/>
                </a:solidFill>
              </a:rPr>
              <a:t>Situational view of organization design </a:t>
            </a:r>
          </a:p>
          <a:p>
            <a:pPr lvl="1"/>
            <a:r>
              <a:rPr lang="en-US" dirty="0" smtClean="0"/>
              <a:t>assumes the optimal design depends on a set of relevant situational factors.</a:t>
            </a:r>
          </a:p>
          <a:p>
            <a:pPr lvl="1"/>
            <a:r>
              <a:rPr lang="en-US" dirty="0" smtClean="0"/>
              <a:t>Four basic factors are discussed here</a:t>
            </a:r>
          </a:p>
          <a:p>
            <a:pPr lvl="2"/>
            <a:r>
              <a:rPr lang="en-US" dirty="0" smtClean="0"/>
              <a:t>technology, environment, size, and organization life cycle.</a:t>
            </a:r>
          </a:p>
          <a:p>
            <a:pPr lvl="1"/>
            <a:r>
              <a:rPr lang="en-US" dirty="0" smtClean="0"/>
              <a:t>Another factor, strategy, is covered in the next section.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up)">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2426</TotalTime>
  <Words>3298</Words>
  <Application>Microsoft Office PowerPoint</Application>
  <PresentationFormat>On-screen Show (4:3)</PresentationFormat>
  <Paragraphs>249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MANAGEMENT</vt:lpstr>
      <vt:lpstr>Learning Outcomes</vt:lpstr>
      <vt:lpstr>Nature of Organization Design</vt:lpstr>
      <vt:lpstr>Universal Perspectives on Organization Design</vt:lpstr>
      <vt:lpstr>Bureaucratic Model</vt:lpstr>
      <vt:lpstr>Behavioral Model</vt:lpstr>
      <vt:lpstr>Slide 7</vt:lpstr>
      <vt:lpstr>Behavioral Model</vt:lpstr>
      <vt:lpstr>Situational Influences on Organization Design</vt:lpstr>
      <vt:lpstr>Organization Design and Technology</vt:lpstr>
      <vt:lpstr>Organization Design and Technology</vt:lpstr>
      <vt:lpstr>Organization Design and Environment</vt:lpstr>
      <vt:lpstr>Organization Design and Environment</vt:lpstr>
      <vt:lpstr>Organization Design and Organizational Size</vt:lpstr>
      <vt:lpstr>Organization Design and Organizational Life Cycle</vt:lpstr>
      <vt:lpstr>Strategy and Organization Design</vt:lpstr>
      <vt:lpstr>Strategy and Organization Design</vt:lpstr>
      <vt:lpstr>Basic Forms of Organization Design</vt:lpstr>
      <vt:lpstr>Basic Forms of Organization Design</vt:lpstr>
      <vt:lpstr>Slide 20</vt:lpstr>
      <vt:lpstr>Basic Forms of Organization Design</vt:lpstr>
      <vt:lpstr>Slide 22</vt:lpstr>
      <vt:lpstr>Basic Forms of Organization Design</vt:lpstr>
      <vt:lpstr>Slide 24</vt:lpstr>
      <vt:lpstr>Basic Forms of Organization Design</vt:lpstr>
      <vt:lpstr>Slide 26</vt:lpstr>
      <vt:lpstr>Basic Forms of Organization Design</vt:lpstr>
      <vt:lpstr>Basic Forms of Organization Design - Matrix</vt:lpstr>
      <vt:lpstr>Basic Forms of Organization Design</vt:lpstr>
      <vt:lpstr>Emerging Issues in Organization Design</vt:lpstr>
      <vt:lpstr>Emerging Issues in Organization Design</vt:lpstr>
      <vt:lpstr>Slide 32</vt:lpstr>
      <vt:lpstr>Slide 33</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149</cp:revision>
  <dcterms:created xsi:type="dcterms:W3CDTF">2015-05-20T15:20:11Z</dcterms:created>
  <dcterms:modified xsi:type="dcterms:W3CDTF">2015-10-27T18:22:10Z</dcterms:modified>
</cp:coreProperties>
</file>