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6" r:id="rId23"/>
    <p:sldId id="279" r:id="rId24"/>
    <p:sldId id="280" r:id="rId25"/>
    <p:sldId id="281" r:id="rId26"/>
    <p:sldId id="282" r:id="rId27"/>
    <p:sldId id="283" r:id="rId28"/>
    <p:sldId id="284" r:id="rId29"/>
    <p:sldId id="285" r:id="rId30"/>
    <p:sldId id="287" r:id="rId31"/>
    <p:sldId id="290" r:id="rId32"/>
    <p:sldId id="289" r:id="rId33"/>
    <p:sldId id="291" r:id="rId34"/>
    <p:sldId id="292" r:id="rId35"/>
    <p:sldId id="293" r:id="rId36"/>
    <p:sldId id="294" r:id="rId37"/>
    <p:sldId id="295" r:id="rId38"/>
    <p:sldId id="296" r:id="rId39"/>
    <p:sldId id="297" r:id="rId40"/>
    <p:sldId id="25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E95A53"/>
    <a:srgbClr val="53659E"/>
    <a:srgbClr val="FEEAC9"/>
    <a:srgbClr val="E9EBF5"/>
    <a:srgbClr val="E0F2FB"/>
    <a:srgbClr val="848BB9"/>
    <a:srgbClr val="D8E8C4"/>
    <a:srgbClr val="5C7E8E"/>
    <a:srgbClr val="E57B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8" autoAdjust="0"/>
    <p:restoredTop sz="94751"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537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50C4B-14A7-474C-85C8-15E8075C8338}"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86EC3199-011E-4D58-8121-A1EABF7FD7E1}">
      <dgm:prSet phldrT="[Text]"/>
      <dgm:spPr>
        <a:solidFill>
          <a:srgbClr val="E9EBF5"/>
        </a:solidFill>
      </dgm:spPr>
      <dgm:t>
        <a:bodyPr/>
        <a:lstStyle/>
        <a:p>
          <a:r>
            <a:rPr lang="en-US" b="1" dirty="0" smtClean="0">
              <a:solidFill>
                <a:srgbClr val="E95A53"/>
              </a:solidFill>
              <a:latin typeface="+mj-lt"/>
            </a:rPr>
            <a:t>Human resource management (HRM)</a:t>
          </a:r>
          <a:endParaRPr lang="en-US" b="1" dirty="0">
            <a:solidFill>
              <a:srgbClr val="E95A53"/>
            </a:solidFill>
            <a:latin typeface="+mj-lt"/>
          </a:endParaRPr>
        </a:p>
      </dgm:t>
    </dgm:pt>
    <dgm:pt modelId="{9467B703-F72A-4295-9212-485583FAD4B2}" type="parTrans" cxnId="{F4E121C8-CECB-415D-B642-309447930432}">
      <dgm:prSet/>
      <dgm:spPr/>
      <dgm:t>
        <a:bodyPr/>
        <a:lstStyle/>
        <a:p>
          <a:endParaRPr lang="en-US">
            <a:latin typeface="+mj-lt"/>
          </a:endParaRPr>
        </a:p>
      </dgm:t>
    </dgm:pt>
    <dgm:pt modelId="{D93D602D-6B01-4F5D-9E4E-6DE1EA6B61D7}" type="sibTrans" cxnId="{F4E121C8-CECB-415D-B642-309447930432}">
      <dgm:prSet/>
      <dgm:spPr/>
      <dgm:t>
        <a:bodyPr/>
        <a:lstStyle/>
        <a:p>
          <a:endParaRPr lang="en-US">
            <a:latin typeface="+mj-lt"/>
          </a:endParaRPr>
        </a:p>
      </dgm:t>
    </dgm:pt>
    <dgm:pt modelId="{0AA1D846-3712-44D7-BA78-631CF7242C24}">
      <dgm:prSet phldrT="[Text]"/>
      <dgm:spPr>
        <a:solidFill>
          <a:schemeClr val="bg1"/>
        </a:solidFill>
      </dgm:spPr>
      <dgm:t>
        <a:bodyPr/>
        <a:lstStyle/>
        <a:p>
          <a:r>
            <a:rPr lang="en-US" dirty="0" smtClean="0">
              <a:solidFill>
                <a:schemeClr val="tx1"/>
              </a:solidFill>
              <a:latin typeface="+mj-lt"/>
            </a:rPr>
            <a:t>The set of organizational activities directed at attracting, developing, and maintaining an effective workforce.</a:t>
          </a:r>
          <a:endParaRPr lang="en-US" dirty="0">
            <a:solidFill>
              <a:schemeClr val="tx1"/>
            </a:solidFill>
            <a:latin typeface="+mj-lt"/>
          </a:endParaRPr>
        </a:p>
      </dgm:t>
    </dgm:pt>
    <dgm:pt modelId="{68C13F55-C03E-4B85-A2E5-6D7A98B6F8C3}" type="parTrans" cxnId="{D4989600-62E6-4AA6-A141-4E443707A3EC}">
      <dgm:prSet/>
      <dgm:spPr/>
      <dgm:t>
        <a:bodyPr/>
        <a:lstStyle/>
        <a:p>
          <a:endParaRPr lang="en-US">
            <a:latin typeface="+mj-lt"/>
          </a:endParaRPr>
        </a:p>
      </dgm:t>
    </dgm:pt>
    <dgm:pt modelId="{531939B6-2A7C-4393-A1EE-8369BDDFD1E2}" type="sibTrans" cxnId="{D4989600-62E6-4AA6-A141-4E443707A3EC}">
      <dgm:prSet/>
      <dgm:spPr/>
      <dgm:t>
        <a:bodyPr/>
        <a:lstStyle/>
        <a:p>
          <a:endParaRPr lang="en-US">
            <a:latin typeface="+mj-lt"/>
          </a:endParaRPr>
        </a:p>
      </dgm:t>
    </dgm:pt>
    <dgm:pt modelId="{3B956819-3C2E-41DD-89E6-D08D167CC7E7}" type="pres">
      <dgm:prSet presAssocID="{F1450C4B-14A7-474C-85C8-15E8075C8338}" presName="theList" presStyleCnt="0">
        <dgm:presLayoutVars>
          <dgm:dir/>
          <dgm:animLvl val="lvl"/>
          <dgm:resizeHandles val="exact"/>
        </dgm:presLayoutVars>
      </dgm:prSet>
      <dgm:spPr/>
      <dgm:t>
        <a:bodyPr/>
        <a:lstStyle/>
        <a:p>
          <a:endParaRPr lang="en-US"/>
        </a:p>
      </dgm:t>
    </dgm:pt>
    <dgm:pt modelId="{6ABC6176-9934-4091-BDBD-AD94A53F5E10}" type="pres">
      <dgm:prSet presAssocID="{86EC3199-011E-4D58-8121-A1EABF7FD7E1}" presName="compNode" presStyleCnt="0"/>
      <dgm:spPr/>
    </dgm:pt>
    <dgm:pt modelId="{1ECF555B-821E-4723-A7A6-1F2FB48489AF}" type="pres">
      <dgm:prSet presAssocID="{86EC3199-011E-4D58-8121-A1EABF7FD7E1}" presName="aNode" presStyleLbl="bgShp" presStyleIdx="0" presStyleCnt="1"/>
      <dgm:spPr/>
      <dgm:t>
        <a:bodyPr/>
        <a:lstStyle/>
        <a:p>
          <a:endParaRPr lang="en-US"/>
        </a:p>
      </dgm:t>
    </dgm:pt>
    <dgm:pt modelId="{E0ACF9C1-58A5-424F-9CD9-8ADA9F43FC23}" type="pres">
      <dgm:prSet presAssocID="{86EC3199-011E-4D58-8121-A1EABF7FD7E1}" presName="textNode" presStyleLbl="bgShp" presStyleIdx="0" presStyleCnt="1"/>
      <dgm:spPr/>
      <dgm:t>
        <a:bodyPr/>
        <a:lstStyle/>
        <a:p>
          <a:endParaRPr lang="en-US"/>
        </a:p>
      </dgm:t>
    </dgm:pt>
    <dgm:pt modelId="{072B22CA-21E3-488F-B1FF-D4CAA995BC7E}" type="pres">
      <dgm:prSet presAssocID="{86EC3199-011E-4D58-8121-A1EABF7FD7E1}" presName="compChildNode" presStyleCnt="0"/>
      <dgm:spPr/>
    </dgm:pt>
    <dgm:pt modelId="{0D909622-1569-485E-98C8-72293B25F5B5}" type="pres">
      <dgm:prSet presAssocID="{86EC3199-011E-4D58-8121-A1EABF7FD7E1}" presName="theInnerList" presStyleCnt="0"/>
      <dgm:spPr/>
    </dgm:pt>
    <dgm:pt modelId="{D79CB12C-3250-4BF5-AB17-5604F83F6AFA}" type="pres">
      <dgm:prSet presAssocID="{0AA1D846-3712-44D7-BA78-631CF7242C24}" presName="childNode" presStyleLbl="node1" presStyleIdx="0" presStyleCnt="1">
        <dgm:presLayoutVars>
          <dgm:bulletEnabled val="1"/>
        </dgm:presLayoutVars>
      </dgm:prSet>
      <dgm:spPr/>
      <dgm:t>
        <a:bodyPr/>
        <a:lstStyle/>
        <a:p>
          <a:endParaRPr lang="en-US"/>
        </a:p>
      </dgm:t>
    </dgm:pt>
  </dgm:ptLst>
  <dgm:cxnLst>
    <dgm:cxn modelId="{F1BB5E75-EF0A-42B3-B335-97F383A5E28D}" type="presOf" srcId="{86EC3199-011E-4D58-8121-A1EABF7FD7E1}" destId="{1ECF555B-821E-4723-A7A6-1F2FB48489AF}" srcOrd="0" destOrd="0" presId="urn:microsoft.com/office/officeart/2005/8/layout/lProcess2"/>
    <dgm:cxn modelId="{F4E121C8-CECB-415D-B642-309447930432}" srcId="{F1450C4B-14A7-474C-85C8-15E8075C8338}" destId="{86EC3199-011E-4D58-8121-A1EABF7FD7E1}" srcOrd="0" destOrd="0" parTransId="{9467B703-F72A-4295-9212-485583FAD4B2}" sibTransId="{D93D602D-6B01-4F5D-9E4E-6DE1EA6B61D7}"/>
    <dgm:cxn modelId="{C659E819-92E1-4D1E-A66B-E94F5832E167}" type="presOf" srcId="{F1450C4B-14A7-474C-85C8-15E8075C8338}" destId="{3B956819-3C2E-41DD-89E6-D08D167CC7E7}" srcOrd="0" destOrd="0" presId="urn:microsoft.com/office/officeart/2005/8/layout/lProcess2"/>
    <dgm:cxn modelId="{D4989600-62E6-4AA6-A141-4E443707A3EC}" srcId="{86EC3199-011E-4D58-8121-A1EABF7FD7E1}" destId="{0AA1D846-3712-44D7-BA78-631CF7242C24}" srcOrd="0" destOrd="0" parTransId="{68C13F55-C03E-4B85-A2E5-6D7A98B6F8C3}" sibTransId="{531939B6-2A7C-4393-A1EE-8369BDDFD1E2}"/>
    <dgm:cxn modelId="{C87C94C0-7E49-44AB-9F5F-DFECF2FCFC1F}" type="presOf" srcId="{86EC3199-011E-4D58-8121-A1EABF7FD7E1}" destId="{E0ACF9C1-58A5-424F-9CD9-8ADA9F43FC23}" srcOrd="1" destOrd="0" presId="urn:microsoft.com/office/officeart/2005/8/layout/lProcess2"/>
    <dgm:cxn modelId="{DBCCDFB7-82E6-4A76-836C-EB248588C8FE}" type="presOf" srcId="{0AA1D846-3712-44D7-BA78-631CF7242C24}" destId="{D79CB12C-3250-4BF5-AB17-5604F83F6AFA}" srcOrd="0" destOrd="0" presId="urn:microsoft.com/office/officeart/2005/8/layout/lProcess2"/>
    <dgm:cxn modelId="{86D20E14-5358-44D6-B2CB-A1D126F62E63}" type="presParOf" srcId="{3B956819-3C2E-41DD-89E6-D08D167CC7E7}" destId="{6ABC6176-9934-4091-BDBD-AD94A53F5E10}" srcOrd="0" destOrd="0" presId="urn:microsoft.com/office/officeart/2005/8/layout/lProcess2"/>
    <dgm:cxn modelId="{9BA749C9-2C92-4A7D-81BD-AE4A568C2803}" type="presParOf" srcId="{6ABC6176-9934-4091-BDBD-AD94A53F5E10}" destId="{1ECF555B-821E-4723-A7A6-1F2FB48489AF}" srcOrd="0" destOrd="0" presId="urn:microsoft.com/office/officeart/2005/8/layout/lProcess2"/>
    <dgm:cxn modelId="{A7AEFC85-DDA9-4F10-9CDA-472E44CBA4DF}" type="presParOf" srcId="{6ABC6176-9934-4091-BDBD-AD94A53F5E10}" destId="{E0ACF9C1-58A5-424F-9CD9-8ADA9F43FC23}" srcOrd="1" destOrd="0" presId="urn:microsoft.com/office/officeart/2005/8/layout/lProcess2"/>
    <dgm:cxn modelId="{1EDB209C-A57B-4AAE-933E-713F86E0A3D2}" type="presParOf" srcId="{6ABC6176-9934-4091-BDBD-AD94A53F5E10}" destId="{072B22CA-21E3-488F-B1FF-D4CAA995BC7E}" srcOrd="2" destOrd="0" presId="urn:microsoft.com/office/officeart/2005/8/layout/lProcess2"/>
    <dgm:cxn modelId="{FEDCD380-775A-42B4-A3DB-0C63A6597CB2}" type="presParOf" srcId="{072B22CA-21E3-488F-B1FF-D4CAA995BC7E}" destId="{0D909622-1569-485E-98C8-72293B25F5B5}" srcOrd="0" destOrd="0" presId="urn:microsoft.com/office/officeart/2005/8/layout/lProcess2"/>
    <dgm:cxn modelId="{B33BFEAB-045F-44E5-B508-C85037EAFDE6}" type="presParOf" srcId="{0D909622-1569-485E-98C8-72293B25F5B5}" destId="{D79CB12C-3250-4BF5-AB17-5604F83F6AFA}"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C97A88-AC5E-43FB-A2DE-5D57E8EF8AB8}"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926202C5-EFF1-4EBC-AB5C-E7791615B1C9}">
      <dgm:prSet phldrT="[Text]"/>
      <dgm:spPr>
        <a:solidFill>
          <a:srgbClr val="00A3B4"/>
        </a:solidFill>
      </dgm:spPr>
      <dgm:t>
        <a:bodyPr/>
        <a:lstStyle/>
        <a:p>
          <a:r>
            <a:rPr lang="en-US" dirty="0" smtClean="0">
              <a:latin typeface="+mj-lt"/>
            </a:rPr>
            <a:t>HRM Environment</a:t>
          </a:r>
          <a:endParaRPr lang="en-US" dirty="0">
            <a:latin typeface="+mj-lt"/>
          </a:endParaRPr>
        </a:p>
      </dgm:t>
    </dgm:pt>
    <dgm:pt modelId="{69D85E14-5D28-4880-9BED-DD09D75BC58A}" type="parTrans" cxnId="{7359A087-EB27-4896-8205-8DC1BAD16E82}">
      <dgm:prSet/>
      <dgm:spPr/>
      <dgm:t>
        <a:bodyPr/>
        <a:lstStyle/>
        <a:p>
          <a:endParaRPr lang="en-US">
            <a:latin typeface="+mj-lt"/>
          </a:endParaRPr>
        </a:p>
      </dgm:t>
    </dgm:pt>
    <dgm:pt modelId="{71B0606E-46D0-48E6-8263-5692487AF16C}" type="sibTrans" cxnId="{7359A087-EB27-4896-8205-8DC1BAD16E82}">
      <dgm:prSet/>
      <dgm:spPr/>
      <dgm:t>
        <a:bodyPr/>
        <a:lstStyle/>
        <a:p>
          <a:endParaRPr lang="en-US">
            <a:latin typeface="+mj-lt"/>
          </a:endParaRPr>
        </a:p>
      </dgm:t>
    </dgm:pt>
    <dgm:pt modelId="{E8FA43A2-F74C-4324-BDEF-ADBDE714A4C7}">
      <dgm:prSet phldrT="[Text]"/>
      <dgm:spPr>
        <a:solidFill>
          <a:srgbClr val="5C7E8E"/>
        </a:solidFill>
      </dgm:spPr>
      <dgm:t>
        <a:bodyPr/>
        <a:lstStyle/>
        <a:p>
          <a:r>
            <a:rPr lang="en-US" dirty="0" smtClean="0">
              <a:latin typeface="+mj-lt"/>
            </a:rPr>
            <a:t>Strategic importance</a:t>
          </a:r>
          <a:endParaRPr lang="en-US" dirty="0">
            <a:latin typeface="+mj-lt"/>
          </a:endParaRPr>
        </a:p>
      </dgm:t>
    </dgm:pt>
    <dgm:pt modelId="{1FF2C620-66EF-49B3-9185-02C1C99EDF82}" type="parTrans" cxnId="{BB965DB8-97CA-45C8-ACA1-369C0EE3A9CC}">
      <dgm:prSet/>
      <dgm:spPr>
        <a:ln>
          <a:solidFill>
            <a:srgbClr val="00A3B4"/>
          </a:solidFill>
        </a:ln>
      </dgm:spPr>
      <dgm:t>
        <a:bodyPr/>
        <a:lstStyle/>
        <a:p>
          <a:endParaRPr lang="en-US">
            <a:ln>
              <a:noFill/>
            </a:ln>
            <a:latin typeface="+mj-lt"/>
          </a:endParaRPr>
        </a:p>
      </dgm:t>
    </dgm:pt>
    <dgm:pt modelId="{47C81722-4474-4F4B-9356-1C662C5CB2DA}" type="sibTrans" cxnId="{BB965DB8-97CA-45C8-ACA1-369C0EE3A9CC}">
      <dgm:prSet/>
      <dgm:spPr/>
      <dgm:t>
        <a:bodyPr/>
        <a:lstStyle/>
        <a:p>
          <a:endParaRPr lang="en-US">
            <a:latin typeface="+mj-lt"/>
          </a:endParaRPr>
        </a:p>
      </dgm:t>
    </dgm:pt>
    <dgm:pt modelId="{5F2F20EC-E443-4658-BBD1-85DD0845455A}">
      <dgm:prSet phldrT="[Text]"/>
      <dgm:spPr>
        <a:solidFill>
          <a:srgbClr val="002765"/>
        </a:solidFill>
      </dgm:spPr>
      <dgm:t>
        <a:bodyPr/>
        <a:lstStyle/>
        <a:p>
          <a:r>
            <a:rPr lang="en-US" dirty="0" smtClean="0">
              <a:latin typeface="+mj-lt"/>
            </a:rPr>
            <a:t>Legal environment</a:t>
          </a:r>
          <a:endParaRPr lang="en-US" dirty="0">
            <a:latin typeface="+mj-lt"/>
          </a:endParaRPr>
        </a:p>
      </dgm:t>
    </dgm:pt>
    <dgm:pt modelId="{6BDEEE69-E95E-401B-AF2E-79EB0C876FDF}" type="parTrans" cxnId="{79FA1A11-7AA8-4A44-A30F-8F4FF6559F98}">
      <dgm:prSet/>
      <dgm:spPr>
        <a:ln>
          <a:solidFill>
            <a:srgbClr val="00A3B4"/>
          </a:solidFill>
        </a:ln>
      </dgm:spPr>
      <dgm:t>
        <a:bodyPr/>
        <a:lstStyle/>
        <a:p>
          <a:endParaRPr lang="en-US">
            <a:ln>
              <a:solidFill>
                <a:srgbClr val="00A3B4"/>
              </a:solidFill>
            </a:ln>
            <a:latin typeface="+mj-lt"/>
          </a:endParaRPr>
        </a:p>
      </dgm:t>
    </dgm:pt>
    <dgm:pt modelId="{94B25EAE-FDC7-4433-931F-7946CDBF2585}" type="sibTrans" cxnId="{79FA1A11-7AA8-4A44-A30F-8F4FF6559F98}">
      <dgm:prSet/>
      <dgm:spPr/>
      <dgm:t>
        <a:bodyPr/>
        <a:lstStyle/>
        <a:p>
          <a:endParaRPr lang="en-US">
            <a:latin typeface="+mj-lt"/>
          </a:endParaRPr>
        </a:p>
      </dgm:t>
    </dgm:pt>
    <dgm:pt modelId="{65E9A6A5-1D66-4DB1-8596-403DD36BC128}">
      <dgm:prSet phldrT="[Text]"/>
      <dgm:spPr>
        <a:solidFill>
          <a:srgbClr val="E57B00"/>
        </a:solidFill>
      </dgm:spPr>
      <dgm:t>
        <a:bodyPr/>
        <a:lstStyle/>
        <a:p>
          <a:r>
            <a:rPr lang="en-US" dirty="0" smtClean="0">
              <a:latin typeface="+mj-lt"/>
            </a:rPr>
            <a:t>Social environment</a:t>
          </a:r>
          <a:endParaRPr lang="en-US" dirty="0">
            <a:latin typeface="+mj-lt"/>
          </a:endParaRPr>
        </a:p>
      </dgm:t>
    </dgm:pt>
    <dgm:pt modelId="{91D23B6B-970C-4309-A76E-1411FB3E8BAE}" type="parTrans" cxnId="{0DE3D0C1-5898-4516-83AB-88BC84793503}">
      <dgm:prSet/>
      <dgm:spPr>
        <a:ln>
          <a:solidFill>
            <a:srgbClr val="00A3B4"/>
          </a:solidFill>
        </a:ln>
      </dgm:spPr>
      <dgm:t>
        <a:bodyPr/>
        <a:lstStyle/>
        <a:p>
          <a:endParaRPr lang="en-US">
            <a:ln>
              <a:solidFill>
                <a:srgbClr val="00A3B4"/>
              </a:solidFill>
            </a:ln>
            <a:latin typeface="+mj-lt"/>
          </a:endParaRPr>
        </a:p>
      </dgm:t>
    </dgm:pt>
    <dgm:pt modelId="{D754381A-767F-414D-A4A1-B9365DE21B42}" type="sibTrans" cxnId="{0DE3D0C1-5898-4516-83AB-88BC84793503}">
      <dgm:prSet/>
      <dgm:spPr/>
      <dgm:t>
        <a:bodyPr/>
        <a:lstStyle/>
        <a:p>
          <a:endParaRPr lang="en-US">
            <a:latin typeface="+mj-lt"/>
          </a:endParaRPr>
        </a:p>
      </dgm:t>
    </dgm:pt>
    <dgm:pt modelId="{C0371697-2F3D-46DA-9AE5-C6758F9DC748}" type="pres">
      <dgm:prSet presAssocID="{4CC97A88-AC5E-43FB-A2DE-5D57E8EF8AB8}" presName="diagram" presStyleCnt="0">
        <dgm:presLayoutVars>
          <dgm:chPref val="1"/>
          <dgm:dir/>
          <dgm:animOne val="branch"/>
          <dgm:animLvl val="lvl"/>
          <dgm:resizeHandles val="exact"/>
        </dgm:presLayoutVars>
      </dgm:prSet>
      <dgm:spPr/>
      <dgm:t>
        <a:bodyPr/>
        <a:lstStyle/>
        <a:p>
          <a:endParaRPr lang="en-US"/>
        </a:p>
      </dgm:t>
    </dgm:pt>
    <dgm:pt modelId="{51A0D7D7-7006-4FF4-9A8E-AA07A4939C8C}" type="pres">
      <dgm:prSet presAssocID="{926202C5-EFF1-4EBC-AB5C-E7791615B1C9}" presName="root1" presStyleCnt="0"/>
      <dgm:spPr/>
    </dgm:pt>
    <dgm:pt modelId="{A7DC1163-3129-4629-B52E-FF8BFD948A55}" type="pres">
      <dgm:prSet presAssocID="{926202C5-EFF1-4EBC-AB5C-E7791615B1C9}" presName="LevelOneTextNode" presStyleLbl="node0" presStyleIdx="0" presStyleCnt="1">
        <dgm:presLayoutVars>
          <dgm:chPref val="3"/>
        </dgm:presLayoutVars>
      </dgm:prSet>
      <dgm:spPr/>
      <dgm:t>
        <a:bodyPr/>
        <a:lstStyle/>
        <a:p>
          <a:endParaRPr lang="en-US"/>
        </a:p>
      </dgm:t>
    </dgm:pt>
    <dgm:pt modelId="{5B55A760-64D9-4C0B-8FEB-CBA88FFE1B88}" type="pres">
      <dgm:prSet presAssocID="{926202C5-EFF1-4EBC-AB5C-E7791615B1C9}" presName="level2hierChild" presStyleCnt="0"/>
      <dgm:spPr/>
    </dgm:pt>
    <dgm:pt modelId="{3DC67B75-D157-4F00-8FA9-4B1D8D7976C4}" type="pres">
      <dgm:prSet presAssocID="{1FF2C620-66EF-49B3-9185-02C1C99EDF82}" presName="conn2-1" presStyleLbl="parChTrans1D2" presStyleIdx="0" presStyleCnt="3"/>
      <dgm:spPr/>
      <dgm:t>
        <a:bodyPr/>
        <a:lstStyle/>
        <a:p>
          <a:endParaRPr lang="en-US"/>
        </a:p>
      </dgm:t>
    </dgm:pt>
    <dgm:pt modelId="{D62511DC-902D-41D7-8372-6DE6A9B6FDB0}" type="pres">
      <dgm:prSet presAssocID="{1FF2C620-66EF-49B3-9185-02C1C99EDF82}" presName="connTx" presStyleLbl="parChTrans1D2" presStyleIdx="0" presStyleCnt="3"/>
      <dgm:spPr/>
      <dgm:t>
        <a:bodyPr/>
        <a:lstStyle/>
        <a:p>
          <a:endParaRPr lang="en-US"/>
        </a:p>
      </dgm:t>
    </dgm:pt>
    <dgm:pt modelId="{AC1267FF-1AB1-4D60-A267-92C019D87B01}" type="pres">
      <dgm:prSet presAssocID="{E8FA43A2-F74C-4324-BDEF-ADBDE714A4C7}" presName="root2" presStyleCnt="0"/>
      <dgm:spPr/>
    </dgm:pt>
    <dgm:pt modelId="{C310A315-FC2C-457C-B81E-5FC93D4CD7E4}" type="pres">
      <dgm:prSet presAssocID="{E8FA43A2-F74C-4324-BDEF-ADBDE714A4C7}" presName="LevelTwoTextNode" presStyleLbl="node2" presStyleIdx="0" presStyleCnt="3">
        <dgm:presLayoutVars>
          <dgm:chPref val="3"/>
        </dgm:presLayoutVars>
      </dgm:prSet>
      <dgm:spPr/>
      <dgm:t>
        <a:bodyPr/>
        <a:lstStyle/>
        <a:p>
          <a:endParaRPr lang="en-US"/>
        </a:p>
      </dgm:t>
    </dgm:pt>
    <dgm:pt modelId="{8A5C8831-0A6A-47A4-ACA2-2289820111A0}" type="pres">
      <dgm:prSet presAssocID="{E8FA43A2-F74C-4324-BDEF-ADBDE714A4C7}" presName="level3hierChild" presStyleCnt="0"/>
      <dgm:spPr/>
    </dgm:pt>
    <dgm:pt modelId="{2AB90E7E-2646-4155-AA30-7F3EDD138BF2}" type="pres">
      <dgm:prSet presAssocID="{6BDEEE69-E95E-401B-AF2E-79EB0C876FDF}" presName="conn2-1" presStyleLbl="parChTrans1D2" presStyleIdx="1" presStyleCnt="3"/>
      <dgm:spPr/>
      <dgm:t>
        <a:bodyPr/>
        <a:lstStyle/>
        <a:p>
          <a:endParaRPr lang="en-US"/>
        </a:p>
      </dgm:t>
    </dgm:pt>
    <dgm:pt modelId="{AFB2C179-1A55-4CAC-A3B8-9D3F74217E30}" type="pres">
      <dgm:prSet presAssocID="{6BDEEE69-E95E-401B-AF2E-79EB0C876FDF}" presName="connTx" presStyleLbl="parChTrans1D2" presStyleIdx="1" presStyleCnt="3"/>
      <dgm:spPr/>
      <dgm:t>
        <a:bodyPr/>
        <a:lstStyle/>
        <a:p>
          <a:endParaRPr lang="en-US"/>
        </a:p>
      </dgm:t>
    </dgm:pt>
    <dgm:pt modelId="{83334905-AAEB-4DF8-BC80-48942D8A81C3}" type="pres">
      <dgm:prSet presAssocID="{5F2F20EC-E443-4658-BBD1-85DD0845455A}" presName="root2" presStyleCnt="0"/>
      <dgm:spPr/>
    </dgm:pt>
    <dgm:pt modelId="{9D9826F6-0AAB-4CBF-B906-4B30E0C604B0}" type="pres">
      <dgm:prSet presAssocID="{5F2F20EC-E443-4658-BBD1-85DD0845455A}" presName="LevelTwoTextNode" presStyleLbl="node2" presStyleIdx="1" presStyleCnt="3">
        <dgm:presLayoutVars>
          <dgm:chPref val="3"/>
        </dgm:presLayoutVars>
      </dgm:prSet>
      <dgm:spPr/>
      <dgm:t>
        <a:bodyPr/>
        <a:lstStyle/>
        <a:p>
          <a:endParaRPr lang="en-US"/>
        </a:p>
      </dgm:t>
    </dgm:pt>
    <dgm:pt modelId="{233F463E-9D7A-477E-8356-144DDB9EDB79}" type="pres">
      <dgm:prSet presAssocID="{5F2F20EC-E443-4658-BBD1-85DD0845455A}" presName="level3hierChild" presStyleCnt="0"/>
      <dgm:spPr/>
    </dgm:pt>
    <dgm:pt modelId="{CA190F5E-6F2C-4673-B3C0-ABEB48254F06}" type="pres">
      <dgm:prSet presAssocID="{91D23B6B-970C-4309-A76E-1411FB3E8BAE}" presName="conn2-1" presStyleLbl="parChTrans1D2" presStyleIdx="2" presStyleCnt="3"/>
      <dgm:spPr/>
      <dgm:t>
        <a:bodyPr/>
        <a:lstStyle/>
        <a:p>
          <a:endParaRPr lang="en-US"/>
        </a:p>
      </dgm:t>
    </dgm:pt>
    <dgm:pt modelId="{E4218507-3E79-49F7-B978-8C66397EE6F9}" type="pres">
      <dgm:prSet presAssocID="{91D23B6B-970C-4309-A76E-1411FB3E8BAE}" presName="connTx" presStyleLbl="parChTrans1D2" presStyleIdx="2" presStyleCnt="3"/>
      <dgm:spPr/>
      <dgm:t>
        <a:bodyPr/>
        <a:lstStyle/>
        <a:p>
          <a:endParaRPr lang="en-US"/>
        </a:p>
      </dgm:t>
    </dgm:pt>
    <dgm:pt modelId="{80A48500-6DD8-4CF1-BB1C-8BAA337C6CB4}" type="pres">
      <dgm:prSet presAssocID="{65E9A6A5-1D66-4DB1-8596-403DD36BC128}" presName="root2" presStyleCnt="0"/>
      <dgm:spPr/>
    </dgm:pt>
    <dgm:pt modelId="{A6583CF5-9C12-4076-A616-B144B3C092C9}" type="pres">
      <dgm:prSet presAssocID="{65E9A6A5-1D66-4DB1-8596-403DD36BC128}" presName="LevelTwoTextNode" presStyleLbl="node2" presStyleIdx="2" presStyleCnt="3">
        <dgm:presLayoutVars>
          <dgm:chPref val="3"/>
        </dgm:presLayoutVars>
      </dgm:prSet>
      <dgm:spPr/>
      <dgm:t>
        <a:bodyPr/>
        <a:lstStyle/>
        <a:p>
          <a:endParaRPr lang="en-US"/>
        </a:p>
      </dgm:t>
    </dgm:pt>
    <dgm:pt modelId="{E62E8A55-A4B0-4060-9BE1-90E8A963FC70}" type="pres">
      <dgm:prSet presAssocID="{65E9A6A5-1D66-4DB1-8596-403DD36BC128}" presName="level3hierChild" presStyleCnt="0"/>
      <dgm:spPr/>
    </dgm:pt>
  </dgm:ptLst>
  <dgm:cxnLst>
    <dgm:cxn modelId="{BB965DB8-97CA-45C8-ACA1-369C0EE3A9CC}" srcId="{926202C5-EFF1-4EBC-AB5C-E7791615B1C9}" destId="{E8FA43A2-F74C-4324-BDEF-ADBDE714A4C7}" srcOrd="0" destOrd="0" parTransId="{1FF2C620-66EF-49B3-9185-02C1C99EDF82}" sibTransId="{47C81722-4474-4F4B-9356-1C662C5CB2DA}"/>
    <dgm:cxn modelId="{F7E4F801-3EA9-457A-82BF-B80CD329D9FB}" type="presOf" srcId="{91D23B6B-970C-4309-A76E-1411FB3E8BAE}" destId="{CA190F5E-6F2C-4673-B3C0-ABEB48254F06}" srcOrd="0" destOrd="0" presId="urn:microsoft.com/office/officeart/2005/8/layout/hierarchy2"/>
    <dgm:cxn modelId="{0952880E-C7A5-4D7D-A772-47418FCD0610}" type="presOf" srcId="{E8FA43A2-F74C-4324-BDEF-ADBDE714A4C7}" destId="{C310A315-FC2C-457C-B81E-5FC93D4CD7E4}" srcOrd="0" destOrd="0" presId="urn:microsoft.com/office/officeart/2005/8/layout/hierarchy2"/>
    <dgm:cxn modelId="{0DE3D0C1-5898-4516-83AB-88BC84793503}" srcId="{926202C5-EFF1-4EBC-AB5C-E7791615B1C9}" destId="{65E9A6A5-1D66-4DB1-8596-403DD36BC128}" srcOrd="2" destOrd="0" parTransId="{91D23B6B-970C-4309-A76E-1411FB3E8BAE}" sibTransId="{D754381A-767F-414D-A4A1-B9365DE21B42}"/>
    <dgm:cxn modelId="{7359A087-EB27-4896-8205-8DC1BAD16E82}" srcId="{4CC97A88-AC5E-43FB-A2DE-5D57E8EF8AB8}" destId="{926202C5-EFF1-4EBC-AB5C-E7791615B1C9}" srcOrd="0" destOrd="0" parTransId="{69D85E14-5D28-4880-9BED-DD09D75BC58A}" sibTransId="{71B0606E-46D0-48E6-8263-5692487AF16C}"/>
    <dgm:cxn modelId="{9F271247-BB50-4066-A2D0-EC2B4EC8FB87}" type="presOf" srcId="{6BDEEE69-E95E-401B-AF2E-79EB0C876FDF}" destId="{AFB2C179-1A55-4CAC-A3B8-9D3F74217E30}" srcOrd="1" destOrd="0" presId="urn:microsoft.com/office/officeart/2005/8/layout/hierarchy2"/>
    <dgm:cxn modelId="{5E88DC37-B6F2-4176-948E-4EE6D8757B79}" type="presOf" srcId="{91D23B6B-970C-4309-A76E-1411FB3E8BAE}" destId="{E4218507-3E79-49F7-B978-8C66397EE6F9}" srcOrd="1" destOrd="0" presId="urn:microsoft.com/office/officeart/2005/8/layout/hierarchy2"/>
    <dgm:cxn modelId="{7D29FF15-846D-4A1E-A6C5-88892232C5BF}" type="presOf" srcId="{1FF2C620-66EF-49B3-9185-02C1C99EDF82}" destId="{3DC67B75-D157-4F00-8FA9-4B1D8D7976C4}" srcOrd="0" destOrd="0" presId="urn:microsoft.com/office/officeart/2005/8/layout/hierarchy2"/>
    <dgm:cxn modelId="{1889FFF1-20A6-4B39-BEC3-A6E7B83A9051}" type="presOf" srcId="{6BDEEE69-E95E-401B-AF2E-79EB0C876FDF}" destId="{2AB90E7E-2646-4155-AA30-7F3EDD138BF2}" srcOrd="0" destOrd="0" presId="urn:microsoft.com/office/officeart/2005/8/layout/hierarchy2"/>
    <dgm:cxn modelId="{79FA1A11-7AA8-4A44-A30F-8F4FF6559F98}" srcId="{926202C5-EFF1-4EBC-AB5C-E7791615B1C9}" destId="{5F2F20EC-E443-4658-BBD1-85DD0845455A}" srcOrd="1" destOrd="0" parTransId="{6BDEEE69-E95E-401B-AF2E-79EB0C876FDF}" sibTransId="{94B25EAE-FDC7-4433-931F-7946CDBF2585}"/>
    <dgm:cxn modelId="{497BE2D4-6F69-46A9-9C6D-2635E632447A}" type="presOf" srcId="{65E9A6A5-1D66-4DB1-8596-403DD36BC128}" destId="{A6583CF5-9C12-4076-A616-B144B3C092C9}" srcOrd="0" destOrd="0" presId="urn:microsoft.com/office/officeart/2005/8/layout/hierarchy2"/>
    <dgm:cxn modelId="{6FB1CFB0-1247-49D3-B37D-4D17B806B043}" type="presOf" srcId="{1FF2C620-66EF-49B3-9185-02C1C99EDF82}" destId="{D62511DC-902D-41D7-8372-6DE6A9B6FDB0}" srcOrd="1" destOrd="0" presId="urn:microsoft.com/office/officeart/2005/8/layout/hierarchy2"/>
    <dgm:cxn modelId="{A989F886-0193-4FA7-9443-96DA66B0854D}" type="presOf" srcId="{926202C5-EFF1-4EBC-AB5C-E7791615B1C9}" destId="{A7DC1163-3129-4629-B52E-FF8BFD948A55}" srcOrd="0" destOrd="0" presId="urn:microsoft.com/office/officeart/2005/8/layout/hierarchy2"/>
    <dgm:cxn modelId="{A337942C-672E-4711-AEDE-C15B1D4D9978}" type="presOf" srcId="{4CC97A88-AC5E-43FB-A2DE-5D57E8EF8AB8}" destId="{C0371697-2F3D-46DA-9AE5-C6758F9DC748}" srcOrd="0" destOrd="0" presId="urn:microsoft.com/office/officeart/2005/8/layout/hierarchy2"/>
    <dgm:cxn modelId="{A6C27B01-CB4D-4559-B50F-EE85CC54995D}" type="presOf" srcId="{5F2F20EC-E443-4658-BBD1-85DD0845455A}" destId="{9D9826F6-0AAB-4CBF-B906-4B30E0C604B0}" srcOrd="0" destOrd="0" presId="urn:microsoft.com/office/officeart/2005/8/layout/hierarchy2"/>
    <dgm:cxn modelId="{98D0DC99-C54F-465C-A158-DA9E7469D63F}" type="presParOf" srcId="{C0371697-2F3D-46DA-9AE5-C6758F9DC748}" destId="{51A0D7D7-7006-4FF4-9A8E-AA07A4939C8C}" srcOrd="0" destOrd="0" presId="urn:microsoft.com/office/officeart/2005/8/layout/hierarchy2"/>
    <dgm:cxn modelId="{44513091-9B1B-4662-A367-4D53A0A563C9}" type="presParOf" srcId="{51A0D7D7-7006-4FF4-9A8E-AA07A4939C8C}" destId="{A7DC1163-3129-4629-B52E-FF8BFD948A55}" srcOrd="0" destOrd="0" presId="urn:microsoft.com/office/officeart/2005/8/layout/hierarchy2"/>
    <dgm:cxn modelId="{EB8A5684-5500-43E3-99ED-157A9549F8B5}" type="presParOf" srcId="{51A0D7D7-7006-4FF4-9A8E-AA07A4939C8C}" destId="{5B55A760-64D9-4C0B-8FEB-CBA88FFE1B88}" srcOrd="1" destOrd="0" presId="urn:microsoft.com/office/officeart/2005/8/layout/hierarchy2"/>
    <dgm:cxn modelId="{BA3CBB5A-E80E-44DF-AB6E-0D86D6072915}" type="presParOf" srcId="{5B55A760-64D9-4C0B-8FEB-CBA88FFE1B88}" destId="{3DC67B75-D157-4F00-8FA9-4B1D8D7976C4}" srcOrd="0" destOrd="0" presId="urn:microsoft.com/office/officeart/2005/8/layout/hierarchy2"/>
    <dgm:cxn modelId="{001A4D2B-979C-4A93-B456-D5A086E1A7C4}" type="presParOf" srcId="{3DC67B75-D157-4F00-8FA9-4B1D8D7976C4}" destId="{D62511DC-902D-41D7-8372-6DE6A9B6FDB0}" srcOrd="0" destOrd="0" presId="urn:microsoft.com/office/officeart/2005/8/layout/hierarchy2"/>
    <dgm:cxn modelId="{37185414-A8E8-4158-AD35-8F0D2F9D8B9C}" type="presParOf" srcId="{5B55A760-64D9-4C0B-8FEB-CBA88FFE1B88}" destId="{AC1267FF-1AB1-4D60-A267-92C019D87B01}" srcOrd="1" destOrd="0" presId="urn:microsoft.com/office/officeart/2005/8/layout/hierarchy2"/>
    <dgm:cxn modelId="{EB77AD4F-2F5B-4109-BC4E-39DCBEAD45A8}" type="presParOf" srcId="{AC1267FF-1AB1-4D60-A267-92C019D87B01}" destId="{C310A315-FC2C-457C-B81E-5FC93D4CD7E4}" srcOrd="0" destOrd="0" presId="urn:microsoft.com/office/officeart/2005/8/layout/hierarchy2"/>
    <dgm:cxn modelId="{F8122D6C-A05D-427D-872C-F3C2545E68F6}" type="presParOf" srcId="{AC1267FF-1AB1-4D60-A267-92C019D87B01}" destId="{8A5C8831-0A6A-47A4-ACA2-2289820111A0}" srcOrd="1" destOrd="0" presId="urn:microsoft.com/office/officeart/2005/8/layout/hierarchy2"/>
    <dgm:cxn modelId="{56E5B6DC-C7F8-45A0-A577-197DAA3F1923}" type="presParOf" srcId="{5B55A760-64D9-4C0B-8FEB-CBA88FFE1B88}" destId="{2AB90E7E-2646-4155-AA30-7F3EDD138BF2}" srcOrd="2" destOrd="0" presId="urn:microsoft.com/office/officeart/2005/8/layout/hierarchy2"/>
    <dgm:cxn modelId="{4E903904-0019-4221-BD5C-4312B373A596}" type="presParOf" srcId="{2AB90E7E-2646-4155-AA30-7F3EDD138BF2}" destId="{AFB2C179-1A55-4CAC-A3B8-9D3F74217E30}" srcOrd="0" destOrd="0" presId="urn:microsoft.com/office/officeart/2005/8/layout/hierarchy2"/>
    <dgm:cxn modelId="{0FAD2E0A-CC0C-4AA6-8755-0EEED4674E58}" type="presParOf" srcId="{5B55A760-64D9-4C0B-8FEB-CBA88FFE1B88}" destId="{83334905-AAEB-4DF8-BC80-48942D8A81C3}" srcOrd="3" destOrd="0" presId="urn:microsoft.com/office/officeart/2005/8/layout/hierarchy2"/>
    <dgm:cxn modelId="{3CF13CBE-E31A-4678-9C91-3545902FDACF}" type="presParOf" srcId="{83334905-AAEB-4DF8-BC80-48942D8A81C3}" destId="{9D9826F6-0AAB-4CBF-B906-4B30E0C604B0}" srcOrd="0" destOrd="0" presId="urn:microsoft.com/office/officeart/2005/8/layout/hierarchy2"/>
    <dgm:cxn modelId="{44F5B88E-2855-4E7F-BA99-E49286E8263C}" type="presParOf" srcId="{83334905-AAEB-4DF8-BC80-48942D8A81C3}" destId="{233F463E-9D7A-477E-8356-144DDB9EDB79}" srcOrd="1" destOrd="0" presId="urn:microsoft.com/office/officeart/2005/8/layout/hierarchy2"/>
    <dgm:cxn modelId="{3F191DAD-5398-499C-A0B3-1CB83E2BF482}" type="presParOf" srcId="{5B55A760-64D9-4C0B-8FEB-CBA88FFE1B88}" destId="{CA190F5E-6F2C-4673-B3C0-ABEB48254F06}" srcOrd="4" destOrd="0" presId="urn:microsoft.com/office/officeart/2005/8/layout/hierarchy2"/>
    <dgm:cxn modelId="{70A7CF73-205A-4AB5-8EF3-9DA2DBACC0E9}" type="presParOf" srcId="{CA190F5E-6F2C-4673-B3C0-ABEB48254F06}" destId="{E4218507-3E79-49F7-B978-8C66397EE6F9}" srcOrd="0" destOrd="0" presId="urn:microsoft.com/office/officeart/2005/8/layout/hierarchy2"/>
    <dgm:cxn modelId="{25250C3F-03A6-4463-80F2-58F339E3E719}" type="presParOf" srcId="{5B55A760-64D9-4C0B-8FEB-CBA88FFE1B88}" destId="{80A48500-6DD8-4CF1-BB1C-8BAA337C6CB4}" srcOrd="5" destOrd="0" presId="urn:microsoft.com/office/officeart/2005/8/layout/hierarchy2"/>
    <dgm:cxn modelId="{D6CFB082-C464-45D0-8652-ED4917AE6613}" type="presParOf" srcId="{80A48500-6DD8-4CF1-BB1C-8BAA337C6CB4}" destId="{A6583CF5-9C12-4076-A616-B144B3C092C9}" srcOrd="0" destOrd="0" presId="urn:microsoft.com/office/officeart/2005/8/layout/hierarchy2"/>
    <dgm:cxn modelId="{FBBC2171-E5DF-4262-91F6-461AD6CCB37C}" type="presParOf" srcId="{80A48500-6DD8-4CF1-BB1C-8BAA337C6CB4}" destId="{E62E8A55-A4B0-4060-9BE1-90E8A963FC7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3F875-20E8-4601-938E-CD54AB478FC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1772FFE-60A3-4F14-9326-7A3B4EEFA2B1}">
      <dgm:prSet phldrT="[Text]"/>
      <dgm:spPr>
        <a:solidFill>
          <a:srgbClr val="002765"/>
        </a:solidFill>
      </dgm:spPr>
      <dgm:t>
        <a:bodyPr/>
        <a:lstStyle/>
        <a:p>
          <a:r>
            <a:rPr lang="en-US" dirty="0" smtClean="0">
              <a:latin typeface="+mj-lt"/>
            </a:rPr>
            <a:t>Equal employment opportunity</a:t>
          </a:r>
          <a:endParaRPr lang="en-US" dirty="0">
            <a:latin typeface="+mj-lt"/>
          </a:endParaRPr>
        </a:p>
      </dgm:t>
    </dgm:pt>
    <dgm:pt modelId="{2144E3D6-8ED1-4F68-8748-B24BEAA86ADF}" type="parTrans" cxnId="{5188EB8D-1316-42A2-9604-20EF5E175327}">
      <dgm:prSet/>
      <dgm:spPr/>
      <dgm:t>
        <a:bodyPr/>
        <a:lstStyle/>
        <a:p>
          <a:endParaRPr lang="en-US">
            <a:latin typeface="+mj-lt"/>
          </a:endParaRPr>
        </a:p>
      </dgm:t>
    </dgm:pt>
    <dgm:pt modelId="{000BF04A-1623-4610-9B71-A0CAA993E2BA}" type="sibTrans" cxnId="{5188EB8D-1316-42A2-9604-20EF5E175327}">
      <dgm:prSet/>
      <dgm:spPr/>
      <dgm:t>
        <a:bodyPr/>
        <a:lstStyle/>
        <a:p>
          <a:endParaRPr lang="en-US">
            <a:latin typeface="+mj-lt"/>
          </a:endParaRPr>
        </a:p>
      </dgm:t>
    </dgm:pt>
    <dgm:pt modelId="{6478B2AE-1D29-4DA0-A59A-D2F74F5D5083}">
      <dgm:prSet phldrT="[Text]"/>
      <dgm:spPr>
        <a:solidFill>
          <a:srgbClr val="00A3B4"/>
        </a:solidFill>
      </dgm:spPr>
      <dgm:t>
        <a:bodyPr/>
        <a:lstStyle/>
        <a:p>
          <a:r>
            <a:rPr lang="en-US" dirty="0" smtClean="0">
              <a:latin typeface="+mj-lt"/>
            </a:rPr>
            <a:t>Compensation and benefits</a:t>
          </a:r>
          <a:endParaRPr lang="en-US" dirty="0">
            <a:latin typeface="+mj-lt"/>
          </a:endParaRPr>
        </a:p>
      </dgm:t>
    </dgm:pt>
    <dgm:pt modelId="{8D23367E-EB78-4D23-9EBB-5F4AE9990708}" type="parTrans" cxnId="{48594868-5517-48FD-9467-77CFB043539D}">
      <dgm:prSet/>
      <dgm:spPr/>
      <dgm:t>
        <a:bodyPr/>
        <a:lstStyle/>
        <a:p>
          <a:endParaRPr lang="en-US">
            <a:latin typeface="+mj-lt"/>
          </a:endParaRPr>
        </a:p>
      </dgm:t>
    </dgm:pt>
    <dgm:pt modelId="{2288CC7F-3A76-425E-B853-D39D859DAFDC}" type="sibTrans" cxnId="{48594868-5517-48FD-9467-77CFB043539D}">
      <dgm:prSet/>
      <dgm:spPr/>
      <dgm:t>
        <a:bodyPr/>
        <a:lstStyle/>
        <a:p>
          <a:endParaRPr lang="en-US">
            <a:latin typeface="+mj-lt"/>
          </a:endParaRPr>
        </a:p>
      </dgm:t>
    </dgm:pt>
    <dgm:pt modelId="{E254D429-EBEC-40F0-AA5F-97687FC65330}">
      <dgm:prSet phldrT="[Text]"/>
      <dgm:spPr>
        <a:solidFill>
          <a:srgbClr val="E57B00"/>
        </a:solidFill>
      </dgm:spPr>
      <dgm:t>
        <a:bodyPr/>
        <a:lstStyle/>
        <a:p>
          <a:r>
            <a:rPr lang="en-US" dirty="0" smtClean="0">
              <a:latin typeface="+mj-lt"/>
            </a:rPr>
            <a:t>Labor relations</a:t>
          </a:r>
          <a:endParaRPr lang="en-US" dirty="0">
            <a:latin typeface="+mj-lt"/>
          </a:endParaRPr>
        </a:p>
      </dgm:t>
    </dgm:pt>
    <dgm:pt modelId="{2C522696-3D47-4E47-9E84-7B6C17E361FE}" type="parTrans" cxnId="{6BD8B26F-11E6-48F9-9FA3-F80F3DEAC30C}">
      <dgm:prSet/>
      <dgm:spPr/>
      <dgm:t>
        <a:bodyPr/>
        <a:lstStyle/>
        <a:p>
          <a:endParaRPr lang="en-US">
            <a:latin typeface="+mj-lt"/>
          </a:endParaRPr>
        </a:p>
      </dgm:t>
    </dgm:pt>
    <dgm:pt modelId="{AE5BB793-D2F8-4336-B364-B3D3DACA7971}" type="sibTrans" cxnId="{6BD8B26F-11E6-48F9-9FA3-F80F3DEAC30C}">
      <dgm:prSet/>
      <dgm:spPr/>
      <dgm:t>
        <a:bodyPr/>
        <a:lstStyle/>
        <a:p>
          <a:endParaRPr lang="en-US">
            <a:latin typeface="+mj-lt"/>
          </a:endParaRPr>
        </a:p>
      </dgm:t>
    </dgm:pt>
    <dgm:pt modelId="{B33EDFF3-8155-46A5-83CD-91EF4CC5130E}">
      <dgm:prSet phldrT="[Text]"/>
      <dgm:spPr>
        <a:solidFill>
          <a:srgbClr val="5C7E8E"/>
        </a:solidFill>
      </dgm:spPr>
      <dgm:t>
        <a:bodyPr/>
        <a:lstStyle/>
        <a:p>
          <a:r>
            <a:rPr lang="en-US" dirty="0" smtClean="0">
              <a:latin typeface="+mj-lt"/>
            </a:rPr>
            <a:t>Occupational safety and health</a:t>
          </a:r>
          <a:endParaRPr lang="en-US" dirty="0">
            <a:latin typeface="+mj-lt"/>
          </a:endParaRPr>
        </a:p>
      </dgm:t>
    </dgm:pt>
    <dgm:pt modelId="{0023ABAC-7A17-4585-99D3-A5EFEA05F101}" type="parTrans" cxnId="{317E95A2-CD9E-483A-ABD6-0C250A94F910}">
      <dgm:prSet/>
      <dgm:spPr/>
      <dgm:t>
        <a:bodyPr/>
        <a:lstStyle/>
        <a:p>
          <a:endParaRPr lang="en-US">
            <a:latin typeface="+mj-lt"/>
          </a:endParaRPr>
        </a:p>
      </dgm:t>
    </dgm:pt>
    <dgm:pt modelId="{04D565CD-FF99-41EF-9851-12FCB885472B}" type="sibTrans" cxnId="{317E95A2-CD9E-483A-ABD6-0C250A94F910}">
      <dgm:prSet/>
      <dgm:spPr/>
      <dgm:t>
        <a:bodyPr/>
        <a:lstStyle/>
        <a:p>
          <a:endParaRPr lang="en-US">
            <a:latin typeface="+mj-lt"/>
          </a:endParaRPr>
        </a:p>
      </dgm:t>
    </dgm:pt>
    <dgm:pt modelId="{48FEA026-F394-453B-B41E-C5CD37021F75}" type="pres">
      <dgm:prSet presAssocID="{EE13F875-20E8-4601-938E-CD54AB478FCC}" presName="diagram" presStyleCnt="0">
        <dgm:presLayoutVars>
          <dgm:dir/>
          <dgm:resizeHandles val="exact"/>
        </dgm:presLayoutVars>
      </dgm:prSet>
      <dgm:spPr/>
      <dgm:t>
        <a:bodyPr/>
        <a:lstStyle/>
        <a:p>
          <a:endParaRPr lang="en-US"/>
        </a:p>
      </dgm:t>
    </dgm:pt>
    <dgm:pt modelId="{1A498323-CA99-4D50-96B5-9840DDADD659}" type="pres">
      <dgm:prSet presAssocID="{C1772FFE-60A3-4F14-9326-7A3B4EEFA2B1}" presName="node" presStyleLbl="node1" presStyleIdx="0" presStyleCnt="4">
        <dgm:presLayoutVars>
          <dgm:bulletEnabled val="1"/>
        </dgm:presLayoutVars>
      </dgm:prSet>
      <dgm:spPr/>
      <dgm:t>
        <a:bodyPr/>
        <a:lstStyle/>
        <a:p>
          <a:endParaRPr lang="en-US"/>
        </a:p>
      </dgm:t>
    </dgm:pt>
    <dgm:pt modelId="{5E349BED-62C1-4B39-838D-2F0185B9E735}" type="pres">
      <dgm:prSet presAssocID="{000BF04A-1623-4610-9B71-A0CAA993E2BA}" presName="sibTrans" presStyleCnt="0"/>
      <dgm:spPr/>
    </dgm:pt>
    <dgm:pt modelId="{ACC177EC-1532-4C86-A4FA-D74E4660FEAA}" type="pres">
      <dgm:prSet presAssocID="{6478B2AE-1D29-4DA0-A59A-D2F74F5D5083}" presName="node" presStyleLbl="node1" presStyleIdx="1" presStyleCnt="4">
        <dgm:presLayoutVars>
          <dgm:bulletEnabled val="1"/>
        </dgm:presLayoutVars>
      </dgm:prSet>
      <dgm:spPr/>
      <dgm:t>
        <a:bodyPr/>
        <a:lstStyle/>
        <a:p>
          <a:endParaRPr lang="en-US"/>
        </a:p>
      </dgm:t>
    </dgm:pt>
    <dgm:pt modelId="{716EFD1C-C4D0-4EA7-BD7E-22A1A8012C40}" type="pres">
      <dgm:prSet presAssocID="{2288CC7F-3A76-425E-B853-D39D859DAFDC}" presName="sibTrans" presStyleCnt="0"/>
      <dgm:spPr/>
    </dgm:pt>
    <dgm:pt modelId="{E9260408-4D23-43B4-B5CE-36EE88BC1A34}" type="pres">
      <dgm:prSet presAssocID="{E254D429-EBEC-40F0-AA5F-97687FC65330}" presName="node" presStyleLbl="node1" presStyleIdx="2" presStyleCnt="4">
        <dgm:presLayoutVars>
          <dgm:bulletEnabled val="1"/>
        </dgm:presLayoutVars>
      </dgm:prSet>
      <dgm:spPr/>
      <dgm:t>
        <a:bodyPr/>
        <a:lstStyle/>
        <a:p>
          <a:endParaRPr lang="en-US"/>
        </a:p>
      </dgm:t>
    </dgm:pt>
    <dgm:pt modelId="{FD10308E-A6CF-456F-A719-E5776A4ED829}" type="pres">
      <dgm:prSet presAssocID="{AE5BB793-D2F8-4336-B364-B3D3DACA7971}" presName="sibTrans" presStyleCnt="0"/>
      <dgm:spPr/>
    </dgm:pt>
    <dgm:pt modelId="{CF208CA3-1829-43A4-9F8D-DEF73A8DA763}" type="pres">
      <dgm:prSet presAssocID="{B33EDFF3-8155-46A5-83CD-91EF4CC5130E}" presName="node" presStyleLbl="node1" presStyleIdx="3" presStyleCnt="4">
        <dgm:presLayoutVars>
          <dgm:bulletEnabled val="1"/>
        </dgm:presLayoutVars>
      </dgm:prSet>
      <dgm:spPr/>
      <dgm:t>
        <a:bodyPr/>
        <a:lstStyle/>
        <a:p>
          <a:endParaRPr lang="en-US"/>
        </a:p>
      </dgm:t>
    </dgm:pt>
  </dgm:ptLst>
  <dgm:cxnLst>
    <dgm:cxn modelId="{C402565A-3218-41B7-A762-B6E47BF2A94E}" type="presOf" srcId="{C1772FFE-60A3-4F14-9326-7A3B4EEFA2B1}" destId="{1A498323-CA99-4D50-96B5-9840DDADD659}" srcOrd="0" destOrd="0" presId="urn:microsoft.com/office/officeart/2005/8/layout/default"/>
    <dgm:cxn modelId="{230A24D8-9C04-4880-8964-EAF65DA3A5C8}" type="presOf" srcId="{E254D429-EBEC-40F0-AA5F-97687FC65330}" destId="{E9260408-4D23-43B4-B5CE-36EE88BC1A34}" srcOrd="0" destOrd="0" presId="urn:microsoft.com/office/officeart/2005/8/layout/default"/>
    <dgm:cxn modelId="{5188EB8D-1316-42A2-9604-20EF5E175327}" srcId="{EE13F875-20E8-4601-938E-CD54AB478FCC}" destId="{C1772FFE-60A3-4F14-9326-7A3B4EEFA2B1}" srcOrd="0" destOrd="0" parTransId="{2144E3D6-8ED1-4F68-8748-B24BEAA86ADF}" sibTransId="{000BF04A-1623-4610-9B71-A0CAA993E2BA}"/>
    <dgm:cxn modelId="{6BD8B26F-11E6-48F9-9FA3-F80F3DEAC30C}" srcId="{EE13F875-20E8-4601-938E-CD54AB478FCC}" destId="{E254D429-EBEC-40F0-AA5F-97687FC65330}" srcOrd="2" destOrd="0" parTransId="{2C522696-3D47-4E47-9E84-7B6C17E361FE}" sibTransId="{AE5BB793-D2F8-4336-B364-B3D3DACA7971}"/>
    <dgm:cxn modelId="{48594868-5517-48FD-9467-77CFB043539D}" srcId="{EE13F875-20E8-4601-938E-CD54AB478FCC}" destId="{6478B2AE-1D29-4DA0-A59A-D2F74F5D5083}" srcOrd="1" destOrd="0" parTransId="{8D23367E-EB78-4D23-9EBB-5F4AE9990708}" sibTransId="{2288CC7F-3A76-425E-B853-D39D859DAFDC}"/>
    <dgm:cxn modelId="{317E95A2-CD9E-483A-ABD6-0C250A94F910}" srcId="{EE13F875-20E8-4601-938E-CD54AB478FCC}" destId="{B33EDFF3-8155-46A5-83CD-91EF4CC5130E}" srcOrd="3" destOrd="0" parTransId="{0023ABAC-7A17-4585-99D3-A5EFEA05F101}" sibTransId="{04D565CD-FF99-41EF-9851-12FCB885472B}"/>
    <dgm:cxn modelId="{2D018A31-BC07-447B-973A-7572DDFA2178}" type="presOf" srcId="{EE13F875-20E8-4601-938E-CD54AB478FCC}" destId="{48FEA026-F394-453B-B41E-C5CD37021F75}" srcOrd="0" destOrd="0" presId="urn:microsoft.com/office/officeart/2005/8/layout/default"/>
    <dgm:cxn modelId="{022760EB-79C6-46B5-ACDA-634C6C3F1466}" type="presOf" srcId="{6478B2AE-1D29-4DA0-A59A-D2F74F5D5083}" destId="{ACC177EC-1532-4C86-A4FA-D74E4660FEAA}" srcOrd="0" destOrd="0" presId="urn:microsoft.com/office/officeart/2005/8/layout/default"/>
    <dgm:cxn modelId="{2ACE3C14-96A4-4CE9-A06F-F9A1EB2E7A7A}" type="presOf" srcId="{B33EDFF3-8155-46A5-83CD-91EF4CC5130E}" destId="{CF208CA3-1829-43A4-9F8D-DEF73A8DA763}" srcOrd="0" destOrd="0" presId="urn:microsoft.com/office/officeart/2005/8/layout/default"/>
    <dgm:cxn modelId="{C4B74AB8-45BE-431E-8085-2D21E414CE17}" type="presParOf" srcId="{48FEA026-F394-453B-B41E-C5CD37021F75}" destId="{1A498323-CA99-4D50-96B5-9840DDADD659}" srcOrd="0" destOrd="0" presId="urn:microsoft.com/office/officeart/2005/8/layout/default"/>
    <dgm:cxn modelId="{F8D3EB67-067F-49C7-90B0-80EAB9A48161}" type="presParOf" srcId="{48FEA026-F394-453B-B41E-C5CD37021F75}" destId="{5E349BED-62C1-4B39-838D-2F0185B9E735}" srcOrd="1" destOrd="0" presId="urn:microsoft.com/office/officeart/2005/8/layout/default"/>
    <dgm:cxn modelId="{89E47165-3754-4417-95AF-448EB9DFE37D}" type="presParOf" srcId="{48FEA026-F394-453B-B41E-C5CD37021F75}" destId="{ACC177EC-1532-4C86-A4FA-D74E4660FEAA}" srcOrd="2" destOrd="0" presId="urn:microsoft.com/office/officeart/2005/8/layout/default"/>
    <dgm:cxn modelId="{712FEAB3-B947-420B-8689-F594CCA969C2}" type="presParOf" srcId="{48FEA026-F394-453B-B41E-C5CD37021F75}" destId="{716EFD1C-C4D0-4EA7-BD7E-22A1A8012C40}" srcOrd="3" destOrd="0" presId="urn:microsoft.com/office/officeart/2005/8/layout/default"/>
    <dgm:cxn modelId="{94C92B8B-3B3E-4131-835A-4A1B38B55590}" type="presParOf" srcId="{48FEA026-F394-453B-B41E-C5CD37021F75}" destId="{E9260408-4D23-43B4-B5CE-36EE88BC1A34}" srcOrd="4" destOrd="0" presId="urn:microsoft.com/office/officeart/2005/8/layout/default"/>
    <dgm:cxn modelId="{D86C7F27-3BC9-48F1-BDBF-03B1C2E1C86B}" type="presParOf" srcId="{48FEA026-F394-453B-B41E-C5CD37021F75}" destId="{FD10308E-A6CF-456F-A719-E5776A4ED829}" srcOrd="5" destOrd="0" presId="urn:microsoft.com/office/officeart/2005/8/layout/default"/>
    <dgm:cxn modelId="{E5559502-458C-497D-AE53-8C81CD2CCFE7}" type="presParOf" srcId="{48FEA026-F394-453B-B41E-C5CD37021F75}" destId="{CF208CA3-1829-43A4-9F8D-DEF73A8DA763}"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6EEAF3-4B14-49EB-84A6-2480D6BE558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0A3CF05B-B09F-4C64-8DE5-458772C9CFC6}">
      <dgm:prSet phldrT="[Text]"/>
      <dgm:spPr>
        <a:solidFill>
          <a:srgbClr val="D8E8C4"/>
        </a:solidFill>
      </dgm:spPr>
      <dgm:t>
        <a:bodyPr/>
        <a:lstStyle/>
        <a:p>
          <a:r>
            <a:rPr lang="en-US" dirty="0" smtClean="0">
              <a:solidFill>
                <a:schemeClr val="tx1"/>
              </a:solidFill>
              <a:latin typeface="+mj-lt"/>
            </a:rPr>
            <a:t>Application blanks</a:t>
          </a:r>
          <a:endParaRPr lang="en-US" dirty="0">
            <a:solidFill>
              <a:schemeClr val="tx1"/>
            </a:solidFill>
            <a:latin typeface="+mj-lt"/>
          </a:endParaRPr>
        </a:p>
      </dgm:t>
    </dgm:pt>
    <dgm:pt modelId="{04289BC5-E7CB-43CE-9D45-CECA9F1957E6}" type="parTrans" cxnId="{1DB58407-3C63-4262-885D-0E7DD3A93B18}">
      <dgm:prSet/>
      <dgm:spPr/>
      <dgm:t>
        <a:bodyPr/>
        <a:lstStyle/>
        <a:p>
          <a:endParaRPr lang="en-US">
            <a:solidFill>
              <a:schemeClr val="tx1"/>
            </a:solidFill>
            <a:latin typeface="+mj-lt"/>
          </a:endParaRPr>
        </a:p>
      </dgm:t>
    </dgm:pt>
    <dgm:pt modelId="{805B75E0-EDF0-47C0-9929-17089634A482}" type="sibTrans" cxnId="{1DB58407-3C63-4262-885D-0E7DD3A93B18}">
      <dgm:prSet/>
      <dgm:spPr/>
      <dgm:t>
        <a:bodyPr/>
        <a:lstStyle/>
        <a:p>
          <a:endParaRPr lang="en-US">
            <a:solidFill>
              <a:schemeClr val="tx1"/>
            </a:solidFill>
            <a:latin typeface="+mj-lt"/>
          </a:endParaRPr>
        </a:p>
      </dgm:t>
    </dgm:pt>
    <dgm:pt modelId="{403411E8-B252-46E4-AFF0-28DA1812D93B}">
      <dgm:prSet phldrT="[Text]"/>
      <dgm:spPr>
        <a:solidFill>
          <a:srgbClr val="FEEAC9"/>
        </a:solidFill>
      </dgm:spPr>
      <dgm:t>
        <a:bodyPr/>
        <a:lstStyle/>
        <a:p>
          <a:r>
            <a:rPr lang="en-US" dirty="0" smtClean="0">
              <a:solidFill>
                <a:schemeClr val="tx1"/>
              </a:solidFill>
              <a:latin typeface="+mj-lt"/>
            </a:rPr>
            <a:t>Tests</a:t>
          </a:r>
          <a:endParaRPr lang="en-US" dirty="0">
            <a:solidFill>
              <a:schemeClr val="tx1"/>
            </a:solidFill>
            <a:latin typeface="+mj-lt"/>
          </a:endParaRPr>
        </a:p>
      </dgm:t>
    </dgm:pt>
    <dgm:pt modelId="{B730B948-56A2-46A0-B564-06CC4FC38EA2}" type="parTrans" cxnId="{2DC339D8-AC96-4C06-93EC-6E263B8A0C44}">
      <dgm:prSet/>
      <dgm:spPr/>
      <dgm:t>
        <a:bodyPr/>
        <a:lstStyle/>
        <a:p>
          <a:endParaRPr lang="en-US">
            <a:solidFill>
              <a:schemeClr val="tx1"/>
            </a:solidFill>
            <a:latin typeface="+mj-lt"/>
          </a:endParaRPr>
        </a:p>
      </dgm:t>
    </dgm:pt>
    <dgm:pt modelId="{7AD8A6CD-CBAA-4F72-843B-0A04AF12DC5F}" type="sibTrans" cxnId="{2DC339D8-AC96-4C06-93EC-6E263B8A0C44}">
      <dgm:prSet/>
      <dgm:spPr/>
      <dgm:t>
        <a:bodyPr/>
        <a:lstStyle/>
        <a:p>
          <a:endParaRPr lang="en-US">
            <a:solidFill>
              <a:schemeClr val="tx1"/>
            </a:solidFill>
            <a:latin typeface="+mj-lt"/>
          </a:endParaRPr>
        </a:p>
      </dgm:t>
    </dgm:pt>
    <dgm:pt modelId="{535426DE-03AA-4A01-B6F6-F4EBF84F65B6}">
      <dgm:prSet phldrT="[Text]"/>
      <dgm:spPr>
        <a:solidFill>
          <a:srgbClr val="848BB9"/>
        </a:solidFill>
      </dgm:spPr>
      <dgm:t>
        <a:bodyPr/>
        <a:lstStyle/>
        <a:p>
          <a:r>
            <a:rPr lang="en-US" dirty="0" smtClean="0">
              <a:solidFill>
                <a:schemeClr val="tx1"/>
              </a:solidFill>
              <a:latin typeface="+mj-lt"/>
            </a:rPr>
            <a:t>Interviews </a:t>
          </a:r>
          <a:endParaRPr lang="en-US" dirty="0">
            <a:solidFill>
              <a:schemeClr val="tx1"/>
            </a:solidFill>
            <a:latin typeface="+mj-lt"/>
          </a:endParaRPr>
        </a:p>
      </dgm:t>
    </dgm:pt>
    <dgm:pt modelId="{E37E5FF8-483D-4418-B07C-7DB3501F2A33}" type="parTrans" cxnId="{4DE91352-0FD4-4D68-9188-F2D00158E959}">
      <dgm:prSet/>
      <dgm:spPr/>
      <dgm:t>
        <a:bodyPr/>
        <a:lstStyle/>
        <a:p>
          <a:endParaRPr lang="en-US">
            <a:solidFill>
              <a:schemeClr val="tx1"/>
            </a:solidFill>
            <a:latin typeface="+mj-lt"/>
          </a:endParaRPr>
        </a:p>
      </dgm:t>
    </dgm:pt>
    <dgm:pt modelId="{0D223C99-7165-404D-AA3A-F3F2F75FC551}" type="sibTrans" cxnId="{4DE91352-0FD4-4D68-9188-F2D00158E959}">
      <dgm:prSet/>
      <dgm:spPr/>
      <dgm:t>
        <a:bodyPr/>
        <a:lstStyle/>
        <a:p>
          <a:endParaRPr lang="en-US">
            <a:solidFill>
              <a:schemeClr val="tx1"/>
            </a:solidFill>
            <a:latin typeface="+mj-lt"/>
          </a:endParaRPr>
        </a:p>
      </dgm:t>
    </dgm:pt>
    <dgm:pt modelId="{C402BFD2-F9C2-4133-A2A3-33D09372F7C6}">
      <dgm:prSet phldrT="[Text]"/>
      <dgm:spPr>
        <a:solidFill>
          <a:srgbClr val="E0F2FB"/>
        </a:solidFill>
      </dgm:spPr>
      <dgm:t>
        <a:bodyPr/>
        <a:lstStyle/>
        <a:p>
          <a:r>
            <a:rPr lang="en-US" dirty="0" smtClean="0">
              <a:solidFill>
                <a:schemeClr val="tx1"/>
              </a:solidFill>
              <a:latin typeface="+mj-lt"/>
            </a:rPr>
            <a:t>Assessment centers</a:t>
          </a:r>
          <a:endParaRPr lang="en-US" dirty="0">
            <a:solidFill>
              <a:schemeClr val="tx1"/>
            </a:solidFill>
            <a:latin typeface="+mj-lt"/>
          </a:endParaRPr>
        </a:p>
      </dgm:t>
    </dgm:pt>
    <dgm:pt modelId="{3A477DC1-A623-449D-9879-69DE27F3B93E}" type="parTrans" cxnId="{5B2580CB-AAAA-44FC-9382-5F8D49555F10}">
      <dgm:prSet/>
      <dgm:spPr/>
      <dgm:t>
        <a:bodyPr/>
        <a:lstStyle/>
        <a:p>
          <a:endParaRPr lang="en-US">
            <a:solidFill>
              <a:schemeClr val="tx1"/>
            </a:solidFill>
            <a:latin typeface="+mj-lt"/>
          </a:endParaRPr>
        </a:p>
      </dgm:t>
    </dgm:pt>
    <dgm:pt modelId="{AA5480CF-AC2D-493A-BC94-9D9A5541DC7A}" type="sibTrans" cxnId="{5B2580CB-AAAA-44FC-9382-5F8D49555F10}">
      <dgm:prSet/>
      <dgm:spPr/>
      <dgm:t>
        <a:bodyPr/>
        <a:lstStyle/>
        <a:p>
          <a:endParaRPr lang="en-US">
            <a:solidFill>
              <a:schemeClr val="tx1"/>
            </a:solidFill>
            <a:latin typeface="+mj-lt"/>
          </a:endParaRPr>
        </a:p>
      </dgm:t>
    </dgm:pt>
    <dgm:pt modelId="{C9D9907C-F1EE-4FCC-85F2-A3B3F7322A12}">
      <dgm:prSet phldrT="[Text]"/>
      <dgm:spPr>
        <a:solidFill>
          <a:srgbClr val="E9EBF5"/>
        </a:solidFill>
      </dgm:spPr>
      <dgm:t>
        <a:bodyPr/>
        <a:lstStyle/>
        <a:p>
          <a:r>
            <a:rPr lang="en-US" dirty="0" smtClean="0">
              <a:solidFill>
                <a:schemeClr val="tx1"/>
              </a:solidFill>
              <a:latin typeface="+mj-lt"/>
            </a:rPr>
            <a:t>Other techniques</a:t>
          </a:r>
          <a:endParaRPr lang="en-US" dirty="0">
            <a:solidFill>
              <a:schemeClr val="tx1"/>
            </a:solidFill>
            <a:latin typeface="+mj-lt"/>
          </a:endParaRPr>
        </a:p>
      </dgm:t>
    </dgm:pt>
    <dgm:pt modelId="{1804B74A-9B05-465E-9692-8359EA167C4F}" type="parTrans" cxnId="{CE42FCDC-C026-490F-93E4-BA2970C4F4C2}">
      <dgm:prSet/>
      <dgm:spPr/>
      <dgm:t>
        <a:bodyPr/>
        <a:lstStyle/>
        <a:p>
          <a:endParaRPr lang="en-US">
            <a:solidFill>
              <a:schemeClr val="tx1"/>
            </a:solidFill>
            <a:latin typeface="+mj-lt"/>
          </a:endParaRPr>
        </a:p>
      </dgm:t>
    </dgm:pt>
    <dgm:pt modelId="{27BF846F-D68C-47B8-B3E9-BF7B0A501C6B}" type="sibTrans" cxnId="{CE42FCDC-C026-490F-93E4-BA2970C4F4C2}">
      <dgm:prSet/>
      <dgm:spPr/>
      <dgm:t>
        <a:bodyPr/>
        <a:lstStyle/>
        <a:p>
          <a:endParaRPr lang="en-US">
            <a:solidFill>
              <a:schemeClr val="tx1"/>
            </a:solidFill>
            <a:latin typeface="+mj-lt"/>
          </a:endParaRPr>
        </a:p>
      </dgm:t>
    </dgm:pt>
    <dgm:pt modelId="{3CF5FBB8-B534-40D2-B009-6765980FDEDF}" type="pres">
      <dgm:prSet presAssocID="{A56EEAF3-4B14-49EB-84A6-2480D6BE5581}" presName="diagram" presStyleCnt="0">
        <dgm:presLayoutVars>
          <dgm:dir/>
          <dgm:resizeHandles val="exact"/>
        </dgm:presLayoutVars>
      </dgm:prSet>
      <dgm:spPr/>
      <dgm:t>
        <a:bodyPr/>
        <a:lstStyle/>
        <a:p>
          <a:endParaRPr lang="en-US"/>
        </a:p>
      </dgm:t>
    </dgm:pt>
    <dgm:pt modelId="{5E68AE76-9AED-4149-9E68-58C25867772B}" type="pres">
      <dgm:prSet presAssocID="{0A3CF05B-B09F-4C64-8DE5-458772C9CFC6}" presName="node" presStyleLbl="node1" presStyleIdx="0" presStyleCnt="5">
        <dgm:presLayoutVars>
          <dgm:bulletEnabled val="1"/>
        </dgm:presLayoutVars>
      </dgm:prSet>
      <dgm:spPr/>
      <dgm:t>
        <a:bodyPr/>
        <a:lstStyle/>
        <a:p>
          <a:endParaRPr lang="en-US"/>
        </a:p>
      </dgm:t>
    </dgm:pt>
    <dgm:pt modelId="{AB9B8779-F5CC-44CF-A67A-60E7A42FA0A2}" type="pres">
      <dgm:prSet presAssocID="{805B75E0-EDF0-47C0-9929-17089634A482}" presName="sibTrans" presStyleCnt="0"/>
      <dgm:spPr/>
    </dgm:pt>
    <dgm:pt modelId="{61E67083-1D9F-4E94-84F9-535DDAB1A1A9}" type="pres">
      <dgm:prSet presAssocID="{403411E8-B252-46E4-AFF0-28DA1812D93B}" presName="node" presStyleLbl="node1" presStyleIdx="1" presStyleCnt="5">
        <dgm:presLayoutVars>
          <dgm:bulletEnabled val="1"/>
        </dgm:presLayoutVars>
      </dgm:prSet>
      <dgm:spPr/>
      <dgm:t>
        <a:bodyPr/>
        <a:lstStyle/>
        <a:p>
          <a:endParaRPr lang="en-US"/>
        </a:p>
      </dgm:t>
    </dgm:pt>
    <dgm:pt modelId="{AC07F6D4-EF4B-4F21-9E7E-7C3FEF88BF4A}" type="pres">
      <dgm:prSet presAssocID="{7AD8A6CD-CBAA-4F72-843B-0A04AF12DC5F}" presName="sibTrans" presStyleCnt="0"/>
      <dgm:spPr/>
    </dgm:pt>
    <dgm:pt modelId="{18ED36E0-390B-4B92-B062-13ED75357D15}" type="pres">
      <dgm:prSet presAssocID="{535426DE-03AA-4A01-B6F6-F4EBF84F65B6}" presName="node" presStyleLbl="node1" presStyleIdx="2" presStyleCnt="5">
        <dgm:presLayoutVars>
          <dgm:bulletEnabled val="1"/>
        </dgm:presLayoutVars>
      </dgm:prSet>
      <dgm:spPr/>
      <dgm:t>
        <a:bodyPr/>
        <a:lstStyle/>
        <a:p>
          <a:endParaRPr lang="en-US"/>
        </a:p>
      </dgm:t>
    </dgm:pt>
    <dgm:pt modelId="{D2AB1C84-3A6E-4B6D-BC15-75C2F3AB93BF}" type="pres">
      <dgm:prSet presAssocID="{0D223C99-7165-404D-AA3A-F3F2F75FC551}" presName="sibTrans" presStyleCnt="0"/>
      <dgm:spPr/>
    </dgm:pt>
    <dgm:pt modelId="{8573CFA6-B016-4B88-B677-568F6EBAE9A8}" type="pres">
      <dgm:prSet presAssocID="{C402BFD2-F9C2-4133-A2A3-33D09372F7C6}" presName="node" presStyleLbl="node1" presStyleIdx="3" presStyleCnt="5">
        <dgm:presLayoutVars>
          <dgm:bulletEnabled val="1"/>
        </dgm:presLayoutVars>
      </dgm:prSet>
      <dgm:spPr/>
      <dgm:t>
        <a:bodyPr/>
        <a:lstStyle/>
        <a:p>
          <a:endParaRPr lang="en-US"/>
        </a:p>
      </dgm:t>
    </dgm:pt>
    <dgm:pt modelId="{952B1DE9-E2C7-4E43-94E0-E4C3CA5FAD65}" type="pres">
      <dgm:prSet presAssocID="{AA5480CF-AC2D-493A-BC94-9D9A5541DC7A}" presName="sibTrans" presStyleCnt="0"/>
      <dgm:spPr/>
    </dgm:pt>
    <dgm:pt modelId="{E4FC2CB9-DA86-4EBE-A0AD-E7996C0DB994}" type="pres">
      <dgm:prSet presAssocID="{C9D9907C-F1EE-4FCC-85F2-A3B3F7322A12}" presName="node" presStyleLbl="node1" presStyleIdx="4" presStyleCnt="5">
        <dgm:presLayoutVars>
          <dgm:bulletEnabled val="1"/>
        </dgm:presLayoutVars>
      </dgm:prSet>
      <dgm:spPr/>
      <dgm:t>
        <a:bodyPr/>
        <a:lstStyle/>
        <a:p>
          <a:endParaRPr lang="en-US"/>
        </a:p>
      </dgm:t>
    </dgm:pt>
  </dgm:ptLst>
  <dgm:cxnLst>
    <dgm:cxn modelId="{F3EB4348-3A37-4388-9540-024C906078F7}" type="presOf" srcId="{A56EEAF3-4B14-49EB-84A6-2480D6BE5581}" destId="{3CF5FBB8-B534-40D2-B009-6765980FDEDF}" srcOrd="0" destOrd="0" presId="urn:microsoft.com/office/officeart/2005/8/layout/default"/>
    <dgm:cxn modelId="{CE42FCDC-C026-490F-93E4-BA2970C4F4C2}" srcId="{A56EEAF3-4B14-49EB-84A6-2480D6BE5581}" destId="{C9D9907C-F1EE-4FCC-85F2-A3B3F7322A12}" srcOrd="4" destOrd="0" parTransId="{1804B74A-9B05-465E-9692-8359EA167C4F}" sibTransId="{27BF846F-D68C-47B8-B3E9-BF7B0A501C6B}"/>
    <dgm:cxn modelId="{39582EB5-35AD-43BF-939D-56F2D30F0DCF}" type="presOf" srcId="{403411E8-B252-46E4-AFF0-28DA1812D93B}" destId="{61E67083-1D9F-4E94-84F9-535DDAB1A1A9}" srcOrd="0" destOrd="0" presId="urn:microsoft.com/office/officeart/2005/8/layout/default"/>
    <dgm:cxn modelId="{1DB58407-3C63-4262-885D-0E7DD3A93B18}" srcId="{A56EEAF3-4B14-49EB-84A6-2480D6BE5581}" destId="{0A3CF05B-B09F-4C64-8DE5-458772C9CFC6}" srcOrd="0" destOrd="0" parTransId="{04289BC5-E7CB-43CE-9D45-CECA9F1957E6}" sibTransId="{805B75E0-EDF0-47C0-9929-17089634A482}"/>
    <dgm:cxn modelId="{22F5F4A0-71A3-4083-BA1A-797F0629090A}" type="presOf" srcId="{0A3CF05B-B09F-4C64-8DE5-458772C9CFC6}" destId="{5E68AE76-9AED-4149-9E68-58C25867772B}" srcOrd="0" destOrd="0" presId="urn:microsoft.com/office/officeart/2005/8/layout/default"/>
    <dgm:cxn modelId="{3CF3D1F8-0F83-4AA8-8CF9-C8CFCC150CBA}" type="presOf" srcId="{535426DE-03AA-4A01-B6F6-F4EBF84F65B6}" destId="{18ED36E0-390B-4B92-B062-13ED75357D15}" srcOrd="0" destOrd="0" presId="urn:microsoft.com/office/officeart/2005/8/layout/default"/>
    <dgm:cxn modelId="{70F8B242-1D2D-4035-8418-E011DE36D669}" type="presOf" srcId="{C402BFD2-F9C2-4133-A2A3-33D09372F7C6}" destId="{8573CFA6-B016-4B88-B677-568F6EBAE9A8}" srcOrd="0" destOrd="0" presId="urn:microsoft.com/office/officeart/2005/8/layout/default"/>
    <dgm:cxn modelId="{4DE91352-0FD4-4D68-9188-F2D00158E959}" srcId="{A56EEAF3-4B14-49EB-84A6-2480D6BE5581}" destId="{535426DE-03AA-4A01-B6F6-F4EBF84F65B6}" srcOrd="2" destOrd="0" parTransId="{E37E5FF8-483D-4418-B07C-7DB3501F2A33}" sibTransId="{0D223C99-7165-404D-AA3A-F3F2F75FC551}"/>
    <dgm:cxn modelId="{5B2580CB-AAAA-44FC-9382-5F8D49555F10}" srcId="{A56EEAF3-4B14-49EB-84A6-2480D6BE5581}" destId="{C402BFD2-F9C2-4133-A2A3-33D09372F7C6}" srcOrd="3" destOrd="0" parTransId="{3A477DC1-A623-449D-9879-69DE27F3B93E}" sibTransId="{AA5480CF-AC2D-493A-BC94-9D9A5541DC7A}"/>
    <dgm:cxn modelId="{41B22EFA-0243-4E90-AC36-DFC3F54D3D7B}" type="presOf" srcId="{C9D9907C-F1EE-4FCC-85F2-A3B3F7322A12}" destId="{E4FC2CB9-DA86-4EBE-A0AD-E7996C0DB994}" srcOrd="0" destOrd="0" presId="urn:microsoft.com/office/officeart/2005/8/layout/default"/>
    <dgm:cxn modelId="{2DC339D8-AC96-4C06-93EC-6E263B8A0C44}" srcId="{A56EEAF3-4B14-49EB-84A6-2480D6BE5581}" destId="{403411E8-B252-46E4-AFF0-28DA1812D93B}" srcOrd="1" destOrd="0" parTransId="{B730B948-56A2-46A0-B564-06CC4FC38EA2}" sibTransId="{7AD8A6CD-CBAA-4F72-843B-0A04AF12DC5F}"/>
    <dgm:cxn modelId="{C11C6F31-C0E6-4624-8A94-78D4DE2A7C9D}" type="presParOf" srcId="{3CF5FBB8-B534-40D2-B009-6765980FDEDF}" destId="{5E68AE76-9AED-4149-9E68-58C25867772B}" srcOrd="0" destOrd="0" presId="urn:microsoft.com/office/officeart/2005/8/layout/default"/>
    <dgm:cxn modelId="{76FE374C-0DEC-421C-A852-2B536D4A36FA}" type="presParOf" srcId="{3CF5FBB8-B534-40D2-B009-6765980FDEDF}" destId="{AB9B8779-F5CC-44CF-A67A-60E7A42FA0A2}" srcOrd="1" destOrd="0" presId="urn:microsoft.com/office/officeart/2005/8/layout/default"/>
    <dgm:cxn modelId="{AE06D249-1196-4DB8-AEA7-402B1A290CFE}" type="presParOf" srcId="{3CF5FBB8-B534-40D2-B009-6765980FDEDF}" destId="{61E67083-1D9F-4E94-84F9-535DDAB1A1A9}" srcOrd="2" destOrd="0" presId="urn:microsoft.com/office/officeart/2005/8/layout/default"/>
    <dgm:cxn modelId="{6C453B3E-B432-402C-9A59-BEB42547910E}" type="presParOf" srcId="{3CF5FBB8-B534-40D2-B009-6765980FDEDF}" destId="{AC07F6D4-EF4B-4F21-9E7E-7C3FEF88BF4A}" srcOrd="3" destOrd="0" presId="urn:microsoft.com/office/officeart/2005/8/layout/default"/>
    <dgm:cxn modelId="{270115F6-376F-4BDB-85EC-281567802EC5}" type="presParOf" srcId="{3CF5FBB8-B534-40D2-B009-6765980FDEDF}" destId="{18ED36E0-390B-4B92-B062-13ED75357D15}" srcOrd="4" destOrd="0" presId="urn:microsoft.com/office/officeart/2005/8/layout/default"/>
    <dgm:cxn modelId="{49AD79C0-4A89-45AA-8348-3E512B07286D}" type="presParOf" srcId="{3CF5FBB8-B534-40D2-B009-6765980FDEDF}" destId="{D2AB1C84-3A6E-4B6D-BC15-75C2F3AB93BF}" srcOrd="5" destOrd="0" presId="urn:microsoft.com/office/officeart/2005/8/layout/default"/>
    <dgm:cxn modelId="{4E50A870-4B8E-4917-9B6E-92CBAA8000F1}" type="presParOf" srcId="{3CF5FBB8-B534-40D2-B009-6765980FDEDF}" destId="{8573CFA6-B016-4B88-B677-568F6EBAE9A8}" srcOrd="6" destOrd="0" presId="urn:microsoft.com/office/officeart/2005/8/layout/default"/>
    <dgm:cxn modelId="{09DD8C53-0E30-417B-929B-ED10FEA6BF8A}" type="presParOf" srcId="{3CF5FBB8-B534-40D2-B009-6765980FDEDF}" destId="{952B1DE9-E2C7-4E43-94E0-E4C3CA5FAD65}" srcOrd="7" destOrd="0" presId="urn:microsoft.com/office/officeart/2005/8/layout/default"/>
    <dgm:cxn modelId="{C8AF0742-CC77-41EC-9E5D-07F854797441}" type="presParOf" srcId="{3CF5FBB8-B534-40D2-B009-6765980FDEDF}" destId="{E4FC2CB9-DA86-4EBE-A0AD-E7996C0DB994}"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527B85-94C6-4D4E-8C7A-07C4F9291FFD}"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13C4EFB9-70CF-4738-89B3-1932F0FC3073}">
      <dgm:prSet phldrT="[Text]"/>
      <dgm:spPr>
        <a:solidFill>
          <a:srgbClr val="E9EBF5"/>
        </a:solidFill>
      </dgm:spPr>
      <dgm:t>
        <a:bodyPr/>
        <a:lstStyle/>
        <a:p>
          <a:r>
            <a:rPr lang="en-US" b="1" dirty="0" smtClean="0">
              <a:solidFill>
                <a:srgbClr val="E95A53"/>
              </a:solidFill>
              <a:latin typeface="+mj-lt"/>
            </a:rPr>
            <a:t>Training </a:t>
          </a:r>
          <a:endParaRPr lang="en-US" b="1" dirty="0">
            <a:solidFill>
              <a:srgbClr val="E95A53"/>
            </a:solidFill>
            <a:latin typeface="+mj-lt"/>
          </a:endParaRPr>
        </a:p>
      </dgm:t>
    </dgm:pt>
    <dgm:pt modelId="{4ACC8940-1AFB-4E3C-880E-41D13D236B3A}" type="parTrans" cxnId="{A71C99C6-779B-4D2A-AEEB-1FE95BCD57F2}">
      <dgm:prSet/>
      <dgm:spPr/>
      <dgm:t>
        <a:bodyPr/>
        <a:lstStyle/>
        <a:p>
          <a:endParaRPr lang="en-US">
            <a:latin typeface="+mj-lt"/>
          </a:endParaRPr>
        </a:p>
      </dgm:t>
    </dgm:pt>
    <dgm:pt modelId="{7F1E5C3C-2C6D-4162-8047-877DFCE2A55D}" type="sibTrans" cxnId="{A71C99C6-779B-4D2A-AEEB-1FE95BCD57F2}">
      <dgm:prSet/>
      <dgm:spPr/>
      <dgm:t>
        <a:bodyPr/>
        <a:lstStyle/>
        <a:p>
          <a:endParaRPr lang="en-US">
            <a:latin typeface="+mj-lt"/>
          </a:endParaRPr>
        </a:p>
      </dgm:t>
    </dgm:pt>
    <dgm:pt modelId="{22B0978C-01FE-4F52-9DFD-058F3B2B2545}">
      <dgm:prSet phldrT="[Text]"/>
      <dgm:spPr>
        <a:solidFill>
          <a:srgbClr val="E9EBF5"/>
        </a:solidFill>
      </dgm:spPr>
      <dgm:t>
        <a:bodyPr/>
        <a:lstStyle/>
        <a:p>
          <a:r>
            <a:rPr lang="en-US" dirty="0" smtClean="0">
              <a:solidFill>
                <a:schemeClr val="tx1"/>
              </a:solidFill>
              <a:latin typeface="+mj-lt"/>
            </a:rPr>
            <a:t>Occurs when the firm teaches operational or technical employees how to do a job for which they were hired.</a:t>
          </a:r>
          <a:endParaRPr lang="en-US" dirty="0">
            <a:solidFill>
              <a:schemeClr val="tx1"/>
            </a:solidFill>
            <a:latin typeface="+mj-lt"/>
          </a:endParaRPr>
        </a:p>
      </dgm:t>
    </dgm:pt>
    <dgm:pt modelId="{8B02E098-7D49-48DE-9E09-CE509192608B}" type="parTrans" cxnId="{6E0C60AC-1E27-487F-9DCF-1A8DCF53C02F}">
      <dgm:prSet/>
      <dgm:spPr/>
      <dgm:t>
        <a:bodyPr/>
        <a:lstStyle/>
        <a:p>
          <a:endParaRPr lang="en-US">
            <a:latin typeface="+mj-lt"/>
          </a:endParaRPr>
        </a:p>
      </dgm:t>
    </dgm:pt>
    <dgm:pt modelId="{7DB9BF3A-E245-48E6-BFB7-B9E6B5F2A288}" type="sibTrans" cxnId="{6E0C60AC-1E27-487F-9DCF-1A8DCF53C02F}">
      <dgm:prSet/>
      <dgm:spPr/>
      <dgm:t>
        <a:bodyPr/>
        <a:lstStyle/>
        <a:p>
          <a:endParaRPr lang="en-US">
            <a:latin typeface="+mj-lt"/>
          </a:endParaRPr>
        </a:p>
      </dgm:t>
    </dgm:pt>
    <dgm:pt modelId="{6F3A0908-4490-449D-B9A8-1DB2BBDD68FE}">
      <dgm:prSet phldrT="[Text]"/>
      <dgm:spPr>
        <a:solidFill>
          <a:srgbClr val="FEEAC9"/>
        </a:solidFill>
      </dgm:spPr>
      <dgm:t>
        <a:bodyPr/>
        <a:lstStyle/>
        <a:p>
          <a:r>
            <a:rPr lang="en-US" b="1" dirty="0" smtClean="0">
              <a:solidFill>
                <a:srgbClr val="E95A53"/>
              </a:solidFill>
              <a:latin typeface="+mj-lt"/>
            </a:rPr>
            <a:t>Development </a:t>
          </a:r>
          <a:endParaRPr lang="en-US" b="1" dirty="0">
            <a:solidFill>
              <a:srgbClr val="E95A53"/>
            </a:solidFill>
            <a:latin typeface="+mj-lt"/>
          </a:endParaRPr>
        </a:p>
      </dgm:t>
    </dgm:pt>
    <dgm:pt modelId="{E0A6E913-D8C1-4456-8490-82BDF031DD6C}" type="parTrans" cxnId="{4BF4C49A-D912-4175-B6D3-0C0DB1826570}">
      <dgm:prSet/>
      <dgm:spPr/>
      <dgm:t>
        <a:bodyPr/>
        <a:lstStyle/>
        <a:p>
          <a:endParaRPr lang="en-US">
            <a:latin typeface="+mj-lt"/>
          </a:endParaRPr>
        </a:p>
      </dgm:t>
    </dgm:pt>
    <dgm:pt modelId="{DCE937FC-ACE1-451F-B997-908E08BFE4F0}" type="sibTrans" cxnId="{4BF4C49A-D912-4175-B6D3-0C0DB1826570}">
      <dgm:prSet/>
      <dgm:spPr/>
      <dgm:t>
        <a:bodyPr/>
        <a:lstStyle/>
        <a:p>
          <a:endParaRPr lang="en-US">
            <a:latin typeface="+mj-lt"/>
          </a:endParaRPr>
        </a:p>
      </dgm:t>
    </dgm:pt>
    <dgm:pt modelId="{106BCD23-11D2-418E-9A6E-361A05220951}">
      <dgm:prSet phldrT="[Text]"/>
      <dgm:spPr>
        <a:solidFill>
          <a:srgbClr val="FEEAC9"/>
        </a:solidFill>
      </dgm:spPr>
      <dgm:t>
        <a:bodyPr/>
        <a:lstStyle/>
        <a:p>
          <a:r>
            <a:rPr lang="en-US" dirty="0" smtClean="0">
              <a:solidFill>
                <a:schemeClr val="tx1"/>
              </a:solidFill>
              <a:latin typeface="+mj-lt"/>
            </a:rPr>
            <a:t>Occurs when a firm teaches its managers and professionals the skills needed for both present and future jobs.</a:t>
          </a:r>
          <a:endParaRPr lang="en-US" dirty="0">
            <a:solidFill>
              <a:schemeClr val="tx1"/>
            </a:solidFill>
            <a:latin typeface="+mj-lt"/>
          </a:endParaRPr>
        </a:p>
      </dgm:t>
    </dgm:pt>
    <dgm:pt modelId="{496D2132-FFD8-48D5-BED0-37AEFDCF8AB6}" type="parTrans" cxnId="{40074707-12B2-4A6E-A648-A3ACC7CBF236}">
      <dgm:prSet/>
      <dgm:spPr/>
      <dgm:t>
        <a:bodyPr/>
        <a:lstStyle/>
        <a:p>
          <a:endParaRPr lang="en-US">
            <a:latin typeface="+mj-lt"/>
          </a:endParaRPr>
        </a:p>
      </dgm:t>
    </dgm:pt>
    <dgm:pt modelId="{5638D8D9-6C6E-4BA1-A967-89F532989C04}" type="sibTrans" cxnId="{40074707-12B2-4A6E-A648-A3ACC7CBF236}">
      <dgm:prSet/>
      <dgm:spPr/>
      <dgm:t>
        <a:bodyPr/>
        <a:lstStyle/>
        <a:p>
          <a:endParaRPr lang="en-US">
            <a:latin typeface="+mj-lt"/>
          </a:endParaRPr>
        </a:p>
      </dgm:t>
    </dgm:pt>
    <dgm:pt modelId="{B7513957-A4B2-4937-A051-CCEA50C476CD}" type="pres">
      <dgm:prSet presAssocID="{C8527B85-94C6-4D4E-8C7A-07C4F9291FFD}" presName="Name0" presStyleCnt="0">
        <dgm:presLayoutVars>
          <dgm:dir/>
          <dgm:resizeHandles val="exact"/>
        </dgm:presLayoutVars>
      </dgm:prSet>
      <dgm:spPr/>
      <dgm:t>
        <a:bodyPr/>
        <a:lstStyle/>
        <a:p>
          <a:endParaRPr lang="en-US"/>
        </a:p>
      </dgm:t>
    </dgm:pt>
    <dgm:pt modelId="{C29DAB4E-E522-454E-8526-09B9C3F7FFB0}" type="pres">
      <dgm:prSet presAssocID="{13C4EFB9-70CF-4738-89B3-1932F0FC3073}" presName="node" presStyleLbl="node1" presStyleIdx="0" presStyleCnt="2">
        <dgm:presLayoutVars>
          <dgm:bulletEnabled val="1"/>
        </dgm:presLayoutVars>
      </dgm:prSet>
      <dgm:spPr/>
      <dgm:t>
        <a:bodyPr/>
        <a:lstStyle/>
        <a:p>
          <a:endParaRPr lang="en-US"/>
        </a:p>
      </dgm:t>
    </dgm:pt>
    <dgm:pt modelId="{690C7476-3C15-4950-BFCA-D7F6D3F29A0B}" type="pres">
      <dgm:prSet presAssocID="{7F1E5C3C-2C6D-4162-8047-877DFCE2A55D}" presName="sibTrans" presStyleCnt="0"/>
      <dgm:spPr/>
    </dgm:pt>
    <dgm:pt modelId="{CDE6AD13-782E-477F-BEDF-DC52775B655E}" type="pres">
      <dgm:prSet presAssocID="{6F3A0908-4490-449D-B9A8-1DB2BBDD68FE}" presName="node" presStyleLbl="node1" presStyleIdx="1" presStyleCnt="2">
        <dgm:presLayoutVars>
          <dgm:bulletEnabled val="1"/>
        </dgm:presLayoutVars>
      </dgm:prSet>
      <dgm:spPr/>
      <dgm:t>
        <a:bodyPr/>
        <a:lstStyle/>
        <a:p>
          <a:endParaRPr lang="en-US"/>
        </a:p>
      </dgm:t>
    </dgm:pt>
  </dgm:ptLst>
  <dgm:cxnLst>
    <dgm:cxn modelId="{0CD3A45D-1B09-41EE-AD04-7CC054FA4161}" type="presOf" srcId="{13C4EFB9-70CF-4738-89B3-1932F0FC3073}" destId="{C29DAB4E-E522-454E-8526-09B9C3F7FFB0}" srcOrd="0" destOrd="0" presId="urn:microsoft.com/office/officeart/2005/8/layout/hList6"/>
    <dgm:cxn modelId="{D3181CF0-079F-4295-95AD-6B8E318ADEAA}" type="presOf" srcId="{22B0978C-01FE-4F52-9DFD-058F3B2B2545}" destId="{C29DAB4E-E522-454E-8526-09B9C3F7FFB0}" srcOrd="0" destOrd="1" presId="urn:microsoft.com/office/officeart/2005/8/layout/hList6"/>
    <dgm:cxn modelId="{2FC67B84-39A9-4739-83BD-3EAC83297A39}" type="presOf" srcId="{C8527B85-94C6-4D4E-8C7A-07C4F9291FFD}" destId="{B7513957-A4B2-4937-A051-CCEA50C476CD}" srcOrd="0" destOrd="0" presId="urn:microsoft.com/office/officeart/2005/8/layout/hList6"/>
    <dgm:cxn modelId="{40074707-12B2-4A6E-A648-A3ACC7CBF236}" srcId="{6F3A0908-4490-449D-B9A8-1DB2BBDD68FE}" destId="{106BCD23-11D2-418E-9A6E-361A05220951}" srcOrd="0" destOrd="0" parTransId="{496D2132-FFD8-48D5-BED0-37AEFDCF8AB6}" sibTransId="{5638D8D9-6C6E-4BA1-A967-89F532989C04}"/>
    <dgm:cxn modelId="{A71C99C6-779B-4D2A-AEEB-1FE95BCD57F2}" srcId="{C8527B85-94C6-4D4E-8C7A-07C4F9291FFD}" destId="{13C4EFB9-70CF-4738-89B3-1932F0FC3073}" srcOrd="0" destOrd="0" parTransId="{4ACC8940-1AFB-4E3C-880E-41D13D236B3A}" sibTransId="{7F1E5C3C-2C6D-4162-8047-877DFCE2A55D}"/>
    <dgm:cxn modelId="{69B94726-22BF-4973-B3FD-BC35129083B1}" type="presOf" srcId="{6F3A0908-4490-449D-B9A8-1DB2BBDD68FE}" destId="{CDE6AD13-782E-477F-BEDF-DC52775B655E}" srcOrd="0" destOrd="0" presId="urn:microsoft.com/office/officeart/2005/8/layout/hList6"/>
    <dgm:cxn modelId="{8E238920-76F4-4FB6-87FB-E5AC490AE1F4}" type="presOf" srcId="{106BCD23-11D2-418E-9A6E-361A05220951}" destId="{CDE6AD13-782E-477F-BEDF-DC52775B655E}" srcOrd="0" destOrd="1" presId="urn:microsoft.com/office/officeart/2005/8/layout/hList6"/>
    <dgm:cxn modelId="{4BF4C49A-D912-4175-B6D3-0C0DB1826570}" srcId="{C8527B85-94C6-4D4E-8C7A-07C4F9291FFD}" destId="{6F3A0908-4490-449D-B9A8-1DB2BBDD68FE}" srcOrd="1" destOrd="0" parTransId="{E0A6E913-D8C1-4456-8490-82BDF031DD6C}" sibTransId="{DCE937FC-ACE1-451F-B997-908E08BFE4F0}"/>
    <dgm:cxn modelId="{6E0C60AC-1E27-487F-9DCF-1A8DCF53C02F}" srcId="{13C4EFB9-70CF-4738-89B3-1932F0FC3073}" destId="{22B0978C-01FE-4F52-9DFD-058F3B2B2545}" srcOrd="0" destOrd="0" parTransId="{8B02E098-7D49-48DE-9E09-CE509192608B}" sibTransId="{7DB9BF3A-E245-48E6-BFB7-B9E6B5F2A288}"/>
    <dgm:cxn modelId="{9F8EF1A7-E095-47DF-8191-64FBA5C8C05F}" type="presParOf" srcId="{B7513957-A4B2-4937-A051-CCEA50C476CD}" destId="{C29DAB4E-E522-454E-8526-09B9C3F7FFB0}" srcOrd="0" destOrd="0" presId="urn:microsoft.com/office/officeart/2005/8/layout/hList6"/>
    <dgm:cxn modelId="{89A7F2F4-3BB4-4E6D-9308-6F3C7D03D306}" type="presParOf" srcId="{B7513957-A4B2-4937-A051-CCEA50C476CD}" destId="{690C7476-3C15-4950-BFCA-D7F6D3F29A0B}" srcOrd="1" destOrd="0" presId="urn:microsoft.com/office/officeart/2005/8/layout/hList6"/>
    <dgm:cxn modelId="{E6FB7518-FBF5-4E0C-A6FE-9866F29BB434}" type="presParOf" srcId="{B7513957-A4B2-4937-A051-CCEA50C476CD}" destId="{CDE6AD13-782E-477F-BEDF-DC52775B655E}"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CF555B-821E-4723-A7A6-1F2FB48489AF}">
      <dsp:nvSpPr>
        <dsp:cNvPr id="0" name=""/>
        <dsp:cNvSpPr/>
      </dsp:nvSpPr>
      <dsp:spPr>
        <a:xfrm>
          <a:off x="0" y="0"/>
          <a:ext cx="7543800" cy="2438400"/>
        </a:xfrm>
        <a:prstGeom prst="roundRect">
          <a:avLst>
            <a:gd name="adj" fmla="val 10000"/>
          </a:avLst>
        </a:prstGeom>
        <a:solidFill>
          <a:srgbClr val="E9EBF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E95A53"/>
              </a:solidFill>
              <a:latin typeface="+mj-lt"/>
            </a:rPr>
            <a:t>Human resource management (HRM)</a:t>
          </a:r>
          <a:endParaRPr lang="en-US" sz="3200" b="1" kern="1200" dirty="0">
            <a:solidFill>
              <a:srgbClr val="E95A53"/>
            </a:solidFill>
            <a:latin typeface="+mj-lt"/>
          </a:endParaRPr>
        </a:p>
      </dsp:txBody>
      <dsp:txXfrm>
        <a:off x="0" y="0"/>
        <a:ext cx="7543800" cy="731520"/>
      </dsp:txXfrm>
    </dsp:sp>
    <dsp:sp modelId="{D79CB12C-3250-4BF5-AB17-5604F83F6AFA}">
      <dsp:nvSpPr>
        <dsp:cNvPr id="0" name=""/>
        <dsp:cNvSpPr/>
      </dsp:nvSpPr>
      <dsp:spPr>
        <a:xfrm>
          <a:off x="754379" y="731520"/>
          <a:ext cx="6035040" cy="158496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latin typeface="+mj-lt"/>
            </a:rPr>
            <a:t>The set of organizational activities directed at attracting, developing, and maintaining an effective workforce.</a:t>
          </a:r>
          <a:endParaRPr lang="en-US" sz="2700" kern="1200" dirty="0">
            <a:solidFill>
              <a:schemeClr val="tx1"/>
            </a:solidFill>
            <a:latin typeface="+mj-lt"/>
          </a:endParaRPr>
        </a:p>
      </dsp:txBody>
      <dsp:txXfrm>
        <a:off x="754379" y="731520"/>
        <a:ext cx="6035040" cy="1584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DC1163-3129-4629-B52E-FF8BFD948A55}">
      <dsp:nvSpPr>
        <dsp:cNvPr id="0" name=""/>
        <dsp:cNvSpPr/>
      </dsp:nvSpPr>
      <dsp:spPr>
        <a:xfrm>
          <a:off x="1277540" y="1434554"/>
          <a:ext cx="2491382" cy="1245691"/>
        </a:xfrm>
        <a:prstGeom prst="roundRect">
          <a:avLst>
            <a:gd name="adj" fmla="val 10000"/>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HRM Environment</a:t>
          </a:r>
          <a:endParaRPr lang="en-US" sz="3300" kern="1200" dirty="0">
            <a:latin typeface="+mj-lt"/>
          </a:endParaRPr>
        </a:p>
      </dsp:txBody>
      <dsp:txXfrm>
        <a:off x="1277540" y="1434554"/>
        <a:ext cx="2491382" cy="1245691"/>
      </dsp:txXfrm>
    </dsp:sp>
    <dsp:sp modelId="{3DC67B75-D157-4F00-8FA9-4B1D8D7976C4}">
      <dsp:nvSpPr>
        <dsp:cNvPr id="0" name=""/>
        <dsp:cNvSpPr/>
      </dsp:nvSpPr>
      <dsp:spPr>
        <a:xfrm rot="18289469">
          <a:off x="3394660" y="1313881"/>
          <a:ext cx="1745079" cy="54492"/>
        </a:xfrm>
        <a:custGeom>
          <a:avLst/>
          <a:gdLst/>
          <a:ahLst/>
          <a:cxnLst/>
          <a:rect l="0" t="0" r="0" b="0"/>
          <a:pathLst>
            <a:path>
              <a:moveTo>
                <a:pt x="0" y="27246"/>
              </a:moveTo>
              <a:lnTo>
                <a:pt x="1745079" y="27246"/>
              </a:lnTo>
            </a:path>
          </a:pathLst>
        </a:custGeom>
        <a:noFill/>
        <a:ln w="9525" cap="flat" cmpd="sng" algn="ctr">
          <a:solidFill>
            <a:srgbClr val="00A3B4"/>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n>
              <a:noFill/>
            </a:ln>
            <a:latin typeface="+mj-lt"/>
          </a:endParaRPr>
        </a:p>
      </dsp:txBody>
      <dsp:txXfrm rot="18289469">
        <a:off x="4223573" y="1297500"/>
        <a:ext cx="87253" cy="87253"/>
      </dsp:txXfrm>
    </dsp:sp>
    <dsp:sp modelId="{C310A315-FC2C-457C-B81E-5FC93D4CD7E4}">
      <dsp:nvSpPr>
        <dsp:cNvPr id="0" name=""/>
        <dsp:cNvSpPr/>
      </dsp:nvSpPr>
      <dsp:spPr>
        <a:xfrm>
          <a:off x="4765476" y="2009"/>
          <a:ext cx="2491382" cy="1245691"/>
        </a:xfrm>
        <a:prstGeom prst="roundRect">
          <a:avLst>
            <a:gd name="adj" fmla="val 10000"/>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Strategic importance</a:t>
          </a:r>
          <a:endParaRPr lang="en-US" sz="3300" kern="1200" dirty="0">
            <a:latin typeface="+mj-lt"/>
          </a:endParaRPr>
        </a:p>
      </dsp:txBody>
      <dsp:txXfrm>
        <a:off x="4765476" y="2009"/>
        <a:ext cx="2491382" cy="1245691"/>
      </dsp:txXfrm>
    </dsp:sp>
    <dsp:sp modelId="{2AB90E7E-2646-4155-AA30-7F3EDD138BF2}">
      <dsp:nvSpPr>
        <dsp:cNvPr id="0" name=""/>
        <dsp:cNvSpPr/>
      </dsp:nvSpPr>
      <dsp:spPr>
        <a:xfrm>
          <a:off x="3768923" y="2030153"/>
          <a:ext cx="996553" cy="54492"/>
        </a:xfrm>
        <a:custGeom>
          <a:avLst/>
          <a:gdLst/>
          <a:ahLst/>
          <a:cxnLst/>
          <a:rect l="0" t="0" r="0" b="0"/>
          <a:pathLst>
            <a:path>
              <a:moveTo>
                <a:pt x="0" y="27246"/>
              </a:moveTo>
              <a:lnTo>
                <a:pt x="996553" y="27246"/>
              </a:lnTo>
            </a:path>
          </a:pathLst>
        </a:custGeom>
        <a:noFill/>
        <a:ln w="9525" cap="flat" cmpd="sng" algn="ctr">
          <a:solidFill>
            <a:srgbClr val="00A3B4"/>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solidFill>
                <a:srgbClr val="00A3B4"/>
              </a:solidFill>
            </a:ln>
            <a:latin typeface="+mj-lt"/>
          </a:endParaRPr>
        </a:p>
      </dsp:txBody>
      <dsp:txXfrm>
        <a:off x="4242286" y="2032486"/>
        <a:ext cx="49827" cy="49827"/>
      </dsp:txXfrm>
    </dsp:sp>
    <dsp:sp modelId="{9D9826F6-0AAB-4CBF-B906-4B30E0C604B0}">
      <dsp:nvSpPr>
        <dsp:cNvPr id="0" name=""/>
        <dsp:cNvSpPr/>
      </dsp:nvSpPr>
      <dsp:spPr>
        <a:xfrm>
          <a:off x="4765476" y="1434554"/>
          <a:ext cx="2491382" cy="1245691"/>
        </a:xfrm>
        <a:prstGeom prst="roundRect">
          <a:avLst>
            <a:gd name="adj" fmla="val 10000"/>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Legal environment</a:t>
          </a:r>
          <a:endParaRPr lang="en-US" sz="3300" kern="1200" dirty="0">
            <a:latin typeface="+mj-lt"/>
          </a:endParaRPr>
        </a:p>
      </dsp:txBody>
      <dsp:txXfrm>
        <a:off x="4765476" y="1434554"/>
        <a:ext cx="2491382" cy="1245691"/>
      </dsp:txXfrm>
    </dsp:sp>
    <dsp:sp modelId="{CA190F5E-6F2C-4673-B3C0-ABEB48254F06}">
      <dsp:nvSpPr>
        <dsp:cNvPr id="0" name=""/>
        <dsp:cNvSpPr/>
      </dsp:nvSpPr>
      <dsp:spPr>
        <a:xfrm rot="3310531">
          <a:off x="3394660" y="2746426"/>
          <a:ext cx="1745079" cy="54492"/>
        </a:xfrm>
        <a:custGeom>
          <a:avLst/>
          <a:gdLst/>
          <a:ahLst/>
          <a:cxnLst/>
          <a:rect l="0" t="0" r="0" b="0"/>
          <a:pathLst>
            <a:path>
              <a:moveTo>
                <a:pt x="0" y="27246"/>
              </a:moveTo>
              <a:lnTo>
                <a:pt x="1745079" y="27246"/>
              </a:lnTo>
            </a:path>
          </a:pathLst>
        </a:custGeom>
        <a:noFill/>
        <a:ln w="9525" cap="flat" cmpd="sng" algn="ctr">
          <a:solidFill>
            <a:srgbClr val="00A3B4"/>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n>
              <a:solidFill>
                <a:srgbClr val="00A3B4"/>
              </a:solidFill>
            </a:ln>
            <a:latin typeface="+mj-lt"/>
          </a:endParaRPr>
        </a:p>
      </dsp:txBody>
      <dsp:txXfrm rot="3310531">
        <a:off x="4223573" y="2730045"/>
        <a:ext cx="87253" cy="87253"/>
      </dsp:txXfrm>
    </dsp:sp>
    <dsp:sp modelId="{A6583CF5-9C12-4076-A616-B144B3C092C9}">
      <dsp:nvSpPr>
        <dsp:cNvPr id="0" name=""/>
        <dsp:cNvSpPr/>
      </dsp:nvSpPr>
      <dsp:spPr>
        <a:xfrm>
          <a:off x="4765476" y="2867099"/>
          <a:ext cx="2491382" cy="1245691"/>
        </a:xfrm>
        <a:prstGeom prst="roundRect">
          <a:avLst>
            <a:gd name="adj" fmla="val 10000"/>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latin typeface="+mj-lt"/>
            </a:rPr>
            <a:t>Social environment</a:t>
          </a:r>
          <a:endParaRPr lang="en-US" sz="3300" kern="1200" dirty="0">
            <a:latin typeface="+mj-lt"/>
          </a:endParaRPr>
        </a:p>
      </dsp:txBody>
      <dsp:txXfrm>
        <a:off x="4765476" y="2867099"/>
        <a:ext cx="2491382" cy="12456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498323-CA99-4D50-96B5-9840DDADD659}">
      <dsp:nvSpPr>
        <dsp:cNvPr id="0" name=""/>
        <dsp:cNvSpPr/>
      </dsp:nvSpPr>
      <dsp:spPr>
        <a:xfrm>
          <a:off x="1223158" y="2450"/>
          <a:ext cx="2790229" cy="1674137"/>
        </a:xfrm>
        <a:prstGeom prst="rect">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mj-lt"/>
            </a:rPr>
            <a:t>Equal employment opportunity</a:t>
          </a:r>
          <a:endParaRPr lang="en-US" sz="3100" kern="1200" dirty="0">
            <a:latin typeface="+mj-lt"/>
          </a:endParaRPr>
        </a:p>
      </dsp:txBody>
      <dsp:txXfrm>
        <a:off x="1223158" y="2450"/>
        <a:ext cx="2790229" cy="1674137"/>
      </dsp:txXfrm>
    </dsp:sp>
    <dsp:sp modelId="{ACC177EC-1532-4C86-A4FA-D74E4660FEAA}">
      <dsp:nvSpPr>
        <dsp:cNvPr id="0" name=""/>
        <dsp:cNvSpPr/>
      </dsp:nvSpPr>
      <dsp:spPr>
        <a:xfrm>
          <a:off x="4292411" y="2450"/>
          <a:ext cx="2790229" cy="1674137"/>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mj-lt"/>
            </a:rPr>
            <a:t>Compensation and benefits</a:t>
          </a:r>
          <a:endParaRPr lang="en-US" sz="3100" kern="1200" dirty="0">
            <a:latin typeface="+mj-lt"/>
          </a:endParaRPr>
        </a:p>
      </dsp:txBody>
      <dsp:txXfrm>
        <a:off x="4292411" y="2450"/>
        <a:ext cx="2790229" cy="1674137"/>
      </dsp:txXfrm>
    </dsp:sp>
    <dsp:sp modelId="{E9260408-4D23-43B4-B5CE-36EE88BC1A34}">
      <dsp:nvSpPr>
        <dsp:cNvPr id="0" name=""/>
        <dsp:cNvSpPr/>
      </dsp:nvSpPr>
      <dsp:spPr>
        <a:xfrm>
          <a:off x="1223158" y="1955611"/>
          <a:ext cx="2790229" cy="1674137"/>
        </a:xfrm>
        <a:prstGeom prst="rect">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mj-lt"/>
            </a:rPr>
            <a:t>Labor relations</a:t>
          </a:r>
          <a:endParaRPr lang="en-US" sz="3100" kern="1200" dirty="0">
            <a:latin typeface="+mj-lt"/>
          </a:endParaRPr>
        </a:p>
      </dsp:txBody>
      <dsp:txXfrm>
        <a:off x="1223158" y="1955611"/>
        <a:ext cx="2790229" cy="1674137"/>
      </dsp:txXfrm>
    </dsp:sp>
    <dsp:sp modelId="{CF208CA3-1829-43A4-9F8D-DEF73A8DA763}">
      <dsp:nvSpPr>
        <dsp:cNvPr id="0" name=""/>
        <dsp:cNvSpPr/>
      </dsp:nvSpPr>
      <dsp:spPr>
        <a:xfrm>
          <a:off x="4292411" y="1955611"/>
          <a:ext cx="2790229" cy="1674137"/>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mj-lt"/>
            </a:rPr>
            <a:t>Occupational safety and health</a:t>
          </a:r>
          <a:endParaRPr lang="en-US" sz="3100" kern="1200" dirty="0">
            <a:latin typeface="+mj-lt"/>
          </a:endParaRPr>
        </a:p>
      </dsp:txBody>
      <dsp:txXfrm>
        <a:off x="4292411" y="1955611"/>
        <a:ext cx="2790229" cy="167413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68AE76-9AED-4149-9E68-58C25867772B}">
      <dsp:nvSpPr>
        <dsp:cNvPr id="0" name=""/>
        <dsp:cNvSpPr/>
      </dsp:nvSpPr>
      <dsp:spPr>
        <a:xfrm>
          <a:off x="0" y="259953"/>
          <a:ext cx="2452687" cy="1471612"/>
        </a:xfrm>
        <a:prstGeom prst="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latin typeface="+mj-lt"/>
            </a:rPr>
            <a:t>Application blanks</a:t>
          </a:r>
          <a:endParaRPr lang="en-US" sz="3100" kern="1200" dirty="0">
            <a:solidFill>
              <a:schemeClr val="tx1"/>
            </a:solidFill>
            <a:latin typeface="+mj-lt"/>
          </a:endParaRPr>
        </a:p>
      </dsp:txBody>
      <dsp:txXfrm>
        <a:off x="0" y="259953"/>
        <a:ext cx="2452687" cy="1471612"/>
      </dsp:txXfrm>
    </dsp:sp>
    <dsp:sp modelId="{61E67083-1D9F-4E94-84F9-535DDAB1A1A9}">
      <dsp:nvSpPr>
        <dsp:cNvPr id="0" name=""/>
        <dsp:cNvSpPr/>
      </dsp:nvSpPr>
      <dsp:spPr>
        <a:xfrm>
          <a:off x="2697956" y="259953"/>
          <a:ext cx="2452687" cy="1471612"/>
        </a:xfrm>
        <a:prstGeom prst="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latin typeface="+mj-lt"/>
            </a:rPr>
            <a:t>Tests</a:t>
          </a:r>
          <a:endParaRPr lang="en-US" sz="3100" kern="1200" dirty="0">
            <a:solidFill>
              <a:schemeClr val="tx1"/>
            </a:solidFill>
            <a:latin typeface="+mj-lt"/>
          </a:endParaRPr>
        </a:p>
      </dsp:txBody>
      <dsp:txXfrm>
        <a:off x="2697956" y="259953"/>
        <a:ext cx="2452687" cy="1471612"/>
      </dsp:txXfrm>
    </dsp:sp>
    <dsp:sp modelId="{18ED36E0-390B-4B92-B062-13ED75357D15}">
      <dsp:nvSpPr>
        <dsp:cNvPr id="0" name=""/>
        <dsp:cNvSpPr/>
      </dsp:nvSpPr>
      <dsp:spPr>
        <a:xfrm>
          <a:off x="5395912" y="259953"/>
          <a:ext cx="2452687" cy="1471612"/>
        </a:xfrm>
        <a:prstGeom prst="rect">
          <a:avLst/>
        </a:prstGeom>
        <a:solidFill>
          <a:srgbClr val="848B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latin typeface="+mj-lt"/>
            </a:rPr>
            <a:t>Interviews </a:t>
          </a:r>
          <a:endParaRPr lang="en-US" sz="3100" kern="1200" dirty="0">
            <a:solidFill>
              <a:schemeClr val="tx1"/>
            </a:solidFill>
            <a:latin typeface="+mj-lt"/>
          </a:endParaRPr>
        </a:p>
      </dsp:txBody>
      <dsp:txXfrm>
        <a:off x="5395912" y="259953"/>
        <a:ext cx="2452687" cy="1471612"/>
      </dsp:txXfrm>
    </dsp:sp>
    <dsp:sp modelId="{8573CFA6-B016-4B88-B677-568F6EBAE9A8}">
      <dsp:nvSpPr>
        <dsp:cNvPr id="0" name=""/>
        <dsp:cNvSpPr/>
      </dsp:nvSpPr>
      <dsp:spPr>
        <a:xfrm>
          <a:off x="1348978" y="1976834"/>
          <a:ext cx="2452687" cy="1471612"/>
        </a:xfrm>
        <a:prstGeom prst="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latin typeface="+mj-lt"/>
            </a:rPr>
            <a:t>Assessment centers</a:t>
          </a:r>
          <a:endParaRPr lang="en-US" sz="3100" kern="1200" dirty="0">
            <a:solidFill>
              <a:schemeClr val="tx1"/>
            </a:solidFill>
            <a:latin typeface="+mj-lt"/>
          </a:endParaRPr>
        </a:p>
      </dsp:txBody>
      <dsp:txXfrm>
        <a:off x="1348978" y="1976834"/>
        <a:ext cx="2452687" cy="1471612"/>
      </dsp:txXfrm>
    </dsp:sp>
    <dsp:sp modelId="{E4FC2CB9-DA86-4EBE-A0AD-E7996C0DB994}">
      <dsp:nvSpPr>
        <dsp:cNvPr id="0" name=""/>
        <dsp:cNvSpPr/>
      </dsp:nvSpPr>
      <dsp:spPr>
        <a:xfrm>
          <a:off x="4046934" y="1976834"/>
          <a:ext cx="2452687" cy="1471612"/>
        </a:xfrm>
        <a:prstGeom prst="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latin typeface="+mj-lt"/>
            </a:rPr>
            <a:t>Other techniques</a:t>
          </a:r>
          <a:endParaRPr lang="en-US" sz="3100" kern="1200" dirty="0">
            <a:solidFill>
              <a:schemeClr val="tx1"/>
            </a:solidFill>
            <a:latin typeface="+mj-lt"/>
          </a:endParaRPr>
        </a:p>
      </dsp:txBody>
      <dsp:txXfrm>
        <a:off x="4046934" y="1976834"/>
        <a:ext cx="2452687" cy="14716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9DAB4E-E522-454E-8526-09B9C3F7FFB0}">
      <dsp:nvSpPr>
        <dsp:cNvPr id="0" name=""/>
        <dsp:cNvSpPr/>
      </dsp:nvSpPr>
      <dsp:spPr>
        <a:xfrm rot="16200000">
          <a:off x="-561503" y="564554"/>
          <a:ext cx="4064000" cy="2934890"/>
        </a:xfrm>
        <a:prstGeom prst="flowChartManualOperation">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4041" bIns="0" numCol="1" spcCol="1270" anchor="t" anchorCtr="0">
          <a:noAutofit/>
        </a:bodyPr>
        <a:lstStyle/>
        <a:p>
          <a:pPr lvl="0" algn="l" defTabSz="1200150">
            <a:lnSpc>
              <a:spcPct val="90000"/>
            </a:lnSpc>
            <a:spcBef>
              <a:spcPct val="0"/>
            </a:spcBef>
            <a:spcAft>
              <a:spcPct val="35000"/>
            </a:spcAft>
          </a:pPr>
          <a:r>
            <a:rPr lang="en-US" sz="2700" b="1" kern="1200" dirty="0" smtClean="0">
              <a:solidFill>
                <a:srgbClr val="E95A53"/>
              </a:solidFill>
              <a:latin typeface="+mj-lt"/>
            </a:rPr>
            <a:t>Training </a:t>
          </a:r>
          <a:endParaRPr lang="en-US" sz="2700" b="1" kern="1200" dirty="0">
            <a:solidFill>
              <a:srgbClr val="E95A53"/>
            </a:solidFill>
            <a:latin typeface="+mj-lt"/>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mj-lt"/>
            </a:rPr>
            <a:t>Occurs when the firm teaches operational or technical employees how to do a job for which they were hired.</a:t>
          </a:r>
          <a:endParaRPr lang="en-US" sz="2100" kern="1200" dirty="0">
            <a:solidFill>
              <a:schemeClr val="tx1"/>
            </a:solidFill>
            <a:latin typeface="+mj-lt"/>
          </a:endParaRPr>
        </a:p>
      </dsp:txBody>
      <dsp:txXfrm rot="16200000">
        <a:off x="-561503" y="564554"/>
        <a:ext cx="4064000" cy="2934890"/>
      </dsp:txXfrm>
    </dsp:sp>
    <dsp:sp modelId="{CDE6AD13-782E-477F-BEDF-DC52775B655E}">
      <dsp:nvSpPr>
        <dsp:cNvPr id="0" name=""/>
        <dsp:cNvSpPr/>
      </dsp:nvSpPr>
      <dsp:spPr>
        <a:xfrm rot="16200000">
          <a:off x="2593503" y="564554"/>
          <a:ext cx="4064000" cy="2934890"/>
        </a:xfrm>
        <a:prstGeom prst="flowChartManualOperation">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4041" bIns="0" numCol="1" spcCol="1270" anchor="t" anchorCtr="0">
          <a:noAutofit/>
        </a:bodyPr>
        <a:lstStyle/>
        <a:p>
          <a:pPr lvl="0" algn="l" defTabSz="1200150">
            <a:lnSpc>
              <a:spcPct val="90000"/>
            </a:lnSpc>
            <a:spcBef>
              <a:spcPct val="0"/>
            </a:spcBef>
            <a:spcAft>
              <a:spcPct val="35000"/>
            </a:spcAft>
          </a:pPr>
          <a:r>
            <a:rPr lang="en-US" sz="2700" b="1" kern="1200" dirty="0" smtClean="0">
              <a:solidFill>
                <a:srgbClr val="E95A53"/>
              </a:solidFill>
              <a:latin typeface="+mj-lt"/>
            </a:rPr>
            <a:t>Development </a:t>
          </a:r>
          <a:endParaRPr lang="en-US" sz="2700" b="1" kern="1200" dirty="0">
            <a:solidFill>
              <a:srgbClr val="E95A53"/>
            </a:solidFill>
            <a:latin typeface="+mj-lt"/>
          </a:endParaRPr>
        </a:p>
        <a:p>
          <a:pPr marL="228600" lvl="1" indent="-228600" algn="l" defTabSz="933450">
            <a:lnSpc>
              <a:spcPct val="90000"/>
            </a:lnSpc>
            <a:spcBef>
              <a:spcPct val="0"/>
            </a:spcBef>
            <a:spcAft>
              <a:spcPct val="15000"/>
            </a:spcAft>
            <a:buChar char="••"/>
          </a:pPr>
          <a:r>
            <a:rPr lang="en-US" sz="2100" kern="1200" dirty="0" smtClean="0">
              <a:solidFill>
                <a:schemeClr val="tx1"/>
              </a:solidFill>
              <a:latin typeface="+mj-lt"/>
            </a:rPr>
            <a:t>Occurs when a firm teaches its managers and professionals the skills needed for both present and future jobs.</a:t>
          </a:r>
          <a:endParaRPr lang="en-US" sz="2100" kern="1200" dirty="0">
            <a:solidFill>
              <a:schemeClr val="tx1"/>
            </a:solidFill>
            <a:latin typeface="+mj-lt"/>
          </a:endParaRPr>
        </a:p>
      </dsp:txBody>
      <dsp:txXfrm rot="16200000">
        <a:off x="2593503" y="564554"/>
        <a:ext cx="4064000" cy="29348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53659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53659E"/>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00A3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00A3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00A3B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53659E"/>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53659E"/>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00A3B4"/>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53659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53659E"/>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13 -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Four: The Organizing Process</a:t>
            </a:r>
            <a:endParaRPr lang="en-US" dirty="0"/>
          </a:p>
        </p:txBody>
      </p:sp>
      <p:sp>
        <p:nvSpPr>
          <p:cNvPr id="14" name="Content Placeholder 13"/>
          <p:cNvSpPr>
            <a:spLocks noGrp="1"/>
          </p:cNvSpPr>
          <p:nvPr>
            <p:ph sz="quarter" idx="14"/>
          </p:nvPr>
        </p:nvSpPr>
        <p:spPr>
          <a:xfrm>
            <a:off x="1752600" y="3886200"/>
            <a:ext cx="7086600" cy="1676400"/>
          </a:xfrm>
        </p:spPr>
        <p:txBody>
          <a:bodyPr/>
          <a:lstStyle/>
          <a:p>
            <a:r>
              <a:rPr lang="en-US" dirty="0" smtClean="0"/>
              <a:t>Chapter Thirteen: Managing Human Resources in Organizations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Equal Employment Opportunity</a:t>
            </a:r>
            <a:endParaRPr lang="en-US" dirty="0"/>
          </a:p>
        </p:txBody>
      </p:sp>
      <p:sp>
        <p:nvSpPr>
          <p:cNvPr id="4" name="Content Placeholder 3"/>
          <p:cNvSpPr>
            <a:spLocks noGrp="1"/>
          </p:cNvSpPr>
          <p:nvPr>
            <p:ph idx="1"/>
          </p:nvPr>
        </p:nvSpPr>
        <p:spPr>
          <a:xfrm>
            <a:off x="457200" y="1600200"/>
            <a:ext cx="8686800" cy="4800600"/>
          </a:xfrm>
        </p:spPr>
        <p:txBody>
          <a:bodyPr>
            <a:normAutofit fontScale="92500"/>
          </a:bodyPr>
          <a:lstStyle/>
          <a:p>
            <a:r>
              <a:rPr lang="en-US" b="1" dirty="0" smtClean="0">
                <a:solidFill>
                  <a:srgbClr val="E95A53"/>
                </a:solidFill>
              </a:rPr>
              <a:t>Equal Employment Opportunity Commission (EEOC)</a:t>
            </a:r>
          </a:p>
          <a:p>
            <a:pPr lvl="1"/>
            <a:r>
              <a:rPr lang="en-US" dirty="0" smtClean="0"/>
              <a:t>is a federal agency charged with enforcing Title VII and other antidiscrimination laws.</a:t>
            </a:r>
          </a:p>
          <a:p>
            <a:r>
              <a:rPr lang="en-US" b="1" dirty="0" smtClean="0">
                <a:solidFill>
                  <a:srgbClr val="E95A53"/>
                </a:solidFill>
              </a:rPr>
              <a:t>Age Discrimination in Employment Act</a:t>
            </a:r>
          </a:p>
          <a:p>
            <a:pPr lvl="1"/>
            <a:r>
              <a:rPr lang="en-US" dirty="0" smtClean="0"/>
              <a:t>outlaws discrimination against people older than 40 years; passed in 1967, amended in ‘78 and ‘86.</a:t>
            </a:r>
          </a:p>
          <a:p>
            <a:r>
              <a:rPr lang="en-US" dirty="0" smtClean="0"/>
              <a:t>Both the Age Discrimination Act and Title VII</a:t>
            </a:r>
          </a:p>
          <a:p>
            <a:pPr lvl="1"/>
            <a:r>
              <a:rPr lang="en-US" dirty="0" smtClean="0"/>
              <a:t>require passive nondiscrimination or equal opportunity.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up)">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Equal Employment Opportunity</a:t>
            </a:r>
            <a:endParaRPr lang="en-US" dirty="0"/>
          </a:p>
        </p:txBody>
      </p:sp>
      <p:sp>
        <p:nvSpPr>
          <p:cNvPr id="4" name="Content Placeholder 3"/>
          <p:cNvSpPr>
            <a:spLocks noGrp="1"/>
          </p:cNvSpPr>
          <p:nvPr>
            <p:ph idx="1"/>
          </p:nvPr>
        </p:nvSpPr>
        <p:spPr>
          <a:xfrm>
            <a:off x="457200" y="1600200"/>
            <a:ext cx="8382000" cy="4800600"/>
          </a:xfrm>
        </p:spPr>
        <p:txBody>
          <a:bodyPr>
            <a:normAutofit fontScale="92500" lnSpcReduction="10000"/>
          </a:bodyPr>
          <a:lstStyle/>
          <a:p>
            <a:r>
              <a:rPr lang="en-US" b="1" dirty="0" smtClean="0">
                <a:solidFill>
                  <a:srgbClr val="E95A53"/>
                </a:solidFill>
              </a:rPr>
              <a:t>Affirmative action</a:t>
            </a:r>
          </a:p>
          <a:p>
            <a:pPr lvl="1"/>
            <a:r>
              <a:rPr lang="en-US" dirty="0" smtClean="0"/>
              <a:t>is intentionally seeking and hiring qualified or </a:t>
            </a:r>
            <a:r>
              <a:rPr lang="en-US" dirty="0" err="1" smtClean="0"/>
              <a:t>qualifiable</a:t>
            </a:r>
            <a:r>
              <a:rPr lang="en-US" dirty="0" smtClean="0"/>
              <a:t> employees from racial, sexual, and ethnic groups underrepresented in the organization.</a:t>
            </a:r>
          </a:p>
          <a:p>
            <a:pPr lvl="1"/>
            <a:r>
              <a:rPr lang="en-US" dirty="0" smtClean="0"/>
              <a:t>Employers holding government contracts require affirmative action.</a:t>
            </a:r>
          </a:p>
          <a:p>
            <a:pPr lvl="2"/>
            <a:r>
              <a:rPr lang="en-US" dirty="0" smtClean="0"/>
              <a:t>Must have written action plans and employment goals.</a:t>
            </a:r>
          </a:p>
          <a:p>
            <a:pPr lvl="2"/>
            <a:r>
              <a:rPr lang="en-US" dirty="0" smtClean="0"/>
              <a:t>Require affirmative hiring for Vietnam veterans due to the Vietnam Era Veterans Readjustment Assistance Act.</a:t>
            </a:r>
          </a:p>
          <a:p>
            <a:pPr lvl="2"/>
            <a:r>
              <a:rPr lang="en-US" dirty="0" smtClean="0"/>
              <a:t>The Pregnancy Discrimination Acts forbids discrimination against women who are pregnant.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Equal Employment Opportunity</a:t>
            </a:r>
            <a:endParaRPr lang="en-US" dirty="0"/>
          </a:p>
        </p:txBody>
      </p:sp>
      <p:sp>
        <p:nvSpPr>
          <p:cNvPr id="4" name="Content Placeholder 3"/>
          <p:cNvSpPr>
            <a:spLocks noGrp="1"/>
          </p:cNvSpPr>
          <p:nvPr>
            <p:ph idx="1"/>
          </p:nvPr>
        </p:nvSpPr>
        <p:spPr/>
        <p:txBody>
          <a:bodyPr>
            <a:normAutofit/>
          </a:bodyPr>
          <a:lstStyle/>
          <a:p>
            <a:r>
              <a:rPr lang="en-US" b="1" dirty="0" smtClean="0">
                <a:solidFill>
                  <a:srgbClr val="E95A53"/>
                </a:solidFill>
              </a:rPr>
              <a:t>Americans with Disabilities Act (ADA) </a:t>
            </a:r>
          </a:p>
          <a:p>
            <a:pPr lvl="1"/>
            <a:r>
              <a:rPr lang="en-US" dirty="0" smtClean="0"/>
              <a:t>prohibits discrimination against people with disabilities.</a:t>
            </a:r>
          </a:p>
          <a:p>
            <a:pPr lvl="1"/>
            <a:r>
              <a:rPr lang="en-US" dirty="0" smtClean="0"/>
              <a:t>Passed in 1990, requires employers make reasonable accommodations for employees.</a:t>
            </a:r>
          </a:p>
          <a:p>
            <a:r>
              <a:rPr lang="en-US" b="1" dirty="0" smtClean="0">
                <a:solidFill>
                  <a:srgbClr val="E95A53"/>
                </a:solidFill>
              </a:rPr>
              <a:t>Civil Rights Act of 1991 </a:t>
            </a:r>
          </a:p>
          <a:p>
            <a:pPr lvl="1"/>
            <a:r>
              <a:rPr lang="en-US" dirty="0" smtClean="0"/>
              <a:t>amends the original Civil Rights Act, making it easier to bring discrimination lawsuits while also limiting punitive damages.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13.1</a:t>
            </a:r>
            <a:endParaRPr lang="en-US" dirty="0"/>
          </a:p>
        </p:txBody>
      </p:sp>
      <p:sp>
        <p:nvSpPr>
          <p:cNvPr id="4" name="Content Placeholder 3"/>
          <p:cNvSpPr>
            <a:spLocks noGrp="1"/>
          </p:cNvSpPr>
          <p:nvPr>
            <p:ph sz="quarter" idx="13"/>
          </p:nvPr>
        </p:nvSpPr>
        <p:spPr/>
        <p:txBody>
          <a:bodyPr/>
          <a:lstStyle/>
          <a:p>
            <a:r>
              <a:rPr lang="en-US" dirty="0" smtClean="0"/>
              <a:t>The Legal Environment of HRM</a:t>
            </a:r>
            <a:endParaRPr lang="en-US" dirty="0"/>
          </a:p>
        </p:txBody>
      </p:sp>
      <p:pic>
        <p:nvPicPr>
          <p:cNvPr id="7" name="Picture 6" descr="Compensation and benefits laws include the fair labor standards act, the equal pay act of 1963, the employee retirement income security act of 1974, and the family and medical leave act of 1993."/>
          <p:cNvPicPr>
            <a:picLocks noChangeAspect="1"/>
          </p:cNvPicPr>
          <p:nvPr/>
        </p:nvPicPr>
        <p:blipFill>
          <a:blip r:embed="rId2" cstate="print"/>
          <a:stretch>
            <a:fillRect/>
          </a:stretch>
        </p:blipFill>
        <p:spPr>
          <a:xfrm>
            <a:off x="232006" y="1734452"/>
            <a:ext cx="8679987" cy="3389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Compensation and Benefits</a:t>
            </a:r>
            <a:endParaRPr lang="en-US" dirty="0"/>
          </a:p>
        </p:txBody>
      </p:sp>
      <p:sp>
        <p:nvSpPr>
          <p:cNvPr id="4" name="Content Placeholder 3"/>
          <p:cNvSpPr>
            <a:spLocks noGrp="1"/>
          </p:cNvSpPr>
          <p:nvPr>
            <p:ph idx="1"/>
          </p:nvPr>
        </p:nvSpPr>
        <p:spPr>
          <a:xfrm>
            <a:off x="457200" y="1600200"/>
            <a:ext cx="8305800" cy="4525963"/>
          </a:xfrm>
        </p:spPr>
        <p:txBody>
          <a:bodyPr/>
          <a:lstStyle/>
          <a:p>
            <a:r>
              <a:rPr lang="en-US" b="1" dirty="0" smtClean="0">
                <a:solidFill>
                  <a:srgbClr val="E95A53"/>
                </a:solidFill>
              </a:rPr>
              <a:t>Fair Labor Standards Act </a:t>
            </a:r>
          </a:p>
          <a:p>
            <a:pPr lvl="1"/>
            <a:r>
              <a:rPr lang="en-US" dirty="0" smtClean="0"/>
              <a:t>sets a minimum wage and requires overtime pay for work in excess of 40 hours per week; passed in 1938 and amended frequently.</a:t>
            </a:r>
          </a:p>
          <a:p>
            <a:pPr lvl="1"/>
            <a:r>
              <a:rPr lang="en-US" dirty="0" smtClean="0"/>
              <a:t>Salaried professional, executive, and administrative employees are exempt.</a:t>
            </a:r>
          </a:p>
          <a:p>
            <a:r>
              <a:rPr lang="en-US" b="1" dirty="0" smtClean="0">
                <a:solidFill>
                  <a:srgbClr val="E95A53"/>
                </a:solidFill>
              </a:rPr>
              <a:t>Equal Pay Act of 1963 </a:t>
            </a:r>
          </a:p>
          <a:p>
            <a:pPr lvl="1"/>
            <a:r>
              <a:rPr lang="en-US" dirty="0" smtClean="0"/>
              <a:t>requires that men and women be paid the same amount for doing the same job.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linds(horizontal)">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Compensation and Benefits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Employee Retirement Income Security Act of 1974 (ERISA) </a:t>
            </a:r>
          </a:p>
          <a:p>
            <a:pPr lvl="1"/>
            <a:r>
              <a:rPr lang="en-US" dirty="0" smtClean="0"/>
              <a:t>regulates how organizations manage their pension funds.</a:t>
            </a:r>
          </a:p>
          <a:p>
            <a:r>
              <a:rPr lang="en-US" b="1" dirty="0" smtClean="0">
                <a:solidFill>
                  <a:srgbClr val="E95A53"/>
                </a:solidFill>
              </a:rPr>
              <a:t>Family and Medical Leave Act of 1993 </a:t>
            </a:r>
          </a:p>
          <a:p>
            <a:pPr lvl="1"/>
            <a:r>
              <a:rPr lang="en-US" dirty="0" smtClean="0"/>
              <a:t>requires employers provide up to 12 weeks of unpaid leave for family and medical emergencies.</a:t>
            </a:r>
            <a:endParaRPr lang="en-US" b="1" dirty="0">
              <a:solidFill>
                <a:srgbClr val="E95A5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13.1</a:t>
            </a:r>
            <a:endParaRPr lang="en-US" dirty="0"/>
          </a:p>
        </p:txBody>
      </p:sp>
      <p:sp>
        <p:nvSpPr>
          <p:cNvPr id="4" name="Content Placeholder 3"/>
          <p:cNvSpPr>
            <a:spLocks noGrp="1"/>
          </p:cNvSpPr>
          <p:nvPr>
            <p:ph sz="quarter" idx="13"/>
          </p:nvPr>
        </p:nvSpPr>
        <p:spPr/>
        <p:txBody>
          <a:bodyPr/>
          <a:lstStyle/>
          <a:p>
            <a:r>
              <a:rPr lang="en-US" dirty="0" smtClean="0"/>
              <a:t>The Legal Environment of HRM</a:t>
            </a:r>
            <a:endParaRPr lang="en-US" dirty="0"/>
          </a:p>
        </p:txBody>
      </p:sp>
      <p:pic>
        <p:nvPicPr>
          <p:cNvPr id="7" name="Picture 6" descr="As much as any area of management, HRM is subject to wide-ranging laws and court decisions. These laws and decisions affect the human resource function in many areas. For example, AT&amp;T was once fined several million dollars for violating Title VII of the Civil Rights Act of 1964."/>
          <p:cNvPicPr>
            <a:picLocks noChangeAspect="1"/>
          </p:cNvPicPr>
          <p:nvPr/>
        </p:nvPicPr>
        <p:blipFill>
          <a:blip r:embed="rId2" cstate="print"/>
          <a:stretch>
            <a:fillRect/>
          </a:stretch>
        </p:blipFill>
        <p:spPr>
          <a:xfrm>
            <a:off x="232006" y="2014845"/>
            <a:ext cx="8679987" cy="2828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Labor Relations</a:t>
            </a:r>
            <a:endParaRPr lang="en-US" dirty="0"/>
          </a:p>
        </p:txBody>
      </p:sp>
      <p:sp>
        <p:nvSpPr>
          <p:cNvPr id="4" name="Content Placeholder 3"/>
          <p:cNvSpPr>
            <a:spLocks noGrp="1"/>
          </p:cNvSpPr>
          <p:nvPr>
            <p:ph idx="1"/>
          </p:nvPr>
        </p:nvSpPr>
        <p:spPr>
          <a:xfrm>
            <a:off x="457200" y="1600200"/>
            <a:ext cx="8382000" cy="4724400"/>
          </a:xfrm>
        </p:spPr>
        <p:txBody>
          <a:bodyPr>
            <a:normAutofit lnSpcReduction="10000"/>
          </a:bodyPr>
          <a:lstStyle/>
          <a:p>
            <a:r>
              <a:rPr lang="en-US" b="1" dirty="0" smtClean="0">
                <a:solidFill>
                  <a:srgbClr val="E95A53"/>
                </a:solidFill>
              </a:rPr>
              <a:t>National Labor Relations Act </a:t>
            </a:r>
          </a:p>
          <a:p>
            <a:pPr lvl="1"/>
            <a:r>
              <a:rPr lang="en-US" dirty="0" smtClean="0"/>
              <a:t>passed in 1935 to set up procedures for employees to vote on whether to have a union; also known as the Wagner Act.</a:t>
            </a:r>
          </a:p>
          <a:p>
            <a:r>
              <a:rPr lang="en-US" b="1" dirty="0" smtClean="0">
                <a:solidFill>
                  <a:srgbClr val="E95A53"/>
                </a:solidFill>
              </a:rPr>
              <a:t>National Labor Relations Board (NLRB) </a:t>
            </a:r>
          </a:p>
          <a:p>
            <a:pPr lvl="1"/>
            <a:r>
              <a:rPr lang="en-US" dirty="0" smtClean="0"/>
              <a:t>was established by the Wagner Act to enforce its provisions.</a:t>
            </a:r>
          </a:p>
          <a:p>
            <a:r>
              <a:rPr lang="en-US" b="1" dirty="0" smtClean="0">
                <a:solidFill>
                  <a:srgbClr val="E95A53"/>
                </a:solidFill>
              </a:rPr>
              <a:t>Labor-Management Relations Act </a:t>
            </a:r>
          </a:p>
          <a:p>
            <a:pPr lvl="1"/>
            <a:r>
              <a:rPr lang="en-US" dirty="0" smtClean="0"/>
              <a:t>was passed in 1947 to limit union power; also known as the Taft-Hartley Act.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up)">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13.1</a:t>
            </a:r>
            <a:endParaRPr lang="en-US" dirty="0"/>
          </a:p>
        </p:txBody>
      </p:sp>
      <p:sp>
        <p:nvSpPr>
          <p:cNvPr id="4" name="Content Placeholder 3"/>
          <p:cNvSpPr>
            <a:spLocks noGrp="1"/>
          </p:cNvSpPr>
          <p:nvPr>
            <p:ph sz="quarter" idx="13"/>
          </p:nvPr>
        </p:nvSpPr>
        <p:spPr/>
        <p:txBody>
          <a:bodyPr/>
          <a:lstStyle/>
          <a:p>
            <a:r>
              <a:rPr lang="en-US" dirty="0" smtClean="0"/>
              <a:t>The Legal Environment of HRM</a:t>
            </a:r>
            <a:endParaRPr lang="en-US" dirty="0"/>
          </a:p>
        </p:txBody>
      </p:sp>
      <p:sp>
        <p:nvSpPr>
          <p:cNvPr id="5" name="Text Placeholder 4"/>
          <p:cNvSpPr>
            <a:spLocks noGrp="1"/>
          </p:cNvSpPr>
          <p:nvPr>
            <p:ph type="body" sz="quarter" idx="14"/>
          </p:nvPr>
        </p:nvSpPr>
        <p:spPr>
          <a:xfrm>
            <a:off x="304800" y="3505200"/>
            <a:ext cx="8534400" cy="2743200"/>
          </a:xfrm>
        </p:spPr>
        <p:txBody>
          <a:bodyPr>
            <a:normAutofit fontScale="92500" lnSpcReduction="10000"/>
          </a:bodyPr>
          <a:lstStyle/>
          <a:p>
            <a:r>
              <a:rPr lang="en-US" dirty="0" smtClean="0"/>
              <a:t>OSHA requires that employers </a:t>
            </a:r>
          </a:p>
          <a:p>
            <a:pPr marL="514350" indent="-514350">
              <a:buAutoNum type="arabicParenBoth"/>
            </a:pPr>
            <a:r>
              <a:rPr lang="en-US" dirty="0" smtClean="0"/>
              <a:t>provide a place of employment that is free from hazards that may cause death or serious physical harm and </a:t>
            </a:r>
          </a:p>
          <a:p>
            <a:pPr marL="514350" indent="-514350">
              <a:buAutoNum type="arabicParenBoth"/>
            </a:pPr>
            <a:r>
              <a:rPr lang="en-US" dirty="0" smtClean="0"/>
              <a:t>obey the safety and health standards established by the Department of Labor.</a:t>
            </a:r>
            <a:endParaRPr lang="en-US" dirty="0"/>
          </a:p>
        </p:txBody>
      </p:sp>
      <p:pic>
        <p:nvPicPr>
          <p:cNvPr id="7" name="Picture 6" descr="Health and Safety laws include OSHA, Occupational safety and health act of 1970 which mandates the provision of safe working conditions."/>
          <p:cNvPicPr>
            <a:picLocks noChangeAspect="1"/>
          </p:cNvPicPr>
          <p:nvPr/>
        </p:nvPicPr>
        <p:blipFill>
          <a:blip r:embed="rId2" cstate="print"/>
          <a:stretch>
            <a:fillRect/>
          </a:stretch>
        </p:blipFill>
        <p:spPr>
          <a:xfrm>
            <a:off x="232006" y="1752600"/>
            <a:ext cx="8679987" cy="1743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Emerging Legal Issues</a:t>
            </a:r>
            <a:endParaRPr lang="en-US" dirty="0"/>
          </a:p>
        </p:txBody>
      </p:sp>
      <p:sp>
        <p:nvSpPr>
          <p:cNvPr id="4" name="Content Placeholder 3"/>
          <p:cNvSpPr>
            <a:spLocks noGrp="1"/>
          </p:cNvSpPr>
          <p:nvPr>
            <p:ph idx="1"/>
          </p:nvPr>
        </p:nvSpPr>
        <p:spPr>
          <a:xfrm>
            <a:off x="381000" y="1600200"/>
            <a:ext cx="8686800" cy="4724400"/>
          </a:xfrm>
        </p:spPr>
        <p:txBody>
          <a:bodyPr>
            <a:normAutofit fontScale="92500"/>
          </a:bodyPr>
          <a:lstStyle/>
          <a:p>
            <a:r>
              <a:rPr lang="en-US" dirty="0" smtClean="0"/>
              <a:t>Sexual harassment</a:t>
            </a:r>
          </a:p>
          <a:p>
            <a:pPr lvl="1"/>
            <a:r>
              <a:rPr lang="en-US" dirty="0" smtClean="0"/>
              <a:t>Forbidden under Title VII, more victims confront the problem in court.</a:t>
            </a:r>
          </a:p>
          <a:p>
            <a:r>
              <a:rPr lang="en-US" dirty="0" smtClean="0"/>
              <a:t>Alcohol and drug abuse</a:t>
            </a:r>
          </a:p>
          <a:p>
            <a:pPr lvl="1"/>
            <a:r>
              <a:rPr lang="en-US" dirty="0" smtClean="0"/>
              <a:t>Court rulings define alcoholics and drug addicts as disabled and protected under the same laws.</a:t>
            </a:r>
          </a:p>
          <a:p>
            <a:r>
              <a:rPr lang="en-US" dirty="0" smtClean="0"/>
              <a:t>AIDS victims are covered under disability laws</a:t>
            </a:r>
          </a:p>
          <a:p>
            <a:r>
              <a:rPr lang="en-US" dirty="0" smtClean="0"/>
              <a:t>Employee privacy</a:t>
            </a:r>
          </a:p>
          <a:p>
            <a:pPr lvl="1"/>
            <a:r>
              <a:rPr lang="en-US" dirty="0" smtClean="0"/>
              <a:t>Can you refuse to hire due to social media postings?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457200" y="1295400"/>
            <a:ext cx="8229600" cy="5029200"/>
          </a:xfrm>
        </p:spPr>
        <p:txBody>
          <a:bodyPr>
            <a:normAutofit/>
          </a:bodyPr>
          <a:lstStyle/>
          <a:p>
            <a:r>
              <a:rPr lang="en-US" dirty="0" smtClean="0"/>
              <a:t>Describe the environmental context of human resource management, including its strategic importance and its relationship with legal and social factors.</a:t>
            </a:r>
          </a:p>
          <a:p>
            <a:r>
              <a:rPr lang="en-US" dirty="0" smtClean="0"/>
              <a:t>Discuss how organizations attract human resources, including human resource planning, recruiting, and selecting.</a:t>
            </a:r>
          </a:p>
          <a:p>
            <a:r>
              <a:rPr lang="en-US" dirty="0" smtClean="0"/>
              <a:t>Describe how organizations develop human resources, including training and development, performance appraisal, and performance feedback.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Social Change and HRM</a:t>
            </a:r>
            <a:endParaRPr lang="en-US" dirty="0"/>
          </a:p>
        </p:txBody>
      </p:sp>
      <p:sp>
        <p:nvSpPr>
          <p:cNvPr id="4" name="Content Placeholder 3"/>
          <p:cNvSpPr>
            <a:spLocks noGrp="1"/>
          </p:cNvSpPr>
          <p:nvPr>
            <p:ph idx="1"/>
          </p:nvPr>
        </p:nvSpPr>
        <p:spPr/>
        <p:txBody>
          <a:bodyPr/>
          <a:lstStyle/>
          <a:p>
            <a:r>
              <a:rPr lang="en-US" dirty="0" smtClean="0"/>
              <a:t>Many organizations are using more and more temporary workers.</a:t>
            </a:r>
          </a:p>
          <a:p>
            <a:r>
              <a:rPr lang="en-US" dirty="0" smtClean="0"/>
              <a:t>Dual-career families are much more common today.</a:t>
            </a:r>
          </a:p>
          <a:p>
            <a:r>
              <a:rPr lang="en-US" b="1" dirty="0" smtClean="0">
                <a:solidFill>
                  <a:srgbClr val="E95A53"/>
                </a:solidFill>
              </a:rPr>
              <a:t>Employment-at-will </a:t>
            </a:r>
          </a:p>
          <a:p>
            <a:pPr lvl="1"/>
            <a:r>
              <a:rPr lang="en-US" dirty="0" smtClean="0"/>
              <a:t>is a traditional view of the workplace that says organizations can fire their employees for whatever reason they want; recent court judgments are limiting employment-at-will.</a:t>
            </a:r>
            <a:endParaRPr lang="en-US" b="1" dirty="0">
              <a:solidFill>
                <a:srgbClr val="E95A5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Human Resource Planning</a:t>
            </a:r>
            <a:endParaRPr lang="en-US" dirty="0"/>
          </a:p>
        </p:txBody>
      </p:sp>
      <p:sp>
        <p:nvSpPr>
          <p:cNvPr id="4" name="Content Placeholder 3"/>
          <p:cNvSpPr>
            <a:spLocks noGrp="1"/>
          </p:cNvSpPr>
          <p:nvPr>
            <p:ph idx="1"/>
          </p:nvPr>
        </p:nvSpPr>
        <p:spPr>
          <a:xfrm>
            <a:off x="457200" y="1600200"/>
            <a:ext cx="8229600" cy="4724400"/>
          </a:xfrm>
        </p:spPr>
        <p:txBody>
          <a:bodyPr>
            <a:normAutofit/>
          </a:bodyPr>
          <a:lstStyle/>
          <a:p>
            <a:r>
              <a:rPr lang="en-US" b="1" dirty="0" smtClean="0">
                <a:solidFill>
                  <a:srgbClr val="E95A53"/>
                </a:solidFill>
              </a:rPr>
              <a:t>Job analysis </a:t>
            </a:r>
          </a:p>
          <a:p>
            <a:pPr lvl="1"/>
            <a:r>
              <a:rPr lang="en-US" dirty="0" smtClean="0"/>
              <a:t>is a systemized procedure for collecting and recording information about jobs within an organization.  </a:t>
            </a:r>
          </a:p>
          <a:p>
            <a:pPr lvl="1"/>
            <a:r>
              <a:rPr lang="en-US" dirty="0" smtClean="0"/>
              <a:t>There are two parts of a job analysis:</a:t>
            </a:r>
          </a:p>
          <a:p>
            <a:pPr lvl="2"/>
            <a:r>
              <a:rPr lang="en-US" dirty="0" smtClean="0"/>
              <a:t>A job description lists the duties of a job, working conditions, and tools, materials, and equipment used.</a:t>
            </a:r>
          </a:p>
          <a:p>
            <a:pPr lvl="2"/>
            <a:r>
              <a:rPr lang="en-US" dirty="0" smtClean="0"/>
              <a:t>A job specification describes the skills, abilities, and credentials required to perform the job.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sz="quarter" idx="13"/>
          </p:nvPr>
        </p:nvSpPr>
        <p:spPr>
          <a:xfrm>
            <a:off x="0" y="1295400"/>
            <a:ext cx="2362200" cy="1447800"/>
          </a:xfrm>
        </p:spPr>
        <p:txBody>
          <a:bodyPr>
            <a:normAutofit lnSpcReduction="10000"/>
          </a:bodyPr>
          <a:lstStyle/>
          <a:p>
            <a:r>
              <a:rPr lang="en-US" dirty="0" smtClean="0"/>
              <a:t>Human Resource Planning</a:t>
            </a:r>
            <a:endParaRPr lang="en-US" dirty="0"/>
          </a:p>
        </p:txBody>
      </p:sp>
      <p:pic>
        <p:nvPicPr>
          <p:cNvPr id="6" name="Picture 3" descr="Attracting human resources cannot be left to chance if an organization expects to function at peak efficiency. Human resource planning involves assessing trends, forecasting supply and demand of labor, and then developing appropriate strategies for addressing any differences."/>
          <p:cNvPicPr>
            <a:picLocks noChangeAspect="1" noChangeArrowheads="1"/>
          </p:cNvPicPr>
          <p:nvPr/>
        </p:nvPicPr>
        <p:blipFill>
          <a:blip r:embed="rId2" cstate="print"/>
          <a:stretch>
            <a:fillRect/>
          </a:stretch>
        </p:blipFill>
        <p:spPr bwMode="auto">
          <a:xfrm>
            <a:off x="2224818" y="22435"/>
            <a:ext cx="6919182" cy="6051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quarter" idx="12"/>
          </p:nvPr>
        </p:nvSpPr>
        <p:spPr/>
        <p:txBody>
          <a:bodyPr/>
          <a:lstStyle/>
          <a:p>
            <a:r>
              <a:rPr lang="en-US" dirty="0" smtClean="0"/>
              <a:t>Figure 13.1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Human Resource Planning</a:t>
            </a:r>
            <a:endParaRPr lang="en-US" dirty="0"/>
          </a:p>
        </p:txBody>
      </p:sp>
      <p:sp>
        <p:nvSpPr>
          <p:cNvPr id="4" name="Content Placeholder 3"/>
          <p:cNvSpPr>
            <a:spLocks noGrp="1"/>
          </p:cNvSpPr>
          <p:nvPr>
            <p:ph idx="1"/>
          </p:nvPr>
        </p:nvSpPr>
        <p:spPr>
          <a:xfrm>
            <a:off x="457200" y="1600200"/>
            <a:ext cx="8382000" cy="4724400"/>
          </a:xfrm>
        </p:spPr>
        <p:txBody>
          <a:bodyPr>
            <a:normAutofit fontScale="92500"/>
          </a:bodyPr>
          <a:lstStyle/>
          <a:p>
            <a:r>
              <a:rPr lang="en-US" dirty="0" smtClean="0"/>
              <a:t>Forecasting labor supply involves two tasks:</a:t>
            </a:r>
          </a:p>
          <a:p>
            <a:pPr lvl="1"/>
            <a:r>
              <a:rPr lang="en-US" dirty="0" smtClean="0"/>
              <a:t>Forecasting the internal and external supply.</a:t>
            </a:r>
          </a:p>
          <a:p>
            <a:pPr lvl="1"/>
            <a:r>
              <a:rPr lang="en-US" b="1" dirty="0" smtClean="0">
                <a:solidFill>
                  <a:srgbClr val="E95A53"/>
                </a:solidFill>
              </a:rPr>
              <a:t>Replacement charts </a:t>
            </a:r>
            <a:r>
              <a:rPr lang="en-US" dirty="0" smtClean="0"/>
              <a:t>can be used to plan for management positions.</a:t>
            </a:r>
          </a:p>
          <a:p>
            <a:pPr lvl="1"/>
            <a:r>
              <a:rPr lang="en-US" b="1" dirty="0" smtClean="0">
                <a:solidFill>
                  <a:srgbClr val="E95A53"/>
                </a:solidFill>
              </a:rPr>
              <a:t>Employee information systems </a:t>
            </a:r>
            <a:r>
              <a:rPr lang="en-US" dirty="0" smtClean="0"/>
              <a:t>or </a:t>
            </a:r>
            <a:r>
              <a:rPr lang="en-US" b="1" dirty="0" smtClean="0">
                <a:solidFill>
                  <a:srgbClr val="E95A53"/>
                </a:solidFill>
              </a:rPr>
              <a:t>skills inventory</a:t>
            </a:r>
            <a:r>
              <a:rPr lang="en-US" dirty="0" smtClean="0"/>
              <a:t> contains information on each employee’s education, skills, experience, and career aspirations.</a:t>
            </a:r>
          </a:p>
          <a:p>
            <a:pPr lvl="1"/>
            <a:r>
              <a:rPr lang="en-US" dirty="0" smtClean="0"/>
              <a:t>Forecasting external supply is a different problem.</a:t>
            </a:r>
          </a:p>
          <a:p>
            <a:pPr lvl="2"/>
            <a:r>
              <a:rPr lang="en-US" dirty="0" smtClean="0"/>
              <a:t>Planners must rely on information from outside 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Human Resource Planning</a:t>
            </a:r>
            <a:endParaRPr lang="en-US" dirty="0"/>
          </a:p>
        </p:txBody>
      </p:sp>
      <p:sp>
        <p:nvSpPr>
          <p:cNvPr id="4" name="Content Placeholder 3"/>
          <p:cNvSpPr>
            <a:spLocks noGrp="1"/>
          </p:cNvSpPr>
          <p:nvPr>
            <p:ph idx="1"/>
          </p:nvPr>
        </p:nvSpPr>
        <p:spPr/>
        <p:txBody>
          <a:bodyPr/>
          <a:lstStyle/>
          <a:p>
            <a:r>
              <a:rPr lang="en-US" dirty="0" smtClean="0"/>
              <a:t>Matching human resources supply and demand requires managers plan and deal with predicted shortfalls or overstaffing.</a:t>
            </a:r>
          </a:p>
          <a:p>
            <a:pPr lvl="1"/>
            <a:r>
              <a:rPr lang="en-US" dirty="0" smtClean="0"/>
              <a:t>If hiring, managers use recruitment and temporary works to gain flexibility.</a:t>
            </a:r>
          </a:p>
          <a:p>
            <a:pPr lvl="1"/>
            <a:r>
              <a:rPr lang="en-US" dirty="0" smtClean="0"/>
              <a:t>If overstaffed, managers may transfer workers, not replace those who quit, encourage early retirement, and layoff extra employees.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Recruiting Employees</a:t>
            </a:r>
            <a:endParaRPr lang="en-US" dirty="0"/>
          </a:p>
        </p:txBody>
      </p:sp>
      <p:sp>
        <p:nvSpPr>
          <p:cNvPr id="4" name="Content Placeholder 3"/>
          <p:cNvSpPr>
            <a:spLocks noGrp="1"/>
          </p:cNvSpPr>
          <p:nvPr>
            <p:ph idx="1"/>
          </p:nvPr>
        </p:nvSpPr>
        <p:spPr>
          <a:xfrm>
            <a:off x="457200" y="1600200"/>
            <a:ext cx="8229600" cy="4724400"/>
          </a:xfrm>
        </p:spPr>
        <p:txBody>
          <a:bodyPr>
            <a:normAutofit fontScale="92500" lnSpcReduction="10000"/>
          </a:bodyPr>
          <a:lstStyle/>
          <a:p>
            <a:r>
              <a:rPr lang="en-US" b="1" dirty="0" smtClean="0">
                <a:solidFill>
                  <a:srgbClr val="E95A53"/>
                </a:solidFill>
              </a:rPr>
              <a:t>Recruiting </a:t>
            </a:r>
          </a:p>
          <a:p>
            <a:pPr lvl="1"/>
            <a:r>
              <a:rPr lang="en-US" dirty="0" smtClean="0"/>
              <a:t>is the process of attracting qualified individuals to apply for open jobs.</a:t>
            </a:r>
          </a:p>
          <a:p>
            <a:pPr lvl="1"/>
            <a:r>
              <a:rPr lang="en-US" b="1" dirty="0" smtClean="0">
                <a:solidFill>
                  <a:srgbClr val="E95A53"/>
                </a:solidFill>
              </a:rPr>
              <a:t>Internal recruiting </a:t>
            </a:r>
          </a:p>
          <a:p>
            <a:pPr lvl="2"/>
            <a:r>
              <a:rPr lang="en-US" dirty="0" smtClean="0"/>
              <a:t>considers current employees as applicants for higher-level jobs.</a:t>
            </a:r>
          </a:p>
          <a:p>
            <a:pPr lvl="1"/>
            <a:r>
              <a:rPr lang="en-US" b="1" dirty="0" smtClean="0">
                <a:solidFill>
                  <a:srgbClr val="E95A53"/>
                </a:solidFill>
              </a:rPr>
              <a:t>External recruiting </a:t>
            </a:r>
          </a:p>
          <a:p>
            <a:pPr lvl="2"/>
            <a:r>
              <a:rPr lang="en-US" dirty="0" smtClean="0"/>
              <a:t>attracts persons outside the organization to apply for jobs.</a:t>
            </a:r>
          </a:p>
          <a:p>
            <a:pPr lvl="1"/>
            <a:r>
              <a:rPr lang="en-US" b="1" dirty="0" smtClean="0">
                <a:solidFill>
                  <a:srgbClr val="E95A53"/>
                </a:solidFill>
              </a:rPr>
              <a:t>Realistic job previews </a:t>
            </a:r>
          </a:p>
          <a:p>
            <a:pPr lvl="2"/>
            <a:r>
              <a:rPr lang="en-US" dirty="0" smtClean="0"/>
              <a:t>provide applicants with a real picture of what it is like to perform the job.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up)">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up)">
                                      <p:cBhvr>
                                        <p:cTn id="34" dur="500"/>
                                        <p:tgtEl>
                                          <p:spTgt spid="4">
                                            <p:txEl>
                                              <p:pRg st="6" end="6"/>
                                            </p:tx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up)">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Selecting Employees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Validation </a:t>
            </a:r>
          </a:p>
          <a:p>
            <a:pPr lvl="1"/>
            <a:r>
              <a:rPr lang="en-US" dirty="0" smtClean="0"/>
              <a:t>is determining the extent to which a selection device is predictive of future job performance.</a:t>
            </a:r>
          </a:p>
          <a:p>
            <a:pPr lvl="1"/>
            <a:r>
              <a:rPr lang="en-US" i="1" dirty="0" smtClean="0"/>
              <a:t>Predictive validation </a:t>
            </a:r>
            <a:r>
              <a:rPr lang="en-US" dirty="0" smtClean="0"/>
              <a:t>involves collecting the scores of employees or applicants and correlating with actual job performance.</a:t>
            </a:r>
          </a:p>
          <a:p>
            <a:pPr lvl="1"/>
            <a:r>
              <a:rPr lang="en-US" i="1" dirty="0" smtClean="0"/>
              <a:t>Content validation </a:t>
            </a:r>
            <a:r>
              <a:rPr lang="en-US" dirty="0" smtClean="0"/>
              <a:t>uses logic and job analysis data to establish that the device measures skills needed for successful job performance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194300"/>
            <a:ext cx="7772400" cy="977900"/>
          </a:xfrm>
        </p:spPr>
        <p:txBody>
          <a:bodyPr/>
          <a:lstStyle/>
          <a:p>
            <a:r>
              <a:rPr lang="en-US" dirty="0" smtClean="0"/>
              <a:t>There are many selection methods.</a:t>
            </a:r>
            <a:endParaRPr lang="en-US" dirty="0"/>
          </a:p>
        </p:txBody>
      </p:sp>
      <p:sp>
        <p:nvSpPr>
          <p:cNvPr id="4" name="Title 3"/>
          <p:cNvSpPr>
            <a:spLocks noGrp="1"/>
          </p:cNvSpPr>
          <p:nvPr>
            <p:ph type="title"/>
          </p:nvPr>
        </p:nvSpPr>
        <p:spPr/>
        <p:txBody>
          <a:bodyPr/>
          <a:lstStyle/>
          <a:p>
            <a:r>
              <a:rPr lang="en-US" dirty="0" smtClean="0"/>
              <a:t>Selecting Employees</a:t>
            </a:r>
            <a:endParaRPr lang="en-US" dirty="0"/>
          </a:p>
        </p:txBody>
      </p:sp>
      <p:graphicFrame>
        <p:nvGraphicFramePr>
          <p:cNvPr id="5" name="Diagram 4" descr="Application blanks, tests, interviews, assessment centers, or other techniques."/>
          <p:cNvGraphicFramePr/>
          <p:nvPr/>
        </p:nvGraphicFramePr>
        <p:xfrm>
          <a:off x="762000" y="1701800"/>
          <a:ext cx="78486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410200"/>
            <a:ext cx="7772400" cy="838200"/>
          </a:xfrm>
        </p:spPr>
        <p:txBody>
          <a:bodyPr>
            <a:normAutofit/>
          </a:bodyPr>
          <a:lstStyle/>
          <a:p>
            <a:r>
              <a:rPr lang="en-US" dirty="0" smtClean="0"/>
              <a:t>Evaluation and feedback are also necessary.</a:t>
            </a:r>
            <a:endParaRPr lang="en-US" dirty="0"/>
          </a:p>
        </p:txBody>
      </p:sp>
      <p:sp>
        <p:nvSpPr>
          <p:cNvPr id="4" name="Title 3"/>
          <p:cNvSpPr>
            <a:spLocks noGrp="1"/>
          </p:cNvSpPr>
          <p:nvPr>
            <p:ph type="title"/>
          </p:nvPr>
        </p:nvSpPr>
        <p:spPr/>
        <p:txBody>
          <a:bodyPr/>
          <a:lstStyle/>
          <a:p>
            <a:r>
              <a:rPr lang="en-US" dirty="0" smtClean="0"/>
              <a:t>Developing Human Resources</a:t>
            </a:r>
            <a:endParaRPr lang="en-US" dirty="0"/>
          </a:p>
        </p:txBody>
      </p:sp>
      <p:graphicFrame>
        <p:nvGraphicFramePr>
          <p:cNvPr id="5" name="Diagram 4" descr="Training Occurs when the firm teaches operational or technical employees how to do a job for which they were hired.&#10;Development Occurs when a firm teaches its managers and professionals the skills needed for both present and future jobs.&#10;"/>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Figure 13.2</a:t>
            </a:r>
            <a:endParaRPr lang="en-US" dirty="0"/>
          </a:p>
        </p:txBody>
      </p:sp>
      <p:sp>
        <p:nvSpPr>
          <p:cNvPr id="4" name="Content Placeholder 3"/>
          <p:cNvSpPr>
            <a:spLocks noGrp="1"/>
          </p:cNvSpPr>
          <p:nvPr>
            <p:ph sz="quarter" idx="13"/>
          </p:nvPr>
        </p:nvSpPr>
        <p:spPr/>
        <p:txBody>
          <a:bodyPr/>
          <a:lstStyle/>
          <a:p>
            <a:r>
              <a:rPr lang="en-US" dirty="0" smtClean="0"/>
              <a:t>The Training Process</a:t>
            </a:r>
            <a:endParaRPr lang="en-US" dirty="0"/>
          </a:p>
        </p:txBody>
      </p:sp>
      <p:pic>
        <p:nvPicPr>
          <p:cNvPr id="80" name="Picture 79" descr="Managing the training process can go a long way toward enhancing its effectiveness. If training programs are well conceived and well executed, both the organization and its employees benefit. Following a comprehensive process helps managers meet the objectives of the training program."/>
          <p:cNvPicPr>
            <a:picLocks noChangeAspect="1"/>
          </p:cNvPicPr>
          <p:nvPr/>
        </p:nvPicPr>
        <p:blipFill>
          <a:blip r:embed="rId2" cstate="print"/>
          <a:stretch>
            <a:fillRect/>
          </a:stretch>
        </p:blipFill>
        <p:spPr>
          <a:xfrm>
            <a:off x="1938528" y="1435608"/>
            <a:ext cx="5681472" cy="4862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900" decel="100000" fill="hold"/>
                                        <p:tgtEl>
                                          <p:spTgt spid="8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pPr>
              <a:buFont typeface="+mj-lt"/>
              <a:buAutoNum type="arabicPeriod" startAt="4"/>
            </a:pPr>
            <a:r>
              <a:rPr lang="en-US" dirty="0" smtClean="0"/>
              <a:t>Discuss how organizations maintain human resources, including the determination of compensation and benefits and career planning.</a:t>
            </a:r>
          </a:p>
          <a:p>
            <a:pPr>
              <a:buAutoNum type="arabicPeriod" startAt="4"/>
            </a:pPr>
            <a:r>
              <a:rPr lang="en-US" dirty="0" smtClean="0"/>
              <a:t>Discuss labor relations, including how employees form unions and the mechanics of collective bargaining.</a:t>
            </a:r>
          </a:p>
          <a:p>
            <a:pPr>
              <a:buAutoNum type="arabicPeriod" startAt="4"/>
            </a:pPr>
            <a:r>
              <a:rPr lang="en-US" dirty="0" smtClean="0"/>
              <a:t>Describe the key issues associated with managing knowledge workers and contingent and temporary workers.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Performance Appraisal</a:t>
            </a:r>
            <a:endParaRPr lang="en-US" dirty="0"/>
          </a:p>
        </p:txBody>
      </p:sp>
      <p:sp>
        <p:nvSpPr>
          <p:cNvPr id="4" name="Content Placeholder 3"/>
          <p:cNvSpPr>
            <a:spLocks noGrp="1"/>
          </p:cNvSpPr>
          <p:nvPr>
            <p:ph idx="1"/>
          </p:nvPr>
        </p:nvSpPr>
        <p:spPr>
          <a:xfrm>
            <a:off x="457200" y="1600200"/>
            <a:ext cx="8382000" cy="4525963"/>
          </a:xfrm>
        </p:spPr>
        <p:txBody>
          <a:bodyPr/>
          <a:lstStyle/>
          <a:p>
            <a:r>
              <a:rPr lang="en-US" b="1" dirty="0" smtClean="0">
                <a:solidFill>
                  <a:srgbClr val="E95A53"/>
                </a:solidFill>
              </a:rPr>
              <a:t>Performance appraisal</a:t>
            </a:r>
          </a:p>
          <a:p>
            <a:pPr lvl="1"/>
            <a:r>
              <a:rPr lang="en-US" dirty="0" smtClean="0"/>
              <a:t>is a formal assessment of how well employees are doing their jobs.</a:t>
            </a:r>
          </a:p>
          <a:p>
            <a:pPr lvl="1"/>
            <a:r>
              <a:rPr lang="en-US" dirty="0" smtClean="0"/>
              <a:t>Can be of two types: objective and judgmental</a:t>
            </a:r>
            <a:r>
              <a:rPr lang="en-US" dirty="0" smtClean="0">
                <a:solidFill>
                  <a:srgbClr val="00A3B4"/>
                </a:solidFill>
              </a:rPr>
              <a:t>.</a:t>
            </a:r>
          </a:p>
          <a:p>
            <a:pPr lvl="2"/>
            <a:r>
              <a:rPr lang="en-US" dirty="0" smtClean="0"/>
              <a:t>Objective measures are concrete measures of performance.  </a:t>
            </a:r>
          </a:p>
          <a:p>
            <a:pPr lvl="2"/>
            <a:r>
              <a:rPr lang="en-US" dirty="0" smtClean="0"/>
              <a:t>The special performance test reduces “opportunity bias” but should be combined with other methods.</a:t>
            </a:r>
          </a:p>
          <a:p>
            <a:pPr lvl="2"/>
            <a:r>
              <a:rPr lang="en-US" dirty="0" smtClean="0"/>
              <a:t>Judgmental methods include rating and ranking.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13.4</a:t>
            </a:r>
            <a:endParaRPr lang="en-US" dirty="0"/>
          </a:p>
        </p:txBody>
      </p:sp>
      <p:sp>
        <p:nvSpPr>
          <p:cNvPr id="4" name="Content Placeholder 3"/>
          <p:cNvSpPr>
            <a:spLocks noGrp="1"/>
          </p:cNvSpPr>
          <p:nvPr>
            <p:ph sz="quarter" idx="13"/>
          </p:nvPr>
        </p:nvSpPr>
        <p:spPr/>
        <p:txBody>
          <a:bodyPr>
            <a:normAutofit fontScale="92500"/>
          </a:bodyPr>
          <a:lstStyle/>
          <a:p>
            <a:r>
              <a:rPr lang="en-US" dirty="0" smtClean="0"/>
              <a:t>Behaviorally Anchored Rating Scale</a:t>
            </a:r>
            <a:endParaRPr lang="en-US" dirty="0"/>
          </a:p>
        </p:txBody>
      </p:sp>
      <p:pic>
        <p:nvPicPr>
          <p:cNvPr id="6" name="Picture 58" descr="Behaviorally anchored rating scales help overcome some of the limitations of standard rating scales. Each point on the scale is accompanied by a behavioral anchor—a summary of an employee behavior that fits that spot on the scale.&#10;For the job of a specialty store manager and the dimension of inventory control, the following rating scale could be used.&#10;A 7, always orders in the right quantities and at the right time.&#10;A 6, almost always orders at the right time but occasionally orders too much or too little of a particular item.&#10;A 5, Usually orders at the right time and almost always in the right quantities.&#10;A 4, Often orders in the right quantities and at the right time.&#10;A 3, Occasionally orders at the right time but usually not in the right quantities.&#10;A 2, Occasionally orders in the right quantities but usually not at the right time.&#10;A 1, Never orders in the right quantities or at the right time. "/>
          <p:cNvPicPr>
            <a:picLocks noChangeAspect="1" noChangeArrowheads="1"/>
          </p:cNvPicPr>
          <p:nvPr/>
        </p:nvPicPr>
        <p:blipFill>
          <a:blip r:embed="rId2" cstate="print"/>
          <a:stretch>
            <a:fillRect/>
          </a:stretch>
        </p:blipFill>
        <p:spPr bwMode="auto">
          <a:xfrm>
            <a:off x="1626785" y="1295400"/>
            <a:ext cx="6321003"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Placeholder 4"/>
          <p:cNvSpPr>
            <a:spLocks noGrp="1"/>
          </p:cNvSpPr>
          <p:nvPr>
            <p:ph type="body" sz="quarter" idx="14"/>
          </p:nvPr>
        </p:nvSpPr>
        <p:spPr>
          <a:xfrm>
            <a:off x="0" y="5486400"/>
            <a:ext cx="8839200" cy="990600"/>
          </a:xfrm>
        </p:spPr>
        <p:txBody>
          <a:bodyPr>
            <a:normAutofit fontScale="70000" lnSpcReduction="20000"/>
          </a:bodyPr>
          <a:lstStyle/>
          <a:p>
            <a:r>
              <a:rPr lang="en-US" b="1" dirty="0" smtClean="0">
                <a:solidFill>
                  <a:srgbClr val="E95A53"/>
                </a:solidFill>
              </a:rPr>
              <a:t>Behaviorally Anchored Rating Scale (BARS)</a:t>
            </a:r>
            <a:r>
              <a:rPr lang="en-US" dirty="0" smtClean="0"/>
              <a:t>, is a sophisticated rating method in which supervisors construct a rating scale associated with behavioral anchors.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Performance Appraisal</a:t>
            </a:r>
            <a:endParaRPr lang="en-US" dirty="0"/>
          </a:p>
        </p:txBody>
      </p:sp>
      <p:sp>
        <p:nvSpPr>
          <p:cNvPr id="4" name="Content Placeholder 3"/>
          <p:cNvSpPr>
            <a:spLocks noGrp="1"/>
          </p:cNvSpPr>
          <p:nvPr>
            <p:ph idx="1"/>
          </p:nvPr>
        </p:nvSpPr>
        <p:spPr>
          <a:xfrm>
            <a:off x="457200" y="1600200"/>
            <a:ext cx="8458200" cy="4800600"/>
          </a:xfrm>
        </p:spPr>
        <p:txBody>
          <a:bodyPr>
            <a:normAutofit fontScale="92500" lnSpcReduction="20000"/>
          </a:bodyPr>
          <a:lstStyle/>
          <a:p>
            <a:r>
              <a:rPr lang="en-US" dirty="0" smtClean="0">
                <a:solidFill>
                  <a:srgbClr val="00A3B4"/>
                </a:solidFill>
              </a:rPr>
              <a:t>Errors or biases occur in any system.</a:t>
            </a:r>
          </a:p>
          <a:p>
            <a:pPr lvl="1"/>
            <a:r>
              <a:rPr lang="en-US" i="1" dirty="0" err="1" smtClean="0"/>
              <a:t>Recency</a:t>
            </a:r>
            <a:r>
              <a:rPr lang="en-US" i="1" dirty="0" smtClean="0"/>
              <a:t> error </a:t>
            </a:r>
            <a:r>
              <a:rPr lang="en-US" dirty="0" smtClean="0"/>
              <a:t>occurs when an evaluator makes a judgment based only on the most recent performance.</a:t>
            </a:r>
          </a:p>
          <a:p>
            <a:pPr lvl="1"/>
            <a:r>
              <a:rPr lang="en-US" i="1" dirty="0" smtClean="0"/>
              <a:t>Halo error </a:t>
            </a:r>
            <a:r>
              <a:rPr lang="en-US" dirty="0" smtClean="0"/>
              <a:t>occurs when an evaluator allows performance in one dimension of the job to ‘spread’ to all dimensions.</a:t>
            </a:r>
          </a:p>
          <a:p>
            <a:pPr lvl="1"/>
            <a:r>
              <a:rPr lang="en-US" b="1" dirty="0" smtClean="0">
                <a:solidFill>
                  <a:srgbClr val="E95A53"/>
                </a:solidFill>
              </a:rPr>
              <a:t>360-degree feedback </a:t>
            </a:r>
          </a:p>
          <a:p>
            <a:pPr lvl="2"/>
            <a:r>
              <a:rPr lang="en-US" dirty="0" smtClean="0"/>
              <a:t>is an appraisal system in which managers are evaluated by everyone around them – their boss, peers, and subordinates, giving a complete picture of true performance.</a:t>
            </a:r>
          </a:p>
          <a:p>
            <a:r>
              <a:rPr lang="en-US" dirty="0" smtClean="0">
                <a:solidFill>
                  <a:srgbClr val="00A3B4"/>
                </a:solidFill>
              </a:rPr>
              <a:t>Performance feedback is the final step.</a:t>
            </a:r>
            <a:endParaRPr lang="en-US" dirty="0">
              <a:solidFill>
                <a:srgbClr val="00A3B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p:cTn id="29" dur="1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Determining Compensation</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Compensation</a:t>
            </a:r>
            <a:r>
              <a:rPr lang="en-US" dirty="0" smtClean="0"/>
              <a:t> </a:t>
            </a:r>
          </a:p>
          <a:p>
            <a:pPr lvl="1"/>
            <a:r>
              <a:rPr lang="en-US" dirty="0" smtClean="0"/>
              <a:t>is financial remuneration given by the organization to its employees in exchange for their work.</a:t>
            </a:r>
          </a:p>
          <a:p>
            <a:pPr lvl="1"/>
            <a:r>
              <a:rPr lang="en-US" dirty="0" smtClean="0"/>
              <a:t>There are three basic forms.</a:t>
            </a:r>
          </a:p>
          <a:p>
            <a:pPr lvl="2"/>
            <a:r>
              <a:rPr lang="en-US" i="1" dirty="0" smtClean="0"/>
              <a:t>Wages</a:t>
            </a:r>
            <a:r>
              <a:rPr lang="en-US" dirty="0" smtClean="0"/>
              <a:t> are hourly compensation.</a:t>
            </a:r>
          </a:p>
          <a:p>
            <a:pPr lvl="2"/>
            <a:r>
              <a:rPr lang="en-US" i="1" dirty="0" smtClean="0"/>
              <a:t>Salary </a:t>
            </a:r>
            <a:r>
              <a:rPr lang="en-US" dirty="0" smtClean="0"/>
              <a:t>is pay for total contribution, not hours worked.</a:t>
            </a:r>
          </a:p>
          <a:p>
            <a:pPr lvl="2"/>
            <a:r>
              <a:rPr lang="en-US" i="1" dirty="0" smtClean="0"/>
              <a:t>Incentives </a:t>
            </a:r>
            <a:r>
              <a:rPr lang="en-US" dirty="0" smtClean="0"/>
              <a:t>are pay tied to specific performance.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Determining Compensation</a:t>
            </a:r>
            <a:endParaRPr lang="en-US" dirty="0"/>
          </a:p>
        </p:txBody>
      </p:sp>
      <p:sp>
        <p:nvSpPr>
          <p:cNvPr id="4" name="Content Placeholder 3"/>
          <p:cNvSpPr>
            <a:spLocks noGrp="1"/>
          </p:cNvSpPr>
          <p:nvPr>
            <p:ph idx="1"/>
          </p:nvPr>
        </p:nvSpPr>
        <p:spPr>
          <a:xfrm>
            <a:off x="457200" y="1600200"/>
            <a:ext cx="8458200" cy="4724400"/>
          </a:xfrm>
        </p:spPr>
        <p:txBody>
          <a:bodyPr>
            <a:normAutofit lnSpcReduction="10000"/>
          </a:bodyPr>
          <a:lstStyle/>
          <a:p>
            <a:r>
              <a:rPr lang="en-US" dirty="0" smtClean="0"/>
              <a:t>Wage-level decisions involve whether to pay above, at, or below the going rate.</a:t>
            </a:r>
          </a:p>
          <a:p>
            <a:pPr lvl="1"/>
            <a:r>
              <a:rPr lang="en-US" dirty="0" smtClean="0"/>
              <a:t>Internal strategy and external unemployment affect wage levels.</a:t>
            </a:r>
          </a:p>
          <a:p>
            <a:r>
              <a:rPr lang="en-US" dirty="0" smtClean="0"/>
              <a:t>Wage structures are jobs grouped by value. </a:t>
            </a:r>
          </a:p>
          <a:p>
            <a:pPr lvl="1"/>
            <a:r>
              <a:rPr lang="en-US" b="1" dirty="0" smtClean="0">
                <a:solidFill>
                  <a:srgbClr val="E95A53"/>
                </a:solidFill>
              </a:rPr>
              <a:t>Job evaluation</a:t>
            </a:r>
            <a:r>
              <a:rPr lang="en-US" dirty="0" smtClean="0"/>
              <a:t> attempts to assess the worth of each job relative to other jobs.</a:t>
            </a:r>
          </a:p>
          <a:p>
            <a:pPr lvl="2"/>
            <a:r>
              <a:rPr lang="en-US" dirty="0" smtClean="0"/>
              <a:t>Simplest method ranks jobs from most pay to least.</a:t>
            </a:r>
          </a:p>
          <a:p>
            <a:r>
              <a:rPr lang="en-US" dirty="0" smtClean="0"/>
              <a:t>Systems for setting individual wage rates:</a:t>
            </a:r>
          </a:p>
          <a:p>
            <a:pPr lvl="1"/>
            <a:r>
              <a:rPr lang="en-US" dirty="0" smtClean="0"/>
              <a:t>seniority, initial qualifications, or merit.</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Determining Benefits</a:t>
            </a:r>
            <a:endParaRPr lang="en-US" dirty="0"/>
          </a:p>
        </p:txBody>
      </p:sp>
      <p:sp>
        <p:nvSpPr>
          <p:cNvPr id="4" name="Content Placeholder 3"/>
          <p:cNvSpPr>
            <a:spLocks noGrp="1"/>
          </p:cNvSpPr>
          <p:nvPr>
            <p:ph idx="1"/>
          </p:nvPr>
        </p:nvSpPr>
        <p:spPr>
          <a:xfrm>
            <a:off x="457200" y="1600200"/>
            <a:ext cx="8229600" cy="4800600"/>
          </a:xfrm>
        </p:spPr>
        <p:txBody>
          <a:bodyPr>
            <a:normAutofit/>
          </a:bodyPr>
          <a:lstStyle/>
          <a:p>
            <a:r>
              <a:rPr lang="en-US" b="1" dirty="0" smtClean="0">
                <a:solidFill>
                  <a:srgbClr val="E95A53"/>
                </a:solidFill>
              </a:rPr>
              <a:t>Benefits </a:t>
            </a:r>
          </a:p>
          <a:p>
            <a:pPr lvl="1"/>
            <a:r>
              <a:rPr lang="en-US" dirty="0" smtClean="0"/>
              <a:t>are things of value, other than compensation, provided by the organization to its workers.</a:t>
            </a:r>
          </a:p>
          <a:p>
            <a:pPr lvl="2"/>
            <a:r>
              <a:rPr lang="en-US" dirty="0" smtClean="0"/>
              <a:t>Sometimes called </a:t>
            </a:r>
            <a:r>
              <a:rPr lang="en-US" i="1" dirty="0" smtClean="0"/>
              <a:t>indirect compensation.</a:t>
            </a:r>
          </a:p>
          <a:p>
            <a:pPr lvl="2"/>
            <a:r>
              <a:rPr lang="en-US" dirty="0" smtClean="0"/>
              <a:t>Come in many forms including paid time off, insurance, Social Security, and pension plans.</a:t>
            </a:r>
          </a:p>
          <a:p>
            <a:pPr lvl="2"/>
            <a:r>
              <a:rPr lang="en-US" dirty="0" smtClean="0"/>
              <a:t>Some offer choices with a “cafeteria benefit plans”.</a:t>
            </a:r>
          </a:p>
          <a:p>
            <a:pPr lvl="2"/>
            <a:r>
              <a:rPr lang="en-US" dirty="0" smtClean="0"/>
              <a:t>Nontraditional benefits include on-site daycare.</a:t>
            </a:r>
          </a:p>
          <a:p>
            <a:r>
              <a:rPr lang="en-US" dirty="0" smtClean="0">
                <a:solidFill>
                  <a:srgbClr val="00A3B4"/>
                </a:solidFill>
              </a:rPr>
              <a:t>Career planning </a:t>
            </a:r>
          </a:p>
          <a:p>
            <a:pPr lvl="1"/>
            <a:r>
              <a:rPr lang="en-US" dirty="0" smtClean="0"/>
              <a:t>can benefit the company and the employee.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linds(horizontal)">
                                      <p:cBhvr>
                                        <p:cTn id="36" dur="500"/>
                                        <p:tgtEl>
                                          <p:spTgt spid="4">
                                            <p:txEl>
                                              <p:pRg st="6" end="6"/>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blinds(horizontal)">
                                      <p:cBhvr>
                                        <p:cTn id="3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Labor Relations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Labor relations </a:t>
            </a:r>
          </a:p>
          <a:p>
            <a:pPr lvl="1"/>
            <a:r>
              <a:rPr lang="en-US" dirty="0" smtClean="0"/>
              <a:t>is the process of dealing with employees who are represented by a “union”.</a:t>
            </a:r>
          </a:p>
          <a:p>
            <a:pPr lvl="1"/>
            <a:r>
              <a:rPr lang="en-US" dirty="0" smtClean="0"/>
              <a:t>Reasons for membership declined after 1955:</a:t>
            </a:r>
          </a:p>
          <a:p>
            <a:pPr lvl="2"/>
            <a:r>
              <a:rPr lang="en-US" dirty="0" smtClean="0"/>
              <a:t>increased standards of living,</a:t>
            </a:r>
          </a:p>
          <a:p>
            <a:pPr lvl="2"/>
            <a:r>
              <a:rPr lang="en-US" dirty="0" smtClean="0"/>
              <a:t>the decline of the manufacturing sector, and</a:t>
            </a:r>
          </a:p>
          <a:p>
            <a:pPr lvl="2"/>
            <a:r>
              <a:rPr lang="en-US" dirty="0" smtClean="0"/>
              <a:t>globalization of business operations.</a:t>
            </a:r>
          </a:p>
          <a:p>
            <a:pPr lvl="1"/>
            <a:r>
              <a:rPr lang="en-US" dirty="0" smtClean="0"/>
              <a:t>Managing labor relations is an important part of HRM.</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0"/>
            <a:ext cx="6477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4" descr="If employees of an organization want to form a union, the law prescribes a specific set of procedures that both employees and the organization must follow. Assuming that these procedures are followed and the union is approved, the organization must engage in collective bargaining with the new union.&#10;The steps are:&#10;Generate interest in union among employees.&#10;Collect signed authorization cards.  If less than 30 percent&#10;of bargaining unit members sign cards, the process ends.&#10;Petition NLRB to hold election.&#10;Secret ballot election is held.  If union is rejected by majority vote, the process ends.&#10;Union signs up members and elects officers.&#10;Collective bargaining over first labor contract.&#10;Labor contract signed.&#10;Grievance procedure used to resolve disputes during the life of the contract.&#10;"/>
          <p:cNvPicPr>
            <a:picLocks noChangeAspect="1" noChangeArrowheads="1"/>
          </p:cNvPicPr>
          <p:nvPr/>
        </p:nvPicPr>
        <p:blipFill>
          <a:blip r:embed="rId2" cstate="print"/>
          <a:stretch>
            <a:fillRect/>
          </a:stretch>
        </p:blipFill>
        <p:spPr bwMode="auto">
          <a:xfrm>
            <a:off x="2743200" y="391857"/>
            <a:ext cx="6034087" cy="59247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13.5</a:t>
            </a:r>
            <a:endParaRPr lang="en-US" dirty="0"/>
          </a:p>
        </p:txBody>
      </p:sp>
      <p:sp>
        <p:nvSpPr>
          <p:cNvPr id="4" name="Content Placeholder 3"/>
          <p:cNvSpPr>
            <a:spLocks noGrp="1"/>
          </p:cNvSpPr>
          <p:nvPr>
            <p:ph sz="quarter" idx="13"/>
          </p:nvPr>
        </p:nvSpPr>
        <p:spPr>
          <a:xfrm>
            <a:off x="0" y="1295400"/>
            <a:ext cx="2819400" cy="1371600"/>
          </a:xfrm>
        </p:spPr>
        <p:txBody>
          <a:bodyPr>
            <a:normAutofit fontScale="92500" lnSpcReduction="10000"/>
          </a:bodyPr>
          <a:lstStyle/>
          <a:p>
            <a:r>
              <a:rPr lang="en-US" dirty="0" smtClean="0"/>
              <a:t>The Union-Organizing Process</a:t>
            </a:r>
            <a:endParaRPr lang="en-US" dirty="0"/>
          </a:p>
        </p:txBody>
      </p:sp>
      <p:sp>
        <p:nvSpPr>
          <p:cNvPr id="5" name="Text Placeholder 4"/>
          <p:cNvSpPr>
            <a:spLocks noGrp="1"/>
          </p:cNvSpPr>
          <p:nvPr>
            <p:ph type="body" sz="quarter" idx="14"/>
          </p:nvPr>
        </p:nvSpPr>
        <p:spPr>
          <a:xfrm>
            <a:off x="76200" y="3810000"/>
            <a:ext cx="5105400" cy="2438400"/>
          </a:xfrm>
        </p:spPr>
        <p:txBody>
          <a:bodyPr>
            <a:normAutofit fontScale="92500"/>
          </a:bodyPr>
          <a:lstStyle/>
          <a:p>
            <a:r>
              <a:rPr lang="en-US" dirty="0" smtClean="0"/>
              <a:t>If employees want to form a union, the law prescribes a specific set of procedures that both employees and the organization must follow.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Labor Relations</a:t>
            </a:r>
            <a:endParaRPr lang="en-US" dirty="0"/>
          </a:p>
        </p:txBody>
      </p:sp>
      <p:sp>
        <p:nvSpPr>
          <p:cNvPr id="4" name="Content Placeholder 3"/>
          <p:cNvSpPr>
            <a:spLocks noGrp="1"/>
          </p:cNvSpPr>
          <p:nvPr>
            <p:ph idx="1"/>
          </p:nvPr>
        </p:nvSpPr>
        <p:spPr>
          <a:xfrm>
            <a:off x="457200" y="1600200"/>
            <a:ext cx="8458200" cy="4525963"/>
          </a:xfrm>
        </p:spPr>
        <p:txBody>
          <a:bodyPr/>
          <a:lstStyle/>
          <a:p>
            <a:r>
              <a:rPr lang="en-US" b="1" dirty="0" smtClean="0">
                <a:solidFill>
                  <a:srgbClr val="E95A53"/>
                </a:solidFill>
              </a:rPr>
              <a:t>Collective bargaining </a:t>
            </a:r>
          </a:p>
          <a:p>
            <a:pPr lvl="1"/>
            <a:r>
              <a:rPr lang="en-US" dirty="0" smtClean="0"/>
              <a:t>is the process of agreeing on a satisfactory labor contract between management and a union.</a:t>
            </a:r>
          </a:p>
          <a:p>
            <a:r>
              <a:rPr lang="en-US" b="1" dirty="0" smtClean="0">
                <a:solidFill>
                  <a:srgbClr val="E95A53"/>
                </a:solidFill>
              </a:rPr>
              <a:t>Grievance procedure </a:t>
            </a:r>
          </a:p>
          <a:p>
            <a:pPr lvl="1"/>
            <a:r>
              <a:rPr lang="en-US" dirty="0" smtClean="0"/>
              <a:t>is used to enforce the labor contract.</a:t>
            </a:r>
          </a:p>
          <a:p>
            <a:pPr lvl="1"/>
            <a:r>
              <a:rPr lang="en-US" dirty="0" smtClean="0"/>
              <a:t>If an employee feels mistreated, they file a grievance, taking it to higher levels of the organization, until the problem is corrected.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New Challenges in the Changing Workplace</a:t>
            </a:r>
            <a:endParaRPr lang="en-US" dirty="0"/>
          </a:p>
        </p:txBody>
      </p:sp>
      <p:sp>
        <p:nvSpPr>
          <p:cNvPr id="4" name="Content Placeholder 3"/>
          <p:cNvSpPr>
            <a:spLocks noGrp="1"/>
          </p:cNvSpPr>
          <p:nvPr>
            <p:ph idx="1"/>
          </p:nvPr>
        </p:nvSpPr>
        <p:spPr>
          <a:xfrm>
            <a:off x="457200" y="1600200"/>
            <a:ext cx="8382000" cy="4648200"/>
          </a:xfrm>
        </p:spPr>
        <p:txBody>
          <a:bodyPr>
            <a:normAutofit lnSpcReduction="10000"/>
          </a:bodyPr>
          <a:lstStyle/>
          <a:p>
            <a:r>
              <a:rPr lang="en-US" dirty="0" smtClean="0">
                <a:solidFill>
                  <a:srgbClr val="00A3B4"/>
                </a:solidFill>
              </a:rPr>
              <a:t>Managing knowledge workers</a:t>
            </a:r>
          </a:p>
          <a:p>
            <a:pPr lvl="1"/>
            <a:r>
              <a:rPr lang="en-US" b="1" dirty="0" smtClean="0">
                <a:solidFill>
                  <a:srgbClr val="E95A53"/>
                </a:solidFill>
              </a:rPr>
              <a:t>Knowledge workers </a:t>
            </a:r>
            <a:r>
              <a:rPr lang="en-US" dirty="0" smtClean="0"/>
              <a:t>are employees whose contributions are based on what they know.</a:t>
            </a:r>
          </a:p>
          <a:p>
            <a:pPr lvl="2"/>
            <a:r>
              <a:rPr lang="en-US" dirty="0" smtClean="0"/>
              <a:t>They provide special challenges for HR managers.</a:t>
            </a:r>
          </a:p>
          <a:p>
            <a:pPr lvl="2"/>
            <a:r>
              <a:rPr lang="en-US" dirty="0" smtClean="0"/>
              <a:t>They are increasingly in demand but expensive.</a:t>
            </a:r>
          </a:p>
          <a:p>
            <a:pPr lvl="2"/>
            <a:r>
              <a:rPr lang="en-US" dirty="0" smtClean="0"/>
              <a:t>Organizations must pay them enough to keep them.</a:t>
            </a:r>
          </a:p>
          <a:p>
            <a:r>
              <a:rPr lang="en-US" dirty="0" smtClean="0">
                <a:solidFill>
                  <a:srgbClr val="00A3B4"/>
                </a:solidFill>
              </a:rPr>
              <a:t>Contingent and temporary workers</a:t>
            </a:r>
          </a:p>
          <a:p>
            <a:pPr lvl="1"/>
            <a:r>
              <a:rPr lang="en-US" dirty="0" smtClean="0"/>
              <a:t>A contingent worker works less than full-time.</a:t>
            </a:r>
          </a:p>
          <a:p>
            <a:pPr lvl="2"/>
            <a:r>
              <a:rPr lang="en-US" dirty="0" smtClean="0"/>
              <a:t>Currently about 13 percent of the U.S. workforce.</a:t>
            </a:r>
          </a:p>
          <a:p>
            <a:pPr lvl="1"/>
            <a:r>
              <a:rPr lang="en-US" dirty="0" smtClean="0"/>
              <a:t>Adds flexibility but increases planning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1219200" y="4495800"/>
            <a:ext cx="7010400" cy="1143000"/>
          </a:xfrm>
        </p:spPr>
        <p:txBody>
          <a:bodyPr/>
          <a:lstStyle/>
          <a:p>
            <a:r>
              <a:rPr lang="en-US" dirty="0" smtClean="0"/>
              <a:t>HRM takes place within a complex and ever-changing environmental context.</a:t>
            </a:r>
            <a:endParaRPr lang="en-US" dirty="0"/>
          </a:p>
        </p:txBody>
      </p:sp>
      <p:sp>
        <p:nvSpPr>
          <p:cNvPr id="4" name="Title 3"/>
          <p:cNvSpPr>
            <a:spLocks noGrp="1"/>
          </p:cNvSpPr>
          <p:nvPr>
            <p:ph type="title"/>
          </p:nvPr>
        </p:nvSpPr>
        <p:spPr/>
        <p:txBody>
          <a:bodyPr>
            <a:normAutofit fontScale="90000"/>
          </a:bodyPr>
          <a:lstStyle/>
          <a:p>
            <a:r>
              <a:rPr lang="en-US" dirty="0" smtClean="0"/>
              <a:t>Environmental Context of Human Resource Management</a:t>
            </a:r>
            <a:endParaRPr lang="en-US" dirty="0"/>
          </a:p>
        </p:txBody>
      </p:sp>
      <p:graphicFrame>
        <p:nvGraphicFramePr>
          <p:cNvPr id="5" name="Diagram 4" descr="Human resource management or h, r, m, is The set of organizational activities directed at attracting, developing, and maintaining an effective workforce.&#10;"/>
          <p:cNvGraphicFramePr/>
          <p:nvPr/>
        </p:nvGraphicFramePr>
        <p:xfrm>
          <a:off x="914400" y="1981200"/>
          <a:ext cx="75438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457200" y="1295400"/>
            <a:ext cx="8229600" cy="4953000"/>
          </a:xfrm>
        </p:spPr>
        <p:txBody>
          <a:bodyPr>
            <a:normAutofit/>
          </a:bodyPr>
          <a:lstStyle/>
          <a:p>
            <a:r>
              <a:rPr lang="en-US" dirty="0" smtClean="0"/>
              <a:t>Chapter thirteen began by describing the environmental context of HRM.</a:t>
            </a:r>
          </a:p>
          <a:p>
            <a:r>
              <a:rPr lang="en-US" dirty="0" smtClean="0"/>
              <a:t>Attracting human resources was covered.</a:t>
            </a:r>
          </a:p>
          <a:p>
            <a:r>
              <a:rPr lang="en-US" dirty="0" smtClean="0"/>
              <a:t>Next, the text described how organizations seek to develop their human resources.</a:t>
            </a:r>
          </a:p>
          <a:p>
            <a:r>
              <a:rPr lang="en-US" dirty="0" smtClean="0"/>
              <a:t>The text then examined maintaining high-quality human resources.</a:t>
            </a:r>
          </a:p>
          <a:p>
            <a:r>
              <a:rPr lang="en-US" dirty="0" smtClean="0"/>
              <a:t>The chapter concluded by discussing labor unions.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Three particularly vital components of this context are HRM’s strategic importance and the legal and social environments of HRM."/>
          <p:cNvGraphicFramePr/>
          <p:nvPr/>
        </p:nvGraphicFramePr>
        <p:xfrm>
          <a:off x="304800" y="1981200"/>
          <a:ext cx="8534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228600" y="1828800"/>
            <a:ext cx="4114799" cy="1600200"/>
          </a:xfrm>
        </p:spPr>
        <p:txBody>
          <a:bodyPr>
            <a:normAutofit/>
          </a:bodyPr>
          <a:lstStyle/>
          <a:p>
            <a:r>
              <a:rPr lang="en-US" dirty="0" smtClean="0"/>
              <a:t>Three vital components of this context:</a:t>
            </a:r>
          </a:p>
        </p:txBody>
      </p:sp>
      <p:sp>
        <p:nvSpPr>
          <p:cNvPr id="4" name="Title 3"/>
          <p:cNvSpPr>
            <a:spLocks noGrp="1"/>
          </p:cNvSpPr>
          <p:nvPr>
            <p:ph type="title"/>
          </p:nvPr>
        </p:nvSpPr>
        <p:spPr/>
        <p:txBody>
          <a:bodyPr>
            <a:normAutofit fontScale="90000"/>
          </a:bodyPr>
          <a:lstStyle/>
          <a:p>
            <a:r>
              <a:rPr lang="en-US" dirty="0" smtClean="0"/>
              <a:t>Environmental Context of Human Resource Management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Strategic Importance of HRM</a:t>
            </a:r>
            <a:endParaRPr lang="en-US" dirty="0"/>
          </a:p>
        </p:txBody>
      </p:sp>
      <p:sp>
        <p:nvSpPr>
          <p:cNvPr id="4" name="Content Placeholder 3"/>
          <p:cNvSpPr>
            <a:spLocks noGrp="1"/>
          </p:cNvSpPr>
          <p:nvPr>
            <p:ph idx="1"/>
          </p:nvPr>
        </p:nvSpPr>
        <p:spPr>
          <a:xfrm>
            <a:off x="457200" y="1600200"/>
            <a:ext cx="8382000" cy="4724400"/>
          </a:xfrm>
        </p:spPr>
        <p:txBody>
          <a:bodyPr>
            <a:normAutofit/>
          </a:bodyPr>
          <a:lstStyle/>
          <a:p>
            <a:r>
              <a:rPr lang="en-US" dirty="0" smtClean="0"/>
              <a:t>Human resources are critical for both effectiveness and competitiveness.</a:t>
            </a:r>
          </a:p>
          <a:p>
            <a:r>
              <a:rPr lang="en-US" dirty="0" smtClean="0"/>
              <a:t>Many firms develop strategic HR plans and integrate them into other strategic plans.</a:t>
            </a:r>
          </a:p>
          <a:p>
            <a:r>
              <a:rPr lang="en-US" b="1" dirty="0" smtClean="0">
                <a:solidFill>
                  <a:srgbClr val="E95A53"/>
                </a:solidFill>
              </a:rPr>
              <a:t>Human capital </a:t>
            </a:r>
          </a:p>
          <a:p>
            <a:pPr lvl="1"/>
            <a:r>
              <a:rPr lang="en-US" dirty="0" smtClean="0"/>
              <a:t>reflects the organization’s investment in attracting, retaining, and motivating an effective workforce.</a:t>
            </a:r>
          </a:p>
          <a:p>
            <a:pPr lvl="1"/>
            <a:r>
              <a:rPr lang="en-US" dirty="0" smtClean="0"/>
              <a:t>A tangible indicator of the value of people.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1447800"/>
            <a:ext cx="7772400" cy="977900"/>
          </a:xfrm>
        </p:spPr>
        <p:txBody>
          <a:bodyPr/>
          <a:lstStyle/>
          <a:p>
            <a:r>
              <a:rPr lang="en-US" dirty="0" smtClean="0"/>
              <a:t>A number of laws regulate employee-employer relations, especially in these areas:</a:t>
            </a:r>
            <a:endParaRPr lang="en-US" dirty="0"/>
          </a:p>
        </p:txBody>
      </p:sp>
      <p:sp>
        <p:nvSpPr>
          <p:cNvPr id="4" name="Title 3"/>
          <p:cNvSpPr>
            <a:spLocks noGrp="1"/>
          </p:cNvSpPr>
          <p:nvPr>
            <p:ph type="title"/>
          </p:nvPr>
        </p:nvSpPr>
        <p:spPr/>
        <p:txBody>
          <a:bodyPr/>
          <a:lstStyle/>
          <a:p>
            <a:r>
              <a:rPr lang="en-US" dirty="0" smtClean="0"/>
              <a:t>The Legal Environment of HRM</a:t>
            </a:r>
            <a:endParaRPr lang="en-US" dirty="0"/>
          </a:p>
        </p:txBody>
      </p:sp>
      <p:graphicFrame>
        <p:nvGraphicFramePr>
          <p:cNvPr id="5" name="Diagram 4" descr="Equal employment opportunity, compensation and benefits, labor relations, and occupational safety and health."/>
          <p:cNvGraphicFramePr/>
          <p:nvPr/>
        </p:nvGraphicFramePr>
        <p:xfrm>
          <a:off x="304800" y="2514600"/>
          <a:ext cx="830580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13.1</a:t>
            </a:r>
            <a:endParaRPr lang="en-US" dirty="0"/>
          </a:p>
        </p:txBody>
      </p:sp>
      <p:sp>
        <p:nvSpPr>
          <p:cNvPr id="4" name="Content Placeholder 3"/>
          <p:cNvSpPr>
            <a:spLocks noGrp="1"/>
          </p:cNvSpPr>
          <p:nvPr>
            <p:ph sz="quarter" idx="13"/>
          </p:nvPr>
        </p:nvSpPr>
        <p:spPr/>
        <p:txBody>
          <a:bodyPr/>
          <a:lstStyle/>
          <a:p>
            <a:r>
              <a:rPr lang="en-US" dirty="0" smtClean="0"/>
              <a:t>The Legal Environment of HRM</a:t>
            </a:r>
            <a:endParaRPr lang="en-US" dirty="0"/>
          </a:p>
        </p:txBody>
      </p:sp>
      <p:pic>
        <p:nvPicPr>
          <p:cNvPr id="7" name="Picture 6" descr="The equal employment opportunity laws include title seven of the civil rights act of 1964, the age discrimination in employment act, various executive orders, the pregnancy discrimination act, the vietnam era veterans readjustment assistance act, the americans with disabilities act, and the civil rights act of 1991."/>
          <p:cNvPicPr>
            <a:picLocks noChangeAspect="1"/>
          </p:cNvPicPr>
          <p:nvPr/>
        </p:nvPicPr>
        <p:blipFill>
          <a:blip r:embed="rId2" cstate="print"/>
          <a:stretch>
            <a:fillRect/>
          </a:stretch>
        </p:blipFill>
        <p:spPr>
          <a:xfrm>
            <a:off x="232006" y="1685864"/>
            <a:ext cx="8679987" cy="3876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itle 2"/>
          <p:cNvSpPr>
            <a:spLocks noGrp="1"/>
          </p:cNvSpPr>
          <p:nvPr>
            <p:ph type="title"/>
          </p:nvPr>
        </p:nvSpPr>
        <p:spPr/>
        <p:txBody>
          <a:bodyPr/>
          <a:lstStyle/>
          <a:p>
            <a:r>
              <a:rPr lang="en-US" dirty="0" smtClean="0"/>
              <a:t>Equal Employment Opportunity</a:t>
            </a:r>
            <a:endParaRPr lang="en-US" dirty="0"/>
          </a:p>
        </p:txBody>
      </p:sp>
      <p:sp>
        <p:nvSpPr>
          <p:cNvPr id="4" name="Content Placeholder 3"/>
          <p:cNvSpPr>
            <a:spLocks noGrp="1"/>
          </p:cNvSpPr>
          <p:nvPr>
            <p:ph idx="1"/>
          </p:nvPr>
        </p:nvSpPr>
        <p:spPr>
          <a:xfrm>
            <a:off x="457200" y="1600200"/>
            <a:ext cx="8229600" cy="4800600"/>
          </a:xfrm>
        </p:spPr>
        <p:txBody>
          <a:bodyPr>
            <a:normAutofit fontScale="92500"/>
          </a:bodyPr>
          <a:lstStyle/>
          <a:p>
            <a:r>
              <a:rPr lang="en-US" b="1" dirty="0" smtClean="0">
                <a:solidFill>
                  <a:srgbClr val="E95A53"/>
                </a:solidFill>
              </a:rPr>
              <a:t>Title VII of the Civil Rights Act of 1964</a:t>
            </a:r>
          </a:p>
          <a:p>
            <a:pPr lvl="1"/>
            <a:r>
              <a:rPr lang="en-US" dirty="0" smtClean="0"/>
              <a:t>forbids discrimination on the basis of sex, race, color, religion, or national origin in all areas of the employment relationship.</a:t>
            </a:r>
          </a:p>
          <a:p>
            <a:pPr lvl="1"/>
            <a:r>
              <a:rPr lang="en-US" dirty="0" smtClean="0"/>
              <a:t>Applies to direct and indirect discrimination and requires employment be based on qualifications.</a:t>
            </a:r>
          </a:p>
          <a:p>
            <a:r>
              <a:rPr lang="en-US" b="1" dirty="0" smtClean="0">
                <a:solidFill>
                  <a:srgbClr val="E95A53"/>
                </a:solidFill>
              </a:rPr>
              <a:t>Adverse impact</a:t>
            </a:r>
          </a:p>
          <a:p>
            <a:pPr lvl="1"/>
            <a:r>
              <a:rPr lang="en-US" dirty="0" smtClean="0"/>
              <a:t>exists when minority group members pass a selection standard at a rate less than 80 percent of the pass rate of majority group members.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2467</TotalTime>
  <Words>3912</Words>
  <Application>Microsoft Office PowerPoint</Application>
  <PresentationFormat>On-screen Show (4:3)</PresentationFormat>
  <Paragraphs>265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MANAGEMENT</vt:lpstr>
      <vt:lpstr>Learning Outcomes</vt:lpstr>
      <vt:lpstr>Learning Outcomes</vt:lpstr>
      <vt:lpstr>Environmental Context of Human Resource Management</vt:lpstr>
      <vt:lpstr>Environmental Context of Human Resource Management</vt:lpstr>
      <vt:lpstr>Strategic Importance of HRM</vt:lpstr>
      <vt:lpstr>The Legal Environment of HRM</vt:lpstr>
      <vt:lpstr>Slide 8</vt:lpstr>
      <vt:lpstr>Equal Employment Opportunity</vt:lpstr>
      <vt:lpstr>Equal Employment Opportunity</vt:lpstr>
      <vt:lpstr>Equal Employment Opportunity</vt:lpstr>
      <vt:lpstr>Equal Employment Opportunity</vt:lpstr>
      <vt:lpstr>Slide 13</vt:lpstr>
      <vt:lpstr>Compensation and Benefits</vt:lpstr>
      <vt:lpstr>Compensation and Benefits</vt:lpstr>
      <vt:lpstr>Slide 16</vt:lpstr>
      <vt:lpstr>Labor Relations</vt:lpstr>
      <vt:lpstr>Slide 18</vt:lpstr>
      <vt:lpstr>Emerging Legal Issues</vt:lpstr>
      <vt:lpstr>Social Change and HRM</vt:lpstr>
      <vt:lpstr>Human Resource Planning</vt:lpstr>
      <vt:lpstr>Slide 22</vt:lpstr>
      <vt:lpstr>Human Resource Planning</vt:lpstr>
      <vt:lpstr>Human Resource Planning</vt:lpstr>
      <vt:lpstr>Recruiting Employees</vt:lpstr>
      <vt:lpstr>Selecting Employees</vt:lpstr>
      <vt:lpstr>Selecting Employees</vt:lpstr>
      <vt:lpstr>Developing Human Resources</vt:lpstr>
      <vt:lpstr>Slide 29</vt:lpstr>
      <vt:lpstr>Performance Appraisal</vt:lpstr>
      <vt:lpstr>Slide 31</vt:lpstr>
      <vt:lpstr>Performance Appraisal</vt:lpstr>
      <vt:lpstr>Determining Compensation</vt:lpstr>
      <vt:lpstr>Determining Compensation</vt:lpstr>
      <vt:lpstr>Determining Benefits</vt:lpstr>
      <vt:lpstr>Managing Labor Relations</vt:lpstr>
      <vt:lpstr>Slide 37</vt:lpstr>
      <vt:lpstr>Managing Labor Relations</vt:lpstr>
      <vt:lpstr>New Challenges in the Changing Workplace</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103</cp:revision>
  <dcterms:created xsi:type="dcterms:W3CDTF">2015-05-20T15:20:11Z</dcterms:created>
  <dcterms:modified xsi:type="dcterms:W3CDTF">2015-10-27T15:23:33Z</dcterms:modified>
</cp:coreProperties>
</file>