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9" r:id="rId4"/>
    <p:sldId id="260" r:id="rId5"/>
    <p:sldId id="261" r:id="rId6"/>
    <p:sldId id="262" r:id="rId7"/>
    <p:sldId id="289" r:id="rId8"/>
    <p:sldId id="263" r:id="rId9"/>
    <p:sldId id="264" r:id="rId10"/>
    <p:sldId id="265" r:id="rId11"/>
    <p:sldId id="266" r:id="rId12"/>
    <p:sldId id="268" r:id="rId13"/>
    <p:sldId id="267" r:id="rId14"/>
    <p:sldId id="269" r:id="rId15"/>
    <p:sldId id="270" r:id="rId16"/>
    <p:sldId id="271" r:id="rId17"/>
    <p:sldId id="272" r:id="rId18"/>
    <p:sldId id="273" r:id="rId19"/>
    <p:sldId id="275" r:id="rId20"/>
    <p:sldId id="274" r:id="rId21"/>
    <p:sldId id="276" r:id="rId22"/>
    <p:sldId id="277" r:id="rId23"/>
    <p:sldId id="278" r:id="rId24"/>
    <p:sldId id="279" r:id="rId25"/>
    <p:sldId id="282" r:id="rId26"/>
    <p:sldId id="280" r:id="rId27"/>
    <p:sldId id="281" r:id="rId28"/>
    <p:sldId id="283" r:id="rId29"/>
    <p:sldId id="284" r:id="rId30"/>
    <p:sldId id="285" r:id="rId31"/>
    <p:sldId id="286" r:id="rId32"/>
    <p:sldId id="287" r:id="rId33"/>
    <p:sldId id="25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3B4"/>
    <a:srgbClr val="FEEAC9"/>
    <a:srgbClr val="0098A1"/>
    <a:srgbClr val="E95A53"/>
    <a:srgbClr val="E0F2FB"/>
    <a:srgbClr val="D8E8C4"/>
    <a:srgbClr val="E9EBF5"/>
    <a:srgbClr val="5C7E8E"/>
    <a:srgbClr val="002765"/>
    <a:srgbClr val="E57B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1" autoAdjust="0"/>
    <p:restoredTop sz="94761" autoAdjust="0"/>
  </p:normalViewPr>
  <p:slideViewPr>
    <p:cSldViewPr>
      <p:cViewPr varScale="1">
        <p:scale>
          <a:sx n="42" d="100"/>
          <a:sy n="42" d="100"/>
        </p:scale>
        <p:origin x="-87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7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9BA617-768B-45A9-8D78-E7A74CD2ABD9}"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5A850780-D68D-4D2E-AD56-C71FF97EBD3A}">
      <dgm:prSet phldrT="[Text]"/>
      <dgm:spPr>
        <a:solidFill>
          <a:srgbClr val="E9EBF5"/>
        </a:solidFill>
      </dgm:spPr>
      <dgm:t>
        <a:bodyPr/>
        <a:lstStyle/>
        <a:p>
          <a:r>
            <a:rPr lang="en-US" b="1" dirty="0" smtClean="0">
              <a:solidFill>
                <a:srgbClr val="E95A53"/>
              </a:solidFill>
              <a:latin typeface="+mj-lt"/>
            </a:rPr>
            <a:t>Personality</a:t>
          </a:r>
          <a:r>
            <a:rPr lang="en-US" dirty="0" smtClean="0">
              <a:latin typeface="+mj-lt"/>
            </a:rPr>
            <a:t> </a:t>
          </a:r>
          <a:endParaRPr lang="en-US" dirty="0">
            <a:latin typeface="+mj-lt"/>
          </a:endParaRPr>
        </a:p>
      </dgm:t>
    </dgm:pt>
    <dgm:pt modelId="{292C632F-3379-4AC4-8612-E7CBF7D30328}" type="parTrans" cxnId="{BA21A015-4B4E-4B4A-B244-BC6DC11BDEA9}">
      <dgm:prSet/>
      <dgm:spPr/>
      <dgm:t>
        <a:bodyPr/>
        <a:lstStyle/>
        <a:p>
          <a:endParaRPr lang="en-US">
            <a:latin typeface="+mj-lt"/>
          </a:endParaRPr>
        </a:p>
      </dgm:t>
    </dgm:pt>
    <dgm:pt modelId="{8AF3C285-79FE-4C1E-983B-5049A715C35D}" type="sibTrans" cxnId="{BA21A015-4B4E-4B4A-B244-BC6DC11BDEA9}">
      <dgm:prSet/>
      <dgm:spPr/>
      <dgm:t>
        <a:bodyPr/>
        <a:lstStyle/>
        <a:p>
          <a:endParaRPr lang="en-US">
            <a:latin typeface="+mj-lt"/>
          </a:endParaRPr>
        </a:p>
      </dgm:t>
    </dgm:pt>
    <dgm:pt modelId="{161E480A-B6B6-4187-BD7A-7E4383161E19}">
      <dgm:prSet phldrT="[Text]"/>
      <dgm:spPr>
        <a:solidFill>
          <a:schemeClr val="bg1"/>
        </a:solidFill>
      </dgm:spPr>
      <dgm:t>
        <a:bodyPr/>
        <a:lstStyle/>
        <a:p>
          <a:r>
            <a:rPr lang="en-US" dirty="0" smtClean="0">
              <a:solidFill>
                <a:schemeClr val="tx1"/>
              </a:solidFill>
              <a:latin typeface="+mj-lt"/>
            </a:rPr>
            <a:t>The relatively permanent set of psychological and behavioral attributes that distinguish one person from another.</a:t>
          </a:r>
          <a:endParaRPr lang="en-US" dirty="0">
            <a:solidFill>
              <a:schemeClr val="tx1"/>
            </a:solidFill>
            <a:latin typeface="+mj-lt"/>
          </a:endParaRPr>
        </a:p>
      </dgm:t>
    </dgm:pt>
    <dgm:pt modelId="{210D0F6C-5CD2-4A5D-9EC9-293A8D27EE2D}" type="parTrans" cxnId="{530AF912-EF7C-4C88-BAD7-6E23A832B4CE}">
      <dgm:prSet/>
      <dgm:spPr/>
      <dgm:t>
        <a:bodyPr/>
        <a:lstStyle/>
        <a:p>
          <a:endParaRPr lang="en-US">
            <a:latin typeface="+mj-lt"/>
          </a:endParaRPr>
        </a:p>
      </dgm:t>
    </dgm:pt>
    <dgm:pt modelId="{5323572C-9E12-496A-BA5C-52079A090CDD}" type="sibTrans" cxnId="{530AF912-EF7C-4C88-BAD7-6E23A832B4CE}">
      <dgm:prSet/>
      <dgm:spPr/>
      <dgm:t>
        <a:bodyPr/>
        <a:lstStyle/>
        <a:p>
          <a:endParaRPr lang="en-US">
            <a:latin typeface="+mj-lt"/>
          </a:endParaRPr>
        </a:p>
      </dgm:t>
    </dgm:pt>
    <dgm:pt modelId="{243A3DD0-E562-45B4-900B-1E5C0B9954C7}" type="pres">
      <dgm:prSet presAssocID="{0B9BA617-768B-45A9-8D78-E7A74CD2ABD9}" presName="theList" presStyleCnt="0">
        <dgm:presLayoutVars>
          <dgm:dir/>
          <dgm:animLvl val="lvl"/>
          <dgm:resizeHandles val="exact"/>
        </dgm:presLayoutVars>
      </dgm:prSet>
      <dgm:spPr/>
      <dgm:t>
        <a:bodyPr/>
        <a:lstStyle/>
        <a:p>
          <a:endParaRPr lang="en-US"/>
        </a:p>
      </dgm:t>
    </dgm:pt>
    <dgm:pt modelId="{A2D07E24-6A98-47F7-ACCF-6035EAB38F16}" type="pres">
      <dgm:prSet presAssocID="{5A850780-D68D-4D2E-AD56-C71FF97EBD3A}" presName="compNode" presStyleCnt="0"/>
      <dgm:spPr/>
    </dgm:pt>
    <dgm:pt modelId="{BE46706E-F711-4EC8-8A7A-CE7BB2BC65A9}" type="pres">
      <dgm:prSet presAssocID="{5A850780-D68D-4D2E-AD56-C71FF97EBD3A}" presName="aNode" presStyleLbl="bgShp" presStyleIdx="0" presStyleCnt="1"/>
      <dgm:spPr/>
      <dgm:t>
        <a:bodyPr/>
        <a:lstStyle/>
        <a:p>
          <a:endParaRPr lang="en-US"/>
        </a:p>
      </dgm:t>
    </dgm:pt>
    <dgm:pt modelId="{A7FF0680-8EF8-490E-AB7C-BFA010610840}" type="pres">
      <dgm:prSet presAssocID="{5A850780-D68D-4D2E-AD56-C71FF97EBD3A}" presName="textNode" presStyleLbl="bgShp" presStyleIdx="0" presStyleCnt="1"/>
      <dgm:spPr/>
      <dgm:t>
        <a:bodyPr/>
        <a:lstStyle/>
        <a:p>
          <a:endParaRPr lang="en-US"/>
        </a:p>
      </dgm:t>
    </dgm:pt>
    <dgm:pt modelId="{556ED3AE-769D-4325-A5D6-FFCD8286C31C}" type="pres">
      <dgm:prSet presAssocID="{5A850780-D68D-4D2E-AD56-C71FF97EBD3A}" presName="compChildNode" presStyleCnt="0"/>
      <dgm:spPr/>
    </dgm:pt>
    <dgm:pt modelId="{E100AD2E-0400-4E73-968F-FA81FF80F6AF}" type="pres">
      <dgm:prSet presAssocID="{5A850780-D68D-4D2E-AD56-C71FF97EBD3A}" presName="theInnerList" presStyleCnt="0"/>
      <dgm:spPr/>
    </dgm:pt>
    <dgm:pt modelId="{5445B3EB-EA8E-4775-B78E-9D983CE2EAB8}" type="pres">
      <dgm:prSet presAssocID="{161E480A-B6B6-4187-BD7A-7E4383161E19}" presName="childNode" presStyleLbl="node1" presStyleIdx="0" presStyleCnt="1">
        <dgm:presLayoutVars>
          <dgm:bulletEnabled val="1"/>
        </dgm:presLayoutVars>
      </dgm:prSet>
      <dgm:spPr/>
      <dgm:t>
        <a:bodyPr/>
        <a:lstStyle/>
        <a:p>
          <a:endParaRPr lang="en-US"/>
        </a:p>
      </dgm:t>
    </dgm:pt>
  </dgm:ptLst>
  <dgm:cxnLst>
    <dgm:cxn modelId="{BA21A015-4B4E-4B4A-B244-BC6DC11BDEA9}" srcId="{0B9BA617-768B-45A9-8D78-E7A74CD2ABD9}" destId="{5A850780-D68D-4D2E-AD56-C71FF97EBD3A}" srcOrd="0" destOrd="0" parTransId="{292C632F-3379-4AC4-8612-E7CBF7D30328}" sibTransId="{8AF3C285-79FE-4C1E-983B-5049A715C35D}"/>
    <dgm:cxn modelId="{108C31A4-911D-468A-9089-773414A78CC2}" type="presOf" srcId="{161E480A-B6B6-4187-BD7A-7E4383161E19}" destId="{5445B3EB-EA8E-4775-B78E-9D983CE2EAB8}" srcOrd="0" destOrd="0" presId="urn:microsoft.com/office/officeart/2005/8/layout/lProcess2"/>
    <dgm:cxn modelId="{10ED4ABB-8B0E-4AEA-B1DB-81ABC192648E}" type="presOf" srcId="{5A850780-D68D-4D2E-AD56-C71FF97EBD3A}" destId="{BE46706E-F711-4EC8-8A7A-CE7BB2BC65A9}" srcOrd="0" destOrd="0" presId="urn:microsoft.com/office/officeart/2005/8/layout/lProcess2"/>
    <dgm:cxn modelId="{FFFE95AA-A7D8-46B3-8662-5039CA4DE68B}" type="presOf" srcId="{5A850780-D68D-4D2E-AD56-C71FF97EBD3A}" destId="{A7FF0680-8EF8-490E-AB7C-BFA010610840}" srcOrd="1" destOrd="0" presId="urn:microsoft.com/office/officeart/2005/8/layout/lProcess2"/>
    <dgm:cxn modelId="{530AF912-EF7C-4C88-BAD7-6E23A832B4CE}" srcId="{5A850780-D68D-4D2E-AD56-C71FF97EBD3A}" destId="{161E480A-B6B6-4187-BD7A-7E4383161E19}" srcOrd="0" destOrd="0" parTransId="{210D0F6C-5CD2-4A5D-9EC9-293A8D27EE2D}" sibTransId="{5323572C-9E12-496A-BA5C-52079A090CDD}"/>
    <dgm:cxn modelId="{A6ED40B2-22B4-49B2-A074-22D28383FB68}" type="presOf" srcId="{0B9BA617-768B-45A9-8D78-E7A74CD2ABD9}" destId="{243A3DD0-E562-45B4-900B-1E5C0B9954C7}" srcOrd="0" destOrd="0" presId="urn:microsoft.com/office/officeart/2005/8/layout/lProcess2"/>
    <dgm:cxn modelId="{661AB268-C9D4-4A6B-B6F9-536A4A06595C}" type="presParOf" srcId="{243A3DD0-E562-45B4-900B-1E5C0B9954C7}" destId="{A2D07E24-6A98-47F7-ACCF-6035EAB38F16}" srcOrd="0" destOrd="0" presId="urn:microsoft.com/office/officeart/2005/8/layout/lProcess2"/>
    <dgm:cxn modelId="{14AF8A6B-52E5-4138-A67D-43C88CC9EECB}" type="presParOf" srcId="{A2D07E24-6A98-47F7-ACCF-6035EAB38F16}" destId="{BE46706E-F711-4EC8-8A7A-CE7BB2BC65A9}" srcOrd="0" destOrd="0" presId="urn:microsoft.com/office/officeart/2005/8/layout/lProcess2"/>
    <dgm:cxn modelId="{46E71820-2D2F-4941-B84A-0AE6201D7153}" type="presParOf" srcId="{A2D07E24-6A98-47F7-ACCF-6035EAB38F16}" destId="{A7FF0680-8EF8-490E-AB7C-BFA010610840}" srcOrd="1" destOrd="0" presId="urn:microsoft.com/office/officeart/2005/8/layout/lProcess2"/>
    <dgm:cxn modelId="{332991AC-B038-4540-B77C-7334AD39033D}" type="presParOf" srcId="{A2D07E24-6A98-47F7-ACCF-6035EAB38F16}" destId="{556ED3AE-769D-4325-A5D6-FFCD8286C31C}" srcOrd="2" destOrd="0" presId="urn:microsoft.com/office/officeart/2005/8/layout/lProcess2"/>
    <dgm:cxn modelId="{5D914069-70FF-420C-9365-2A2773385E7B}" type="presParOf" srcId="{556ED3AE-769D-4325-A5D6-FFCD8286C31C}" destId="{E100AD2E-0400-4E73-968F-FA81FF80F6AF}" srcOrd="0" destOrd="0" presId="urn:microsoft.com/office/officeart/2005/8/layout/lProcess2"/>
    <dgm:cxn modelId="{F7D0BDE4-2305-464F-A005-617919CF3098}" type="presParOf" srcId="{E100AD2E-0400-4E73-968F-FA81FF80F6AF}" destId="{5445B3EB-EA8E-4775-B78E-9D983CE2EAB8}" srcOrd="0"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B530A8-8740-40FB-B766-6C11DB741FFE}"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B6912D1B-616D-4739-8BC7-7B2F70E48AA8}">
      <dgm:prSet phldrT="[Text]"/>
      <dgm:spPr>
        <a:solidFill>
          <a:srgbClr val="FEEAC9"/>
        </a:solidFill>
      </dgm:spPr>
      <dgm:t>
        <a:bodyPr/>
        <a:lstStyle/>
        <a:p>
          <a:r>
            <a:rPr lang="en-US" b="1" dirty="0" smtClean="0">
              <a:solidFill>
                <a:srgbClr val="E95A53"/>
              </a:solidFill>
              <a:latin typeface="+mj-lt"/>
            </a:rPr>
            <a:t>Agreeableness </a:t>
          </a:r>
          <a:endParaRPr lang="en-US" b="1" dirty="0">
            <a:solidFill>
              <a:srgbClr val="E95A53"/>
            </a:solidFill>
            <a:latin typeface="+mj-lt"/>
          </a:endParaRPr>
        </a:p>
      </dgm:t>
    </dgm:pt>
    <dgm:pt modelId="{0115052C-570A-4EBD-AD7F-43FDA9817E26}" type="parTrans" cxnId="{65D2E568-EB9D-4171-B9B2-7BD4CA7164F0}">
      <dgm:prSet/>
      <dgm:spPr/>
      <dgm:t>
        <a:bodyPr/>
        <a:lstStyle/>
        <a:p>
          <a:endParaRPr lang="en-US">
            <a:latin typeface="+mj-lt"/>
          </a:endParaRPr>
        </a:p>
      </dgm:t>
    </dgm:pt>
    <dgm:pt modelId="{F33772F3-7B25-4C1F-8519-621678E93982}" type="sibTrans" cxnId="{65D2E568-EB9D-4171-B9B2-7BD4CA7164F0}">
      <dgm:prSet/>
      <dgm:spPr/>
      <dgm:t>
        <a:bodyPr/>
        <a:lstStyle/>
        <a:p>
          <a:endParaRPr lang="en-US">
            <a:latin typeface="+mj-lt"/>
          </a:endParaRPr>
        </a:p>
      </dgm:t>
    </dgm:pt>
    <dgm:pt modelId="{20E3EC84-611C-4F6E-A1B7-EF10344B8272}">
      <dgm:prSet phldrT="[Text]"/>
      <dgm:spPr/>
      <dgm:t>
        <a:bodyPr/>
        <a:lstStyle/>
        <a:p>
          <a:r>
            <a:rPr lang="en-US" dirty="0" smtClean="0">
              <a:latin typeface="+mj-lt"/>
            </a:rPr>
            <a:t>A person’s ability to get along with others.</a:t>
          </a:r>
          <a:endParaRPr lang="en-US" dirty="0">
            <a:latin typeface="+mj-lt"/>
          </a:endParaRPr>
        </a:p>
      </dgm:t>
    </dgm:pt>
    <dgm:pt modelId="{9FAEEB3A-F692-4AC3-AFE4-5B9ADEBC711C}" type="parTrans" cxnId="{5993CBA2-B8F9-4FC8-B3FE-A6149513DEF0}">
      <dgm:prSet/>
      <dgm:spPr/>
      <dgm:t>
        <a:bodyPr/>
        <a:lstStyle/>
        <a:p>
          <a:endParaRPr lang="en-US">
            <a:latin typeface="+mj-lt"/>
          </a:endParaRPr>
        </a:p>
      </dgm:t>
    </dgm:pt>
    <dgm:pt modelId="{9855E34B-693E-47D9-8AB9-FF353F3626BD}" type="sibTrans" cxnId="{5993CBA2-B8F9-4FC8-B3FE-A6149513DEF0}">
      <dgm:prSet/>
      <dgm:spPr/>
      <dgm:t>
        <a:bodyPr/>
        <a:lstStyle/>
        <a:p>
          <a:endParaRPr lang="en-US">
            <a:latin typeface="+mj-lt"/>
          </a:endParaRPr>
        </a:p>
      </dgm:t>
    </dgm:pt>
    <dgm:pt modelId="{A7D38C74-126C-42E8-A3C9-7C611EBC6A2D}">
      <dgm:prSet phldrT="[Text]"/>
      <dgm:spPr>
        <a:solidFill>
          <a:srgbClr val="E9EBF5"/>
        </a:solidFill>
      </dgm:spPr>
      <dgm:t>
        <a:bodyPr/>
        <a:lstStyle/>
        <a:p>
          <a:r>
            <a:rPr lang="en-US" b="1" dirty="0" smtClean="0">
              <a:solidFill>
                <a:srgbClr val="E95A53"/>
              </a:solidFill>
              <a:latin typeface="+mj-lt"/>
            </a:rPr>
            <a:t>Conscientiousness </a:t>
          </a:r>
          <a:endParaRPr lang="en-US" b="1" dirty="0">
            <a:solidFill>
              <a:srgbClr val="E95A53"/>
            </a:solidFill>
            <a:latin typeface="+mj-lt"/>
          </a:endParaRPr>
        </a:p>
      </dgm:t>
    </dgm:pt>
    <dgm:pt modelId="{7307D329-8E07-4D56-977C-D52C71BF6C9E}" type="parTrans" cxnId="{99B66B7F-9257-4064-9E34-F3F702A53DF5}">
      <dgm:prSet/>
      <dgm:spPr/>
      <dgm:t>
        <a:bodyPr/>
        <a:lstStyle/>
        <a:p>
          <a:endParaRPr lang="en-US">
            <a:latin typeface="+mj-lt"/>
          </a:endParaRPr>
        </a:p>
      </dgm:t>
    </dgm:pt>
    <dgm:pt modelId="{AEABB50C-C80A-4F59-AD7D-FF0B66DA54E9}" type="sibTrans" cxnId="{99B66B7F-9257-4064-9E34-F3F702A53DF5}">
      <dgm:prSet/>
      <dgm:spPr/>
      <dgm:t>
        <a:bodyPr/>
        <a:lstStyle/>
        <a:p>
          <a:endParaRPr lang="en-US">
            <a:latin typeface="+mj-lt"/>
          </a:endParaRPr>
        </a:p>
      </dgm:t>
    </dgm:pt>
    <dgm:pt modelId="{C731CEE7-C6B0-4441-9BDE-0B2924EA9422}">
      <dgm:prSet phldrT="[Text]"/>
      <dgm:spPr/>
      <dgm:t>
        <a:bodyPr/>
        <a:lstStyle/>
        <a:p>
          <a:r>
            <a:rPr lang="en-US" dirty="0" smtClean="0">
              <a:latin typeface="+mj-lt"/>
            </a:rPr>
            <a:t>The number of things a person can effectively work on at one time.</a:t>
          </a:r>
          <a:endParaRPr lang="en-US" dirty="0">
            <a:latin typeface="+mj-lt"/>
          </a:endParaRPr>
        </a:p>
      </dgm:t>
    </dgm:pt>
    <dgm:pt modelId="{165E96C8-C1FD-48E6-BAD7-B1CF9297E5F7}" type="parTrans" cxnId="{CF3D7B2D-B9A5-41D6-B29E-F475551E6C1B}">
      <dgm:prSet/>
      <dgm:spPr/>
      <dgm:t>
        <a:bodyPr/>
        <a:lstStyle/>
        <a:p>
          <a:endParaRPr lang="en-US">
            <a:latin typeface="+mj-lt"/>
          </a:endParaRPr>
        </a:p>
      </dgm:t>
    </dgm:pt>
    <dgm:pt modelId="{3ABEBFBD-A054-4301-9C29-2D5A4186CDF3}" type="sibTrans" cxnId="{CF3D7B2D-B9A5-41D6-B29E-F475551E6C1B}">
      <dgm:prSet/>
      <dgm:spPr/>
      <dgm:t>
        <a:bodyPr/>
        <a:lstStyle/>
        <a:p>
          <a:endParaRPr lang="en-US">
            <a:latin typeface="+mj-lt"/>
          </a:endParaRPr>
        </a:p>
      </dgm:t>
    </dgm:pt>
    <dgm:pt modelId="{DB75C746-D234-4CD9-A001-6030B377D9E3}">
      <dgm:prSet phldrT="[Text]"/>
      <dgm:spPr>
        <a:solidFill>
          <a:srgbClr val="D8E8C4"/>
        </a:solidFill>
      </dgm:spPr>
      <dgm:t>
        <a:bodyPr/>
        <a:lstStyle/>
        <a:p>
          <a:r>
            <a:rPr lang="en-US" b="1" dirty="0" smtClean="0">
              <a:solidFill>
                <a:srgbClr val="E95A53"/>
              </a:solidFill>
              <a:latin typeface="+mj-lt"/>
            </a:rPr>
            <a:t>Negative emotionality</a:t>
          </a:r>
          <a:endParaRPr lang="en-US" b="1" dirty="0">
            <a:solidFill>
              <a:srgbClr val="E95A53"/>
            </a:solidFill>
            <a:latin typeface="+mj-lt"/>
          </a:endParaRPr>
        </a:p>
      </dgm:t>
    </dgm:pt>
    <dgm:pt modelId="{2BAEB4AC-D393-47F8-9FFC-2430EDA5B083}" type="parTrans" cxnId="{E033E160-2FE3-4F19-B393-B3F68AE6D320}">
      <dgm:prSet/>
      <dgm:spPr/>
      <dgm:t>
        <a:bodyPr/>
        <a:lstStyle/>
        <a:p>
          <a:endParaRPr lang="en-US">
            <a:latin typeface="+mj-lt"/>
          </a:endParaRPr>
        </a:p>
      </dgm:t>
    </dgm:pt>
    <dgm:pt modelId="{873BBE5A-7E5B-4FD5-9296-1DC9F15596B5}" type="sibTrans" cxnId="{E033E160-2FE3-4F19-B393-B3F68AE6D320}">
      <dgm:prSet/>
      <dgm:spPr/>
      <dgm:t>
        <a:bodyPr/>
        <a:lstStyle/>
        <a:p>
          <a:endParaRPr lang="en-US">
            <a:latin typeface="+mj-lt"/>
          </a:endParaRPr>
        </a:p>
      </dgm:t>
    </dgm:pt>
    <dgm:pt modelId="{D889DE0B-2A09-44B2-B7FE-D11CDB2139E1}">
      <dgm:prSet phldrT="[Text]"/>
      <dgm:spPr>
        <a:solidFill>
          <a:srgbClr val="E0F2FB"/>
        </a:solidFill>
      </dgm:spPr>
      <dgm:t>
        <a:bodyPr/>
        <a:lstStyle/>
        <a:p>
          <a:r>
            <a:rPr lang="en-US" b="1" dirty="0" smtClean="0">
              <a:solidFill>
                <a:srgbClr val="E95A53"/>
              </a:solidFill>
              <a:latin typeface="+mj-lt"/>
            </a:rPr>
            <a:t>Extraversion </a:t>
          </a:r>
          <a:endParaRPr lang="en-US" b="1" dirty="0">
            <a:solidFill>
              <a:srgbClr val="E95A53"/>
            </a:solidFill>
            <a:latin typeface="+mj-lt"/>
          </a:endParaRPr>
        </a:p>
      </dgm:t>
    </dgm:pt>
    <dgm:pt modelId="{D802CDE3-3126-4A6D-BD96-4CE94CC48AA1}" type="parTrans" cxnId="{C9260BDA-E11F-429A-B09F-86B3DB90B75C}">
      <dgm:prSet/>
      <dgm:spPr/>
      <dgm:t>
        <a:bodyPr/>
        <a:lstStyle/>
        <a:p>
          <a:endParaRPr lang="en-US">
            <a:latin typeface="+mj-lt"/>
          </a:endParaRPr>
        </a:p>
      </dgm:t>
    </dgm:pt>
    <dgm:pt modelId="{8F041DB9-B74D-492B-833C-121B3A88C74A}" type="sibTrans" cxnId="{C9260BDA-E11F-429A-B09F-86B3DB90B75C}">
      <dgm:prSet/>
      <dgm:spPr/>
      <dgm:t>
        <a:bodyPr/>
        <a:lstStyle/>
        <a:p>
          <a:endParaRPr lang="en-US">
            <a:latin typeface="+mj-lt"/>
          </a:endParaRPr>
        </a:p>
      </dgm:t>
    </dgm:pt>
    <dgm:pt modelId="{A04C8FF6-CE3A-4809-B24D-20B736E85DDF}">
      <dgm:prSet phldrT="[Text]"/>
      <dgm:spPr/>
      <dgm:t>
        <a:bodyPr/>
        <a:lstStyle/>
        <a:p>
          <a:r>
            <a:rPr lang="en-US" dirty="0" smtClean="0">
              <a:latin typeface="+mj-lt"/>
            </a:rPr>
            <a:t>Extent to which a person is poised, calm, resilient, and secure.</a:t>
          </a:r>
          <a:endParaRPr lang="en-US" dirty="0">
            <a:latin typeface="+mj-lt"/>
          </a:endParaRPr>
        </a:p>
      </dgm:t>
    </dgm:pt>
    <dgm:pt modelId="{619EB992-FE02-45B6-9103-DAB408204FA3}" type="parTrans" cxnId="{657C9030-CF97-418E-949C-188429FE5BF8}">
      <dgm:prSet/>
      <dgm:spPr/>
      <dgm:t>
        <a:bodyPr/>
        <a:lstStyle/>
        <a:p>
          <a:endParaRPr lang="en-US">
            <a:latin typeface="+mj-lt"/>
          </a:endParaRPr>
        </a:p>
      </dgm:t>
    </dgm:pt>
    <dgm:pt modelId="{5305130D-21A2-4DFE-81C4-1AF9005997AE}" type="sibTrans" cxnId="{657C9030-CF97-418E-949C-188429FE5BF8}">
      <dgm:prSet/>
      <dgm:spPr/>
      <dgm:t>
        <a:bodyPr/>
        <a:lstStyle/>
        <a:p>
          <a:endParaRPr lang="en-US">
            <a:latin typeface="+mj-lt"/>
          </a:endParaRPr>
        </a:p>
      </dgm:t>
    </dgm:pt>
    <dgm:pt modelId="{41B7A173-D908-4BE5-AF32-F9C2E8130715}">
      <dgm:prSet phldrT="[Text]"/>
      <dgm:spPr>
        <a:solidFill>
          <a:schemeClr val="accent4">
            <a:lumMod val="20000"/>
            <a:lumOff val="80000"/>
          </a:schemeClr>
        </a:solidFill>
      </dgm:spPr>
      <dgm:t>
        <a:bodyPr/>
        <a:lstStyle/>
        <a:p>
          <a:r>
            <a:rPr lang="en-US" b="1" dirty="0" smtClean="0">
              <a:solidFill>
                <a:srgbClr val="E95A53"/>
              </a:solidFill>
              <a:latin typeface="+mj-lt"/>
            </a:rPr>
            <a:t>Openness</a:t>
          </a:r>
          <a:endParaRPr lang="en-US" b="1" dirty="0">
            <a:solidFill>
              <a:srgbClr val="E95A53"/>
            </a:solidFill>
            <a:latin typeface="+mj-lt"/>
          </a:endParaRPr>
        </a:p>
      </dgm:t>
    </dgm:pt>
    <dgm:pt modelId="{02D38BEA-474F-49FD-99D1-689AAE297004}" type="parTrans" cxnId="{56FF010B-772E-4429-909F-A9D4AEFD1000}">
      <dgm:prSet/>
      <dgm:spPr/>
      <dgm:t>
        <a:bodyPr/>
        <a:lstStyle/>
        <a:p>
          <a:endParaRPr lang="en-US">
            <a:latin typeface="+mj-lt"/>
          </a:endParaRPr>
        </a:p>
      </dgm:t>
    </dgm:pt>
    <dgm:pt modelId="{E4C81EAE-EF06-40C1-A391-0F10A7D53F08}" type="sibTrans" cxnId="{56FF010B-772E-4429-909F-A9D4AEFD1000}">
      <dgm:prSet/>
      <dgm:spPr/>
      <dgm:t>
        <a:bodyPr/>
        <a:lstStyle/>
        <a:p>
          <a:endParaRPr lang="en-US">
            <a:latin typeface="+mj-lt"/>
          </a:endParaRPr>
        </a:p>
      </dgm:t>
    </dgm:pt>
    <dgm:pt modelId="{BCCFC77F-967F-4550-84E1-0462D267A0C3}">
      <dgm:prSet phldrT="[Text]"/>
      <dgm:spPr/>
      <dgm:t>
        <a:bodyPr/>
        <a:lstStyle/>
        <a:p>
          <a:r>
            <a:rPr lang="en-US" dirty="0" smtClean="0">
              <a:latin typeface="+mj-lt"/>
            </a:rPr>
            <a:t>A person’s comfort level with relationships.</a:t>
          </a:r>
          <a:endParaRPr lang="en-US" dirty="0">
            <a:latin typeface="+mj-lt"/>
          </a:endParaRPr>
        </a:p>
      </dgm:t>
    </dgm:pt>
    <dgm:pt modelId="{1EE85CD2-E898-41BF-A817-642F03D6EED9}" type="parTrans" cxnId="{D7E2CB2B-395E-418F-B88E-8BF001C829E8}">
      <dgm:prSet/>
      <dgm:spPr/>
      <dgm:t>
        <a:bodyPr/>
        <a:lstStyle/>
        <a:p>
          <a:endParaRPr lang="en-US">
            <a:latin typeface="+mj-lt"/>
          </a:endParaRPr>
        </a:p>
      </dgm:t>
    </dgm:pt>
    <dgm:pt modelId="{5D686D39-FEA7-4C21-B916-4FAC0ED30AAB}" type="sibTrans" cxnId="{D7E2CB2B-395E-418F-B88E-8BF001C829E8}">
      <dgm:prSet/>
      <dgm:spPr/>
      <dgm:t>
        <a:bodyPr/>
        <a:lstStyle/>
        <a:p>
          <a:endParaRPr lang="en-US">
            <a:latin typeface="+mj-lt"/>
          </a:endParaRPr>
        </a:p>
      </dgm:t>
    </dgm:pt>
    <dgm:pt modelId="{B1D398D1-A785-4034-9ABD-AF0764759DC9}">
      <dgm:prSet phldrT="[Text]"/>
      <dgm:spPr/>
      <dgm:t>
        <a:bodyPr/>
        <a:lstStyle/>
        <a:p>
          <a:r>
            <a:rPr lang="en-US" dirty="0" smtClean="0">
              <a:latin typeface="+mj-lt"/>
            </a:rPr>
            <a:t>A person’s rigidity of beliefs and range of interests.</a:t>
          </a:r>
          <a:endParaRPr lang="en-US" dirty="0">
            <a:latin typeface="+mj-lt"/>
          </a:endParaRPr>
        </a:p>
      </dgm:t>
    </dgm:pt>
    <dgm:pt modelId="{C86AF778-F772-41F7-A84C-C3BECE50AADD}" type="parTrans" cxnId="{F2AA0721-8F2B-4327-A978-DC32CB535D87}">
      <dgm:prSet/>
      <dgm:spPr/>
      <dgm:t>
        <a:bodyPr/>
        <a:lstStyle/>
        <a:p>
          <a:endParaRPr lang="en-US">
            <a:latin typeface="+mj-lt"/>
          </a:endParaRPr>
        </a:p>
      </dgm:t>
    </dgm:pt>
    <dgm:pt modelId="{D83D16CF-B0E3-4E5D-B52A-62D665DCF7B1}" type="sibTrans" cxnId="{F2AA0721-8F2B-4327-A978-DC32CB535D87}">
      <dgm:prSet/>
      <dgm:spPr/>
      <dgm:t>
        <a:bodyPr/>
        <a:lstStyle/>
        <a:p>
          <a:endParaRPr lang="en-US">
            <a:latin typeface="+mj-lt"/>
          </a:endParaRPr>
        </a:p>
      </dgm:t>
    </dgm:pt>
    <dgm:pt modelId="{4FD4F3ED-C45D-4606-A152-B7508BE4A013}" type="pres">
      <dgm:prSet presAssocID="{77B530A8-8740-40FB-B766-6C11DB741FFE}" presName="linear" presStyleCnt="0">
        <dgm:presLayoutVars>
          <dgm:animLvl val="lvl"/>
          <dgm:resizeHandles val="exact"/>
        </dgm:presLayoutVars>
      </dgm:prSet>
      <dgm:spPr/>
      <dgm:t>
        <a:bodyPr/>
        <a:lstStyle/>
        <a:p>
          <a:endParaRPr lang="en-US"/>
        </a:p>
      </dgm:t>
    </dgm:pt>
    <dgm:pt modelId="{4297712F-0A3E-4F27-B20D-FBDC1B8704D2}" type="pres">
      <dgm:prSet presAssocID="{B6912D1B-616D-4739-8BC7-7B2F70E48AA8}" presName="parentText" presStyleLbl="node1" presStyleIdx="0" presStyleCnt="5">
        <dgm:presLayoutVars>
          <dgm:chMax val="0"/>
          <dgm:bulletEnabled val="1"/>
        </dgm:presLayoutVars>
      </dgm:prSet>
      <dgm:spPr/>
      <dgm:t>
        <a:bodyPr/>
        <a:lstStyle/>
        <a:p>
          <a:endParaRPr lang="en-US"/>
        </a:p>
      </dgm:t>
    </dgm:pt>
    <dgm:pt modelId="{1D270963-B0C5-4B37-9D12-01C12C96B998}" type="pres">
      <dgm:prSet presAssocID="{B6912D1B-616D-4739-8BC7-7B2F70E48AA8}" presName="childText" presStyleLbl="revTx" presStyleIdx="0" presStyleCnt="5">
        <dgm:presLayoutVars>
          <dgm:bulletEnabled val="1"/>
        </dgm:presLayoutVars>
      </dgm:prSet>
      <dgm:spPr/>
      <dgm:t>
        <a:bodyPr/>
        <a:lstStyle/>
        <a:p>
          <a:endParaRPr lang="en-US"/>
        </a:p>
      </dgm:t>
    </dgm:pt>
    <dgm:pt modelId="{9575A055-FE02-4DCB-B443-036F6AA2F9D4}" type="pres">
      <dgm:prSet presAssocID="{A7D38C74-126C-42E8-A3C9-7C611EBC6A2D}" presName="parentText" presStyleLbl="node1" presStyleIdx="1" presStyleCnt="5">
        <dgm:presLayoutVars>
          <dgm:chMax val="0"/>
          <dgm:bulletEnabled val="1"/>
        </dgm:presLayoutVars>
      </dgm:prSet>
      <dgm:spPr/>
      <dgm:t>
        <a:bodyPr/>
        <a:lstStyle/>
        <a:p>
          <a:endParaRPr lang="en-US"/>
        </a:p>
      </dgm:t>
    </dgm:pt>
    <dgm:pt modelId="{D5D384D9-AA49-46D8-98BD-E3444B652243}" type="pres">
      <dgm:prSet presAssocID="{A7D38C74-126C-42E8-A3C9-7C611EBC6A2D}" presName="childText" presStyleLbl="revTx" presStyleIdx="1" presStyleCnt="5">
        <dgm:presLayoutVars>
          <dgm:bulletEnabled val="1"/>
        </dgm:presLayoutVars>
      </dgm:prSet>
      <dgm:spPr/>
      <dgm:t>
        <a:bodyPr/>
        <a:lstStyle/>
        <a:p>
          <a:endParaRPr lang="en-US"/>
        </a:p>
      </dgm:t>
    </dgm:pt>
    <dgm:pt modelId="{5C49A08F-BE27-43B6-81E2-973911EE3E63}" type="pres">
      <dgm:prSet presAssocID="{DB75C746-D234-4CD9-A001-6030B377D9E3}" presName="parentText" presStyleLbl="node1" presStyleIdx="2" presStyleCnt="5">
        <dgm:presLayoutVars>
          <dgm:chMax val="0"/>
          <dgm:bulletEnabled val="1"/>
        </dgm:presLayoutVars>
      </dgm:prSet>
      <dgm:spPr/>
      <dgm:t>
        <a:bodyPr/>
        <a:lstStyle/>
        <a:p>
          <a:endParaRPr lang="en-US"/>
        </a:p>
      </dgm:t>
    </dgm:pt>
    <dgm:pt modelId="{56833566-279E-42CD-8DAB-5C9605C3988D}" type="pres">
      <dgm:prSet presAssocID="{DB75C746-D234-4CD9-A001-6030B377D9E3}" presName="childText" presStyleLbl="revTx" presStyleIdx="2" presStyleCnt="5">
        <dgm:presLayoutVars>
          <dgm:bulletEnabled val="1"/>
        </dgm:presLayoutVars>
      </dgm:prSet>
      <dgm:spPr/>
      <dgm:t>
        <a:bodyPr/>
        <a:lstStyle/>
        <a:p>
          <a:endParaRPr lang="en-US"/>
        </a:p>
      </dgm:t>
    </dgm:pt>
    <dgm:pt modelId="{F111F00F-CB22-4C70-B1D3-A53A2ABC62D2}" type="pres">
      <dgm:prSet presAssocID="{D889DE0B-2A09-44B2-B7FE-D11CDB2139E1}" presName="parentText" presStyleLbl="node1" presStyleIdx="3" presStyleCnt="5">
        <dgm:presLayoutVars>
          <dgm:chMax val="0"/>
          <dgm:bulletEnabled val="1"/>
        </dgm:presLayoutVars>
      </dgm:prSet>
      <dgm:spPr/>
      <dgm:t>
        <a:bodyPr/>
        <a:lstStyle/>
        <a:p>
          <a:endParaRPr lang="en-US"/>
        </a:p>
      </dgm:t>
    </dgm:pt>
    <dgm:pt modelId="{F24380F2-D672-45A9-874F-0F092FFF2C39}" type="pres">
      <dgm:prSet presAssocID="{D889DE0B-2A09-44B2-B7FE-D11CDB2139E1}" presName="childText" presStyleLbl="revTx" presStyleIdx="3" presStyleCnt="5">
        <dgm:presLayoutVars>
          <dgm:bulletEnabled val="1"/>
        </dgm:presLayoutVars>
      </dgm:prSet>
      <dgm:spPr/>
      <dgm:t>
        <a:bodyPr/>
        <a:lstStyle/>
        <a:p>
          <a:endParaRPr lang="en-US"/>
        </a:p>
      </dgm:t>
    </dgm:pt>
    <dgm:pt modelId="{B4D1D0FA-C395-4B17-BA44-0F197494C0E0}" type="pres">
      <dgm:prSet presAssocID="{41B7A173-D908-4BE5-AF32-F9C2E8130715}" presName="parentText" presStyleLbl="node1" presStyleIdx="4" presStyleCnt="5">
        <dgm:presLayoutVars>
          <dgm:chMax val="0"/>
          <dgm:bulletEnabled val="1"/>
        </dgm:presLayoutVars>
      </dgm:prSet>
      <dgm:spPr/>
      <dgm:t>
        <a:bodyPr/>
        <a:lstStyle/>
        <a:p>
          <a:endParaRPr lang="en-US"/>
        </a:p>
      </dgm:t>
    </dgm:pt>
    <dgm:pt modelId="{E1E024F6-BC12-423D-A2E3-23762BD896B0}" type="pres">
      <dgm:prSet presAssocID="{41B7A173-D908-4BE5-AF32-F9C2E8130715}" presName="childText" presStyleLbl="revTx" presStyleIdx="4" presStyleCnt="5">
        <dgm:presLayoutVars>
          <dgm:bulletEnabled val="1"/>
        </dgm:presLayoutVars>
      </dgm:prSet>
      <dgm:spPr/>
      <dgm:t>
        <a:bodyPr/>
        <a:lstStyle/>
        <a:p>
          <a:endParaRPr lang="en-US"/>
        </a:p>
      </dgm:t>
    </dgm:pt>
  </dgm:ptLst>
  <dgm:cxnLst>
    <dgm:cxn modelId="{65D2E568-EB9D-4171-B9B2-7BD4CA7164F0}" srcId="{77B530A8-8740-40FB-B766-6C11DB741FFE}" destId="{B6912D1B-616D-4739-8BC7-7B2F70E48AA8}" srcOrd="0" destOrd="0" parTransId="{0115052C-570A-4EBD-AD7F-43FDA9817E26}" sibTransId="{F33772F3-7B25-4C1F-8519-621678E93982}"/>
    <dgm:cxn modelId="{8CD8ED1F-0AC2-4B2B-91FB-D971EA90DB0B}" type="presOf" srcId="{BCCFC77F-967F-4550-84E1-0462D267A0C3}" destId="{F24380F2-D672-45A9-874F-0F092FFF2C39}" srcOrd="0" destOrd="0" presId="urn:microsoft.com/office/officeart/2005/8/layout/vList2"/>
    <dgm:cxn modelId="{E033E160-2FE3-4F19-B393-B3F68AE6D320}" srcId="{77B530A8-8740-40FB-B766-6C11DB741FFE}" destId="{DB75C746-D234-4CD9-A001-6030B377D9E3}" srcOrd="2" destOrd="0" parTransId="{2BAEB4AC-D393-47F8-9FFC-2430EDA5B083}" sibTransId="{873BBE5A-7E5B-4FD5-9296-1DC9F15596B5}"/>
    <dgm:cxn modelId="{56FF010B-772E-4429-909F-A9D4AEFD1000}" srcId="{77B530A8-8740-40FB-B766-6C11DB741FFE}" destId="{41B7A173-D908-4BE5-AF32-F9C2E8130715}" srcOrd="4" destOrd="0" parTransId="{02D38BEA-474F-49FD-99D1-689AAE297004}" sibTransId="{E4C81EAE-EF06-40C1-A391-0F10A7D53F08}"/>
    <dgm:cxn modelId="{3063C6BE-9626-466C-A603-F8781E7955E9}" type="presOf" srcId="{77B530A8-8740-40FB-B766-6C11DB741FFE}" destId="{4FD4F3ED-C45D-4606-A152-B7508BE4A013}" srcOrd="0" destOrd="0" presId="urn:microsoft.com/office/officeart/2005/8/layout/vList2"/>
    <dgm:cxn modelId="{C9260BDA-E11F-429A-B09F-86B3DB90B75C}" srcId="{77B530A8-8740-40FB-B766-6C11DB741FFE}" destId="{D889DE0B-2A09-44B2-B7FE-D11CDB2139E1}" srcOrd="3" destOrd="0" parTransId="{D802CDE3-3126-4A6D-BD96-4CE94CC48AA1}" sibTransId="{8F041DB9-B74D-492B-833C-121B3A88C74A}"/>
    <dgm:cxn modelId="{657C9030-CF97-418E-949C-188429FE5BF8}" srcId="{DB75C746-D234-4CD9-A001-6030B377D9E3}" destId="{A04C8FF6-CE3A-4809-B24D-20B736E85DDF}" srcOrd="0" destOrd="0" parTransId="{619EB992-FE02-45B6-9103-DAB408204FA3}" sibTransId="{5305130D-21A2-4DFE-81C4-1AF9005997AE}"/>
    <dgm:cxn modelId="{BB377EDD-4C38-4C7F-8D4E-77667E5078E4}" type="presOf" srcId="{41B7A173-D908-4BE5-AF32-F9C2E8130715}" destId="{B4D1D0FA-C395-4B17-BA44-0F197494C0E0}" srcOrd="0" destOrd="0" presId="urn:microsoft.com/office/officeart/2005/8/layout/vList2"/>
    <dgm:cxn modelId="{7707F7E5-9CCD-4F1C-8D25-62C2940046AB}" type="presOf" srcId="{A7D38C74-126C-42E8-A3C9-7C611EBC6A2D}" destId="{9575A055-FE02-4DCB-B443-036F6AA2F9D4}" srcOrd="0" destOrd="0" presId="urn:microsoft.com/office/officeart/2005/8/layout/vList2"/>
    <dgm:cxn modelId="{2F1799C0-867E-4B23-9A70-BB7A6132EAA2}" type="presOf" srcId="{B6912D1B-616D-4739-8BC7-7B2F70E48AA8}" destId="{4297712F-0A3E-4F27-B20D-FBDC1B8704D2}" srcOrd="0" destOrd="0" presId="urn:microsoft.com/office/officeart/2005/8/layout/vList2"/>
    <dgm:cxn modelId="{CD2486F5-2AE1-4C66-8DDB-63BA8CBBD745}" type="presOf" srcId="{B1D398D1-A785-4034-9ABD-AF0764759DC9}" destId="{E1E024F6-BC12-423D-A2E3-23762BD896B0}" srcOrd="0" destOrd="0" presId="urn:microsoft.com/office/officeart/2005/8/layout/vList2"/>
    <dgm:cxn modelId="{8E49F55D-6C3A-4E8E-9BB2-1FD7A6F23D62}" type="presOf" srcId="{D889DE0B-2A09-44B2-B7FE-D11CDB2139E1}" destId="{F111F00F-CB22-4C70-B1D3-A53A2ABC62D2}" srcOrd="0" destOrd="0" presId="urn:microsoft.com/office/officeart/2005/8/layout/vList2"/>
    <dgm:cxn modelId="{A77529F4-1315-4653-BBBC-3D79BEC84398}" type="presOf" srcId="{20E3EC84-611C-4F6E-A1B7-EF10344B8272}" destId="{1D270963-B0C5-4B37-9D12-01C12C96B998}" srcOrd="0" destOrd="0" presId="urn:microsoft.com/office/officeart/2005/8/layout/vList2"/>
    <dgm:cxn modelId="{F2AA0721-8F2B-4327-A978-DC32CB535D87}" srcId="{41B7A173-D908-4BE5-AF32-F9C2E8130715}" destId="{B1D398D1-A785-4034-9ABD-AF0764759DC9}" srcOrd="0" destOrd="0" parTransId="{C86AF778-F772-41F7-A84C-C3BECE50AADD}" sibTransId="{D83D16CF-B0E3-4E5D-B52A-62D665DCF7B1}"/>
    <dgm:cxn modelId="{40E0171E-A2B2-45BF-B207-0F70D9ACEBBE}" type="presOf" srcId="{A04C8FF6-CE3A-4809-B24D-20B736E85DDF}" destId="{56833566-279E-42CD-8DAB-5C9605C3988D}" srcOrd="0" destOrd="0" presId="urn:microsoft.com/office/officeart/2005/8/layout/vList2"/>
    <dgm:cxn modelId="{CF3D7B2D-B9A5-41D6-B29E-F475551E6C1B}" srcId="{A7D38C74-126C-42E8-A3C9-7C611EBC6A2D}" destId="{C731CEE7-C6B0-4441-9BDE-0B2924EA9422}" srcOrd="0" destOrd="0" parTransId="{165E96C8-C1FD-48E6-BAD7-B1CF9297E5F7}" sibTransId="{3ABEBFBD-A054-4301-9C29-2D5A4186CDF3}"/>
    <dgm:cxn modelId="{D7E2CB2B-395E-418F-B88E-8BF001C829E8}" srcId="{D889DE0B-2A09-44B2-B7FE-D11CDB2139E1}" destId="{BCCFC77F-967F-4550-84E1-0462D267A0C3}" srcOrd="0" destOrd="0" parTransId="{1EE85CD2-E898-41BF-A817-642F03D6EED9}" sibTransId="{5D686D39-FEA7-4C21-B916-4FAC0ED30AAB}"/>
    <dgm:cxn modelId="{8734D7ED-2CAE-4955-B2FF-5A94D198E3D4}" type="presOf" srcId="{DB75C746-D234-4CD9-A001-6030B377D9E3}" destId="{5C49A08F-BE27-43B6-81E2-973911EE3E63}" srcOrd="0" destOrd="0" presId="urn:microsoft.com/office/officeart/2005/8/layout/vList2"/>
    <dgm:cxn modelId="{5993CBA2-B8F9-4FC8-B3FE-A6149513DEF0}" srcId="{B6912D1B-616D-4739-8BC7-7B2F70E48AA8}" destId="{20E3EC84-611C-4F6E-A1B7-EF10344B8272}" srcOrd="0" destOrd="0" parTransId="{9FAEEB3A-F692-4AC3-AFE4-5B9ADEBC711C}" sibTransId="{9855E34B-693E-47D9-8AB9-FF353F3626BD}"/>
    <dgm:cxn modelId="{99B66B7F-9257-4064-9E34-F3F702A53DF5}" srcId="{77B530A8-8740-40FB-B766-6C11DB741FFE}" destId="{A7D38C74-126C-42E8-A3C9-7C611EBC6A2D}" srcOrd="1" destOrd="0" parTransId="{7307D329-8E07-4D56-977C-D52C71BF6C9E}" sibTransId="{AEABB50C-C80A-4F59-AD7D-FF0B66DA54E9}"/>
    <dgm:cxn modelId="{4C0C3A23-329F-46B4-9646-C2C527A186FA}" type="presOf" srcId="{C731CEE7-C6B0-4441-9BDE-0B2924EA9422}" destId="{D5D384D9-AA49-46D8-98BD-E3444B652243}" srcOrd="0" destOrd="0" presId="urn:microsoft.com/office/officeart/2005/8/layout/vList2"/>
    <dgm:cxn modelId="{88284430-9E00-49A7-872D-785C1BF79835}" type="presParOf" srcId="{4FD4F3ED-C45D-4606-A152-B7508BE4A013}" destId="{4297712F-0A3E-4F27-B20D-FBDC1B8704D2}" srcOrd="0" destOrd="0" presId="urn:microsoft.com/office/officeart/2005/8/layout/vList2"/>
    <dgm:cxn modelId="{1CEFC005-5599-4CA7-A5D7-7D9B9D9B6D84}" type="presParOf" srcId="{4FD4F3ED-C45D-4606-A152-B7508BE4A013}" destId="{1D270963-B0C5-4B37-9D12-01C12C96B998}" srcOrd="1" destOrd="0" presId="urn:microsoft.com/office/officeart/2005/8/layout/vList2"/>
    <dgm:cxn modelId="{2AD92ACD-829B-44BA-ACF1-C751F75419A4}" type="presParOf" srcId="{4FD4F3ED-C45D-4606-A152-B7508BE4A013}" destId="{9575A055-FE02-4DCB-B443-036F6AA2F9D4}" srcOrd="2" destOrd="0" presId="urn:microsoft.com/office/officeart/2005/8/layout/vList2"/>
    <dgm:cxn modelId="{ADD77E09-BC37-4D8D-89F7-A4EF97D9B27C}" type="presParOf" srcId="{4FD4F3ED-C45D-4606-A152-B7508BE4A013}" destId="{D5D384D9-AA49-46D8-98BD-E3444B652243}" srcOrd="3" destOrd="0" presId="urn:microsoft.com/office/officeart/2005/8/layout/vList2"/>
    <dgm:cxn modelId="{E5AF9468-7178-4031-B01E-8546ED9C9847}" type="presParOf" srcId="{4FD4F3ED-C45D-4606-A152-B7508BE4A013}" destId="{5C49A08F-BE27-43B6-81E2-973911EE3E63}" srcOrd="4" destOrd="0" presId="urn:microsoft.com/office/officeart/2005/8/layout/vList2"/>
    <dgm:cxn modelId="{2980AF71-4C34-405B-A583-D4B45B7D1819}" type="presParOf" srcId="{4FD4F3ED-C45D-4606-A152-B7508BE4A013}" destId="{56833566-279E-42CD-8DAB-5C9605C3988D}" srcOrd="5" destOrd="0" presId="urn:microsoft.com/office/officeart/2005/8/layout/vList2"/>
    <dgm:cxn modelId="{327CB13C-18E9-4637-A0E2-71F43682BA91}" type="presParOf" srcId="{4FD4F3ED-C45D-4606-A152-B7508BE4A013}" destId="{F111F00F-CB22-4C70-B1D3-A53A2ABC62D2}" srcOrd="6" destOrd="0" presId="urn:microsoft.com/office/officeart/2005/8/layout/vList2"/>
    <dgm:cxn modelId="{26850D4C-3823-4181-85BF-23179CA1E20D}" type="presParOf" srcId="{4FD4F3ED-C45D-4606-A152-B7508BE4A013}" destId="{F24380F2-D672-45A9-874F-0F092FFF2C39}" srcOrd="7" destOrd="0" presId="urn:microsoft.com/office/officeart/2005/8/layout/vList2"/>
    <dgm:cxn modelId="{80129556-3875-4604-A6FC-063BF513BDE8}" type="presParOf" srcId="{4FD4F3ED-C45D-4606-A152-B7508BE4A013}" destId="{B4D1D0FA-C395-4B17-BA44-0F197494C0E0}" srcOrd="8" destOrd="0" presId="urn:microsoft.com/office/officeart/2005/8/layout/vList2"/>
    <dgm:cxn modelId="{0037B954-0165-44D1-BEA5-6179AFDD7EB9}" type="presParOf" srcId="{4FD4F3ED-C45D-4606-A152-B7508BE4A013}" destId="{E1E024F6-BC12-423D-A2E3-23762BD896B0}" srcOrd="9"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708F52-A55B-4C7C-9BBB-7FC858921F71}"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F88C6A26-4A14-4D3E-BE8F-993AD6C30CD3}">
      <dgm:prSet phldrT="[Text]"/>
      <dgm:spPr>
        <a:solidFill>
          <a:srgbClr val="00A3B4"/>
        </a:solidFill>
      </dgm:spPr>
      <dgm:t>
        <a:bodyPr/>
        <a:lstStyle/>
        <a:p>
          <a:r>
            <a:rPr lang="en-US" dirty="0" smtClean="0">
              <a:latin typeface="+mj-lt"/>
            </a:rPr>
            <a:t>Self-awareness</a:t>
          </a:r>
          <a:endParaRPr lang="en-US" dirty="0">
            <a:latin typeface="+mj-lt"/>
          </a:endParaRPr>
        </a:p>
      </dgm:t>
    </dgm:pt>
    <dgm:pt modelId="{921C3FBD-B167-4DDA-9927-72343D66E962}" type="parTrans" cxnId="{8E259BC3-406E-4B42-B84C-C18781BBAC9F}">
      <dgm:prSet/>
      <dgm:spPr/>
      <dgm:t>
        <a:bodyPr/>
        <a:lstStyle/>
        <a:p>
          <a:endParaRPr lang="en-US">
            <a:latin typeface="+mj-lt"/>
          </a:endParaRPr>
        </a:p>
      </dgm:t>
    </dgm:pt>
    <dgm:pt modelId="{B40192E3-5C5C-4305-AB44-381B0257E600}" type="sibTrans" cxnId="{8E259BC3-406E-4B42-B84C-C18781BBAC9F}">
      <dgm:prSet/>
      <dgm:spPr/>
      <dgm:t>
        <a:bodyPr/>
        <a:lstStyle/>
        <a:p>
          <a:endParaRPr lang="en-US">
            <a:latin typeface="+mj-lt"/>
          </a:endParaRPr>
        </a:p>
      </dgm:t>
    </dgm:pt>
    <dgm:pt modelId="{F36074BB-EE6F-45FE-BE62-BB3B313A4FA2}">
      <dgm:prSet phldrT="[Text]"/>
      <dgm:spPr>
        <a:solidFill>
          <a:srgbClr val="E57B00"/>
        </a:solidFill>
      </dgm:spPr>
      <dgm:t>
        <a:bodyPr/>
        <a:lstStyle/>
        <a:p>
          <a:r>
            <a:rPr lang="en-US" dirty="0" smtClean="0">
              <a:latin typeface="+mj-lt"/>
            </a:rPr>
            <a:t>Managing emotions</a:t>
          </a:r>
          <a:endParaRPr lang="en-US" dirty="0">
            <a:latin typeface="+mj-lt"/>
          </a:endParaRPr>
        </a:p>
      </dgm:t>
    </dgm:pt>
    <dgm:pt modelId="{1DE55E82-7C90-43AE-B3D3-1101B5479562}" type="parTrans" cxnId="{DE0AD594-A417-48F9-92D2-B4D0F001B19F}">
      <dgm:prSet/>
      <dgm:spPr/>
      <dgm:t>
        <a:bodyPr/>
        <a:lstStyle/>
        <a:p>
          <a:endParaRPr lang="en-US">
            <a:latin typeface="+mj-lt"/>
          </a:endParaRPr>
        </a:p>
      </dgm:t>
    </dgm:pt>
    <dgm:pt modelId="{5B662F0A-33A9-4519-A5C4-993BE56133DC}" type="sibTrans" cxnId="{DE0AD594-A417-48F9-92D2-B4D0F001B19F}">
      <dgm:prSet/>
      <dgm:spPr/>
      <dgm:t>
        <a:bodyPr/>
        <a:lstStyle/>
        <a:p>
          <a:endParaRPr lang="en-US">
            <a:latin typeface="+mj-lt"/>
          </a:endParaRPr>
        </a:p>
      </dgm:t>
    </dgm:pt>
    <dgm:pt modelId="{6877F7F1-8400-4111-BF52-033CD05DECF8}">
      <dgm:prSet phldrT="[Text]"/>
      <dgm:spPr>
        <a:solidFill>
          <a:srgbClr val="002765"/>
        </a:solidFill>
      </dgm:spPr>
      <dgm:t>
        <a:bodyPr/>
        <a:lstStyle/>
        <a:p>
          <a:r>
            <a:rPr lang="en-US" dirty="0" smtClean="0">
              <a:latin typeface="+mj-lt"/>
            </a:rPr>
            <a:t>Motivating oneself</a:t>
          </a:r>
          <a:endParaRPr lang="en-US" dirty="0">
            <a:latin typeface="+mj-lt"/>
          </a:endParaRPr>
        </a:p>
      </dgm:t>
    </dgm:pt>
    <dgm:pt modelId="{606B3769-7713-40D4-A046-214560043308}" type="parTrans" cxnId="{FCF3449F-C9FE-412A-A99C-5F7E64AF1FA3}">
      <dgm:prSet/>
      <dgm:spPr/>
      <dgm:t>
        <a:bodyPr/>
        <a:lstStyle/>
        <a:p>
          <a:endParaRPr lang="en-US">
            <a:latin typeface="+mj-lt"/>
          </a:endParaRPr>
        </a:p>
      </dgm:t>
    </dgm:pt>
    <dgm:pt modelId="{532B7B5C-773B-4B31-9818-259CF5896C45}" type="sibTrans" cxnId="{FCF3449F-C9FE-412A-A99C-5F7E64AF1FA3}">
      <dgm:prSet/>
      <dgm:spPr/>
      <dgm:t>
        <a:bodyPr/>
        <a:lstStyle/>
        <a:p>
          <a:endParaRPr lang="en-US">
            <a:latin typeface="+mj-lt"/>
          </a:endParaRPr>
        </a:p>
      </dgm:t>
    </dgm:pt>
    <dgm:pt modelId="{1ECD874D-F9F5-4D66-9E29-C761A9597D73}">
      <dgm:prSet phldrT="[Text]"/>
      <dgm:spPr>
        <a:solidFill>
          <a:srgbClr val="5C7E8E"/>
        </a:solidFill>
      </dgm:spPr>
      <dgm:t>
        <a:bodyPr/>
        <a:lstStyle/>
        <a:p>
          <a:r>
            <a:rPr lang="en-US" dirty="0" smtClean="0">
              <a:latin typeface="+mj-lt"/>
            </a:rPr>
            <a:t>Empathy </a:t>
          </a:r>
          <a:endParaRPr lang="en-US" dirty="0">
            <a:latin typeface="+mj-lt"/>
          </a:endParaRPr>
        </a:p>
      </dgm:t>
    </dgm:pt>
    <dgm:pt modelId="{66B4535D-A623-4FB2-AFB1-C35220FA4572}" type="parTrans" cxnId="{CDA03BE4-4016-442B-8723-585A95AC9357}">
      <dgm:prSet/>
      <dgm:spPr/>
      <dgm:t>
        <a:bodyPr/>
        <a:lstStyle/>
        <a:p>
          <a:endParaRPr lang="en-US">
            <a:latin typeface="+mj-lt"/>
          </a:endParaRPr>
        </a:p>
      </dgm:t>
    </dgm:pt>
    <dgm:pt modelId="{5815D706-6149-45C2-8437-AC3FE7D00505}" type="sibTrans" cxnId="{CDA03BE4-4016-442B-8723-585A95AC9357}">
      <dgm:prSet/>
      <dgm:spPr/>
      <dgm:t>
        <a:bodyPr/>
        <a:lstStyle/>
        <a:p>
          <a:endParaRPr lang="en-US">
            <a:latin typeface="+mj-lt"/>
          </a:endParaRPr>
        </a:p>
      </dgm:t>
    </dgm:pt>
    <dgm:pt modelId="{935F8244-0479-4C38-B144-E082648752B8}">
      <dgm:prSet phldrT="[Text]"/>
      <dgm:spPr>
        <a:solidFill>
          <a:schemeClr val="accent1">
            <a:lumMod val="75000"/>
          </a:schemeClr>
        </a:solidFill>
      </dgm:spPr>
      <dgm:t>
        <a:bodyPr/>
        <a:lstStyle/>
        <a:p>
          <a:r>
            <a:rPr lang="en-US" dirty="0" smtClean="0">
              <a:latin typeface="+mj-lt"/>
            </a:rPr>
            <a:t>Social skills</a:t>
          </a:r>
          <a:endParaRPr lang="en-US" dirty="0">
            <a:latin typeface="+mj-lt"/>
          </a:endParaRPr>
        </a:p>
      </dgm:t>
    </dgm:pt>
    <dgm:pt modelId="{ED07DE9E-735E-4B55-B6EC-6AF2B0AEE40C}" type="parTrans" cxnId="{326DD4B8-80EE-44E7-9FCB-321FD0824674}">
      <dgm:prSet/>
      <dgm:spPr/>
      <dgm:t>
        <a:bodyPr/>
        <a:lstStyle/>
        <a:p>
          <a:endParaRPr lang="en-US">
            <a:latin typeface="+mj-lt"/>
          </a:endParaRPr>
        </a:p>
      </dgm:t>
    </dgm:pt>
    <dgm:pt modelId="{C84920EA-3CCB-4FA4-B6AF-510A97015718}" type="sibTrans" cxnId="{326DD4B8-80EE-44E7-9FCB-321FD0824674}">
      <dgm:prSet/>
      <dgm:spPr/>
      <dgm:t>
        <a:bodyPr/>
        <a:lstStyle/>
        <a:p>
          <a:endParaRPr lang="en-US">
            <a:latin typeface="+mj-lt"/>
          </a:endParaRPr>
        </a:p>
      </dgm:t>
    </dgm:pt>
    <dgm:pt modelId="{262C69A2-FEDC-4D2B-9FB8-BE8108E347DE}" type="pres">
      <dgm:prSet presAssocID="{F3708F52-A55B-4C7C-9BBB-7FC858921F71}" presName="diagram" presStyleCnt="0">
        <dgm:presLayoutVars>
          <dgm:dir/>
          <dgm:resizeHandles val="exact"/>
        </dgm:presLayoutVars>
      </dgm:prSet>
      <dgm:spPr/>
      <dgm:t>
        <a:bodyPr/>
        <a:lstStyle/>
        <a:p>
          <a:endParaRPr lang="en-US"/>
        </a:p>
      </dgm:t>
    </dgm:pt>
    <dgm:pt modelId="{93C4B705-32E0-4480-B815-52CEADBB60E6}" type="pres">
      <dgm:prSet presAssocID="{F88C6A26-4A14-4D3E-BE8F-993AD6C30CD3}" presName="node" presStyleLbl="node1" presStyleIdx="0" presStyleCnt="5">
        <dgm:presLayoutVars>
          <dgm:bulletEnabled val="1"/>
        </dgm:presLayoutVars>
      </dgm:prSet>
      <dgm:spPr/>
      <dgm:t>
        <a:bodyPr/>
        <a:lstStyle/>
        <a:p>
          <a:endParaRPr lang="en-US"/>
        </a:p>
      </dgm:t>
    </dgm:pt>
    <dgm:pt modelId="{9A438107-C3FF-4B06-9719-F04A78286F9C}" type="pres">
      <dgm:prSet presAssocID="{B40192E3-5C5C-4305-AB44-381B0257E600}" presName="sibTrans" presStyleCnt="0"/>
      <dgm:spPr/>
    </dgm:pt>
    <dgm:pt modelId="{0B16C847-4C5E-4449-AB52-4885EE92A685}" type="pres">
      <dgm:prSet presAssocID="{F36074BB-EE6F-45FE-BE62-BB3B313A4FA2}" presName="node" presStyleLbl="node1" presStyleIdx="1" presStyleCnt="5">
        <dgm:presLayoutVars>
          <dgm:bulletEnabled val="1"/>
        </dgm:presLayoutVars>
      </dgm:prSet>
      <dgm:spPr/>
      <dgm:t>
        <a:bodyPr/>
        <a:lstStyle/>
        <a:p>
          <a:endParaRPr lang="en-US"/>
        </a:p>
      </dgm:t>
    </dgm:pt>
    <dgm:pt modelId="{9612BD7A-879F-4EE0-9088-D518BE672B41}" type="pres">
      <dgm:prSet presAssocID="{5B662F0A-33A9-4519-A5C4-993BE56133DC}" presName="sibTrans" presStyleCnt="0"/>
      <dgm:spPr/>
    </dgm:pt>
    <dgm:pt modelId="{DD0B39F8-A33E-4314-8BCE-25F40F884603}" type="pres">
      <dgm:prSet presAssocID="{6877F7F1-8400-4111-BF52-033CD05DECF8}" presName="node" presStyleLbl="node1" presStyleIdx="2" presStyleCnt="5">
        <dgm:presLayoutVars>
          <dgm:bulletEnabled val="1"/>
        </dgm:presLayoutVars>
      </dgm:prSet>
      <dgm:spPr/>
      <dgm:t>
        <a:bodyPr/>
        <a:lstStyle/>
        <a:p>
          <a:endParaRPr lang="en-US"/>
        </a:p>
      </dgm:t>
    </dgm:pt>
    <dgm:pt modelId="{6D184662-8340-4170-8D04-E33C2328C501}" type="pres">
      <dgm:prSet presAssocID="{532B7B5C-773B-4B31-9818-259CF5896C45}" presName="sibTrans" presStyleCnt="0"/>
      <dgm:spPr/>
    </dgm:pt>
    <dgm:pt modelId="{18C56D95-78C2-4EB4-A113-F5632D3E1BCC}" type="pres">
      <dgm:prSet presAssocID="{1ECD874D-F9F5-4D66-9E29-C761A9597D73}" presName="node" presStyleLbl="node1" presStyleIdx="3" presStyleCnt="5">
        <dgm:presLayoutVars>
          <dgm:bulletEnabled val="1"/>
        </dgm:presLayoutVars>
      </dgm:prSet>
      <dgm:spPr/>
      <dgm:t>
        <a:bodyPr/>
        <a:lstStyle/>
        <a:p>
          <a:endParaRPr lang="en-US"/>
        </a:p>
      </dgm:t>
    </dgm:pt>
    <dgm:pt modelId="{215660D6-FE99-4D01-A850-6DC1DCB2A882}" type="pres">
      <dgm:prSet presAssocID="{5815D706-6149-45C2-8437-AC3FE7D00505}" presName="sibTrans" presStyleCnt="0"/>
      <dgm:spPr/>
    </dgm:pt>
    <dgm:pt modelId="{AA697694-2753-47CE-8CA1-F8FADF88D313}" type="pres">
      <dgm:prSet presAssocID="{935F8244-0479-4C38-B144-E082648752B8}" presName="node" presStyleLbl="node1" presStyleIdx="4" presStyleCnt="5">
        <dgm:presLayoutVars>
          <dgm:bulletEnabled val="1"/>
        </dgm:presLayoutVars>
      </dgm:prSet>
      <dgm:spPr/>
      <dgm:t>
        <a:bodyPr/>
        <a:lstStyle/>
        <a:p>
          <a:endParaRPr lang="en-US"/>
        </a:p>
      </dgm:t>
    </dgm:pt>
  </dgm:ptLst>
  <dgm:cxnLst>
    <dgm:cxn modelId="{326DD4B8-80EE-44E7-9FCB-321FD0824674}" srcId="{F3708F52-A55B-4C7C-9BBB-7FC858921F71}" destId="{935F8244-0479-4C38-B144-E082648752B8}" srcOrd="4" destOrd="0" parTransId="{ED07DE9E-735E-4B55-B6EC-6AF2B0AEE40C}" sibTransId="{C84920EA-3CCB-4FA4-B6AF-510A97015718}"/>
    <dgm:cxn modelId="{ED648381-28AC-4EC3-B4EC-E03BB0EF45F5}" type="presOf" srcId="{F3708F52-A55B-4C7C-9BBB-7FC858921F71}" destId="{262C69A2-FEDC-4D2B-9FB8-BE8108E347DE}" srcOrd="0" destOrd="0" presId="urn:microsoft.com/office/officeart/2005/8/layout/default"/>
    <dgm:cxn modelId="{6AEA171B-2B9F-4A57-BD0F-70D8653D9C39}" type="presOf" srcId="{6877F7F1-8400-4111-BF52-033CD05DECF8}" destId="{DD0B39F8-A33E-4314-8BCE-25F40F884603}" srcOrd="0" destOrd="0" presId="urn:microsoft.com/office/officeart/2005/8/layout/default"/>
    <dgm:cxn modelId="{EEC17AF5-74F8-4C50-BE73-B9DF15015871}" type="presOf" srcId="{935F8244-0479-4C38-B144-E082648752B8}" destId="{AA697694-2753-47CE-8CA1-F8FADF88D313}" srcOrd="0" destOrd="0" presId="urn:microsoft.com/office/officeart/2005/8/layout/default"/>
    <dgm:cxn modelId="{0DB00AE9-C409-4E9B-8B16-A0F868F9804A}" type="presOf" srcId="{F36074BB-EE6F-45FE-BE62-BB3B313A4FA2}" destId="{0B16C847-4C5E-4449-AB52-4885EE92A685}" srcOrd="0" destOrd="0" presId="urn:microsoft.com/office/officeart/2005/8/layout/default"/>
    <dgm:cxn modelId="{FCF3449F-C9FE-412A-A99C-5F7E64AF1FA3}" srcId="{F3708F52-A55B-4C7C-9BBB-7FC858921F71}" destId="{6877F7F1-8400-4111-BF52-033CD05DECF8}" srcOrd="2" destOrd="0" parTransId="{606B3769-7713-40D4-A046-214560043308}" sibTransId="{532B7B5C-773B-4B31-9818-259CF5896C45}"/>
    <dgm:cxn modelId="{DE0AD594-A417-48F9-92D2-B4D0F001B19F}" srcId="{F3708F52-A55B-4C7C-9BBB-7FC858921F71}" destId="{F36074BB-EE6F-45FE-BE62-BB3B313A4FA2}" srcOrd="1" destOrd="0" parTransId="{1DE55E82-7C90-43AE-B3D3-1101B5479562}" sibTransId="{5B662F0A-33A9-4519-A5C4-993BE56133DC}"/>
    <dgm:cxn modelId="{EB806739-4026-43C2-AA71-20405CB74D14}" type="presOf" srcId="{1ECD874D-F9F5-4D66-9E29-C761A9597D73}" destId="{18C56D95-78C2-4EB4-A113-F5632D3E1BCC}" srcOrd="0" destOrd="0" presId="urn:microsoft.com/office/officeart/2005/8/layout/default"/>
    <dgm:cxn modelId="{CDA03BE4-4016-442B-8723-585A95AC9357}" srcId="{F3708F52-A55B-4C7C-9BBB-7FC858921F71}" destId="{1ECD874D-F9F5-4D66-9E29-C761A9597D73}" srcOrd="3" destOrd="0" parTransId="{66B4535D-A623-4FB2-AFB1-C35220FA4572}" sibTransId="{5815D706-6149-45C2-8437-AC3FE7D00505}"/>
    <dgm:cxn modelId="{8E259BC3-406E-4B42-B84C-C18781BBAC9F}" srcId="{F3708F52-A55B-4C7C-9BBB-7FC858921F71}" destId="{F88C6A26-4A14-4D3E-BE8F-993AD6C30CD3}" srcOrd="0" destOrd="0" parTransId="{921C3FBD-B167-4DDA-9927-72343D66E962}" sibTransId="{B40192E3-5C5C-4305-AB44-381B0257E600}"/>
    <dgm:cxn modelId="{A56747DE-0FB6-496A-A5FA-B8B2132824DC}" type="presOf" srcId="{F88C6A26-4A14-4D3E-BE8F-993AD6C30CD3}" destId="{93C4B705-32E0-4480-B815-52CEADBB60E6}" srcOrd="0" destOrd="0" presId="urn:microsoft.com/office/officeart/2005/8/layout/default"/>
    <dgm:cxn modelId="{1B3211E0-1A75-4F23-8BC2-69AF1CEDB954}" type="presParOf" srcId="{262C69A2-FEDC-4D2B-9FB8-BE8108E347DE}" destId="{93C4B705-32E0-4480-B815-52CEADBB60E6}" srcOrd="0" destOrd="0" presId="urn:microsoft.com/office/officeart/2005/8/layout/default"/>
    <dgm:cxn modelId="{A8948F1E-9901-4471-A775-A54FBCA0D651}" type="presParOf" srcId="{262C69A2-FEDC-4D2B-9FB8-BE8108E347DE}" destId="{9A438107-C3FF-4B06-9719-F04A78286F9C}" srcOrd="1" destOrd="0" presId="urn:microsoft.com/office/officeart/2005/8/layout/default"/>
    <dgm:cxn modelId="{CB282884-921C-408A-8B29-B98459A7085C}" type="presParOf" srcId="{262C69A2-FEDC-4D2B-9FB8-BE8108E347DE}" destId="{0B16C847-4C5E-4449-AB52-4885EE92A685}" srcOrd="2" destOrd="0" presId="urn:microsoft.com/office/officeart/2005/8/layout/default"/>
    <dgm:cxn modelId="{70F50377-7828-46DF-90F4-A0688E266800}" type="presParOf" srcId="{262C69A2-FEDC-4D2B-9FB8-BE8108E347DE}" destId="{9612BD7A-879F-4EE0-9088-D518BE672B41}" srcOrd="3" destOrd="0" presId="urn:microsoft.com/office/officeart/2005/8/layout/default"/>
    <dgm:cxn modelId="{D0972488-CD31-40BF-8B89-14C0DB8C9C15}" type="presParOf" srcId="{262C69A2-FEDC-4D2B-9FB8-BE8108E347DE}" destId="{DD0B39F8-A33E-4314-8BCE-25F40F884603}" srcOrd="4" destOrd="0" presId="urn:microsoft.com/office/officeart/2005/8/layout/default"/>
    <dgm:cxn modelId="{6D4CEB5A-6FCA-4BF9-9189-7AAF72B34F70}" type="presParOf" srcId="{262C69A2-FEDC-4D2B-9FB8-BE8108E347DE}" destId="{6D184662-8340-4170-8D04-E33C2328C501}" srcOrd="5" destOrd="0" presId="urn:microsoft.com/office/officeart/2005/8/layout/default"/>
    <dgm:cxn modelId="{677E261A-1F00-4CB0-B109-B31CFE5829FC}" type="presParOf" srcId="{262C69A2-FEDC-4D2B-9FB8-BE8108E347DE}" destId="{18C56D95-78C2-4EB4-A113-F5632D3E1BCC}" srcOrd="6" destOrd="0" presId="urn:microsoft.com/office/officeart/2005/8/layout/default"/>
    <dgm:cxn modelId="{E502381A-0281-477B-A9B4-F2C8B07E258F}" type="presParOf" srcId="{262C69A2-FEDC-4D2B-9FB8-BE8108E347DE}" destId="{215660D6-FE99-4D01-A850-6DC1DCB2A882}" srcOrd="7" destOrd="0" presId="urn:microsoft.com/office/officeart/2005/8/layout/default"/>
    <dgm:cxn modelId="{579ED520-97C4-4873-B261-FD8E8F2C6B41}" type="presParOf" srcId="{262C69A2-FEDC-4D2B-9FB8-BE8108E347DE}" destId="{AA697694-2753-47CE-8CA1-F8FADF88D313}" srcOrd="8"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DB7E49-8D07-470F-918A-7D3099C21C0E}" type="doc">
      <dgm:prSet loTypeId="urn:microsoft.com/office/officeart/2005/8/layout/hList9" loCatId="list" qsTypeId="urn:microsoft.com/office/officeart/2005/8/quickstyle/simple4" qsCatId="simple" csTypeId="urn:microsoft.com/office/officeart/2005/8/colors/accent1_2" csCatId="accent1" phldr="1"/>
      <dgm:spPr/>
      <dgm:t>
        <a:bodyPr/>
        <a:lstStyle/>
        <a:p>
          <a:endParaRPr lang="en-US"/>
        </a:p>
      </dgm:t>
    </dgm:pt>
    <dgm:pt modelId="{1A34EF0C-5E9C-42E6-85AF-469416532572}">
      <dgm:prSet phldrT="[Text]"/>
      <dgm:spPr>
        <a:solidFill>
          <a:srgbClr val="D8E8C4"/>
        </a:solidFill>
      </dgm:spPr>
      <dgm:t>
        <a:bodyPr/>
        <a:lstStyle/>
        <a:p>
          <a:r>
            <a:rPr lang="en-US" b="1" strike="noStrike" dirty="0" smtClean="0">
              <a:solidFill>
                <a:srgbClr val="E95A53"/>
              </a:solidFill>
              <a:latin typeface="+mj-lt"/>
            </a:rPr>
            <a:t>Perception </a:t>
          </a:r>
          <a:endParaRPr lang="en-US" b="1" strike="noStrike" dirty="0">
            <a:solidFill>
              <a:srgbClr val="E95A53"/>
            </a:solidFill>
            <a:latin typeface="+mj-lt"/>
          </a:endParaRPr>
        </a:p>
      </dgm:t>
    </dgm:pt>
    <dgm:pt modelId="{2717BF09-4C32-434B-9708-F665032FB19E}" type="parTrans" cxnId="{1F18B93D-A5E8-432A-89B6-5EB01192A311}">
      <dgm:prSet/>
      <dgm:spPr/>
      <dgm:t>
        <a:bodyPr/>
        <a:lstStyle/>
        <a:p>
          <a:endParaRPr lang="en-US" strike="noStrike">
            <a:latin typeface="+mj-lt"/>
          </a:endParaRPr>
        </a:p>
      </dgm:t>
    </dgm:pt>
    <dgm:pt modelId="{44EF7AD2-C682-4295-81BE-CEE06F65BBF6}" type="sibTrans" cxnId="{1F18B93D-A5E8-432A-89B6-5EB01192A311}">
      <dgm:prSet/>
      <dgm:spPr/>
      <dgm:t>
        <a:bodyPr/>
        <a:lstStyle/>
        <a:p>
          <a:endParaRPr lang="en-US" strike="noStrike">
            <a:latin typeface="+mj-lt"/>
          </a:endParaRPr>
        </a:p>
      </dgm:t>
    </dgm:pt>
    <dgm:pt modelId="{0DA6AC07-B840-47E4-AE90-CAE86A43490A}">
      <dgm:prSet phldrT="[Text]"/>
      <dgm:spPr>
        <a:solidFill>
          <a:srgbClr val="FEEAC9"/>
        </a:solidFill>
        <a:ln>
          <a:solidFill>
            <a:srgbClr val="FEEAC9">
              <a:alpha val="90000"/>
            </a:srgbClr>
          </a:solidFill>
        </a:ln>
      </dgm:spPr>
      <dgm:t>
        <a:bodyPr/>
        <a:lstStyle/>
        <a:p>
          <a:r>
            <a:rPr lang="en-US" strike="noStrike" dirty="0" smtClean="0">
              <a:latin typeface="+mj-lt"/>
            </a:rPr>
            <a:t>Is the set of processes by which an individual becomes aware of and interprets information about the environment.</a:t>
          </a:r>
          <a:endParaRPr lang="en-US" strike="noStrike" dirty="0">
            <a:latin typeface="+mj-lt"/>
          </a:endParaRPr>
        </a:p>
      </dgm:t>
    </dgm:pt>
    <dgm:pt modelId="{13C8593B-14B2-4BB6-AA09-A62DAF16C92A}" type="parTrans" cxnId="{C6170108-735F-447C-ADC9-0E9A06CE75DA}">
      <dgm:prSet/>
      <dgm:spPr/>
      <dgm:t>
        <a:bodyPr/>
        <a:lstStyle/>
        <a:p>
          <a:endParaRPr lang="en-US" strike="noStrike">
            <a:latin typeface="+mj-lt"/>
          </a:endParaRPr>
        </a:p>
      </dgm:t>
    </dgm:pt>
    <dgm:pt modelId="{BBFCB550-CD7C-427B-9256-BB9D00A0DCE9}" type="sibTrans" cxnId="{C6170108-735F-447C-ADC9-0E9A06CE75DA}">
      <dgm:prSet/>
      <dgm:spPr/>
      <dgm:t>
        <a:bodyPr/>
        <a:lstStyle/>
        <a:p>
          <a:endParaRPr lang="en-US" strike="noStrike">
            <a:latin typeface="+mj-lt"/>
          </a:endParaRPr>
        </a:p>
      </dgm:t>
    </dgm:pt>
    <dgm:pt modelId="{AB8D7514-DA95-4F7F-A4E5-A1C4C90C34E3}" type="pres">
      <dgm:prSet presAssocID="{27DB7E49-8D07-470F-918A-7D3099C21C0E}" presName="list" presStyleCnt="0">
        <dgm:presLayoutVars>
          <dgm:dir/>
          <dgm:animLvl val="lvl"/>
        </dgm:presLayoutVars>
      </dgm:prSet>
      <dgm:spPr/>
      <dgm:t>
        <a:bodyPr/>
        <a:lstStyle/>
        <a:p>
          <a:endParaRPr lang="en-US"/>
        </a:p>
      </dgm:t>
    </dgm:pt>
    <dgm:pt modelId="{888AB45C-0537-409B-A153-52C1719ACA00}" type="pres">
      <dgm:prSet presAssocID="{1A34EF0C-5E9C-42E6-85AF-469416532572}" presName="posSpace" presStyleCnt="0"/>
      <dgm:spPr/>
    </dgm:pt>
    <dgm:pt modelId="{46316A74-4FFE-4ED2-A770-21D8D6DD275D}" type="pres">
      <dgm:prSet presAssocID="{1A34EF0C-5E9C-42E6-85AF-469416532572}" presName="vertFlow" presStyleCnt="0"/>
      <dgm:spPr/>
    </dgm:pt>
    <dgm:pt modelId="{59EC11C6-00DB-43E8-BFD5-983067523B19}" type="pres">
      <dgm:prSet presAssocID="{1A34EF0C-5E9C-42E6-85AF-469416532572}" presName="topSpace" presStyleCnt="0"/>
      <dgm:spPr/>
    </dgm:pt>
    <dgm:pt modelId="{340BF929-2622-4BD6-B16A-7FB1FCA16555}" type="pres">
      <dgm:prSet presAssocID="{1A34EF0C-5E9C-42E6-85AF-469416532572}" presName="firstComp" presStyleCnt="0"/>
      <dgm:spPr/>
    </dgm:pt>
    <dgm:pt modelId="{DD52E008-559E-4EFB-A006-284C061436CC}" type="pres">
      <dgm:prSet presAssocID="{1A34EF0C-5E9C-42E6-85AF-469416532572}" presName="firstChild" presStyleLbl="bgAccFollowNode1" presStyleIdx="0" presStyleCnt="1"/>
      <dgm:spPr/>
      <dgm:t>
        <a:bodyPr/>
        <a:lstStyle/>
        <a:p>
          <a:endParaRPr lang="en-US"/>
        </a:p>
      </dgm:t>
    </dgm:pt>
    <dgm:pt modelId="{377DE30A-837F-4AA8-B549-8C0A6C3F1487}" type="pres">
      <dgm:prSet presAssocID="{1A34EF0C-5E9C-42E6-85AF-469416532572}" presName="firstChildTx" presStyleLbl="bgAccFollowNode1" presStyleIdx="0" presStyleCnt="1">
        <dgm:presLayoutVars>
          <dgm:bulletEnabled val="1"/>
        </dgm:presLayoutVars>
      </dgm:prSet>
      <dgm:spPr/>
      <dgm:t>
        <a:bodyPr/>
        <a:lstStyle/>
        <a:p>
          <a:endParaRPr lang="en-US"/>
        </a:p>
      </dgm:t>
    </dgm:pt>
    <dgm:pt modelId="{0F7DE17D-0B8D-4C30-AB55-426B154AA3F9}" type="pres">
      <dgm:prSet presAssocID="{1A34EF0C-5E9C-42E6-85AF-469416532572}" presName="negSpace" presStyleCnt="0"/>
      <dgm:spPr/>
    </dgm:pt>
    <dgm:pt modelId="{A1353BA3-2336-46D5-8868-C8D53F05F655}" type="pres">
      <dgm:prSet presAssocID="{1A34EF0C-5E9C-42E6-85AF-469416532572}" presName="circle" presStyleLbl="node1" presStyleIdx="0" presStyleCnt="1"/>
      <dgm:spPr/>
      <dgm:t>
        <a:bodyPr/>
        <a:lstStyle/>
        <a:p>
          <a:endParaRPr lang="en-US"/>
        </a:p>
      </dgm:t>
    </dgm:pt>
  </dgm:ptLst>
  <dgm:cxnLst>
    <dgm:cxn modelId="{A7AB33C4-A55F-4184-9B97-1A21E4810B3E}" type="presOf" srcId="{0DA6AC07-B840-47E4-AE90-CAE86A43490A}" destId="{DD52E008-559E-4EFB-A006-284C061436CC}" srcOrd="0" destOrd="0" presId="urn:microsoft.com/office/officeart/2005/8/layout/hList9"/>
    <dgm:cxn modelId="{A471AA69-EA17-4D4A-B46A-E0098903DDFA}" type="presOf" srcId="{0DA6AC07-B840-47E4-AE90-CAE86A43490A}" destId="{377DE30A-837F-4AA8-B549-8C0A6C3F1487}" srcOrd="1" destOrd="0" presId="urn:microsoft.com/office/officeart/2005/8/layout/hList9"/>
    <dgm:cxn modelId="{30F24848-0316-48E8-B708-8B1E88955E26}" type="presOf" srcId="{1A34EF0C-5E9C-42E6-85AF-469416532572}" destId="{A1353BA3-2336-46D5-8868-C8D53F05F655}" srcOrd="0" destOrd="0" presId="urn:microsoft.com/office/officeart/2005/8/layout/hList9"/>
    <dgm:cxn modelId="{1F18B93D-A5E8-432A-89B6-5EB01192A311}" srcId="{27DB7E49-8D07-470F-918A-7D3099C21C0E}" destId="{1A34EF0C-5E9C-42E6-85AF-469416532572}" srcOrd="0" destOrd="0" parTransId="{2717BF09-4C32-434B-9708-F665032FB19E}" sibTransId="{44EF7AD2-C682-4295-81BE-CEE06F65BBF6}"/>
    <dgm:cxn modelId="{8DCE332E-C8B3-44C8-B47F-2F37CE01F85B}" type="presOf" srcId="{27DB7E49-8D07-470F-918A-7D3099C21C0E}" destId="{AB8D7514-DA95-4F7F-A4E5-A1C4C90C34E3}" srcOrd="0" destOrd="0" presId="urn:microsoft.com/office/officeart/2005/8/layout/hList9"/>
    <dgm:cxn modelId="{C6170108-735F-447C-ADC9-0E9A06CE75DA}" srcId="{1A34EF0C-5E9C-42E6-85AF-469416532572}" destId="{0DA6AC07-B840-47E4-AE90-CAE86A43490A}" srcOrd="0" destOrd="0" parTransId="{13C8593B-14B2-4BB6-AA09-A62DAF16C92A}" sibTransId="{BBFCB550-CD7C-427B-9256-BB9D00A0DCE9}"/>
    <dgm:cxn modelId="{5594A790-2927-4996-833F-BC042C2E24B5}" type="presParOf" srcId="{AB8D7514-DA95-4F7F-A4E5-A1C4C90C34E3}" destId="{888AB45C-0537-409B-A153-52C1719ACA00}" srcOrd="0" destOrd="0" presId="urn:microsoft.com/office/officeart/2005/8/layout/hList9"/>
    <dgm:cxn modelId="{E907A14E-6426-4E3C-8D4C-998D2CB03436}" type="presParOf" srcId="{AB8D7514-DA95-4F7F-A4E5-A1C4C90C34E3}" destId="{46316A74-4FFE-4ED2-A770-21D8D6DD275D}" srcOrd="1" destOrd="0" presId="urn:microsoft.com/office/officeart/2005/8/layout/hList9"/>
    <dgm:cxn modelId="{1B331B9A-AD0B-452F-9E12-EA4AD14B0A84}" type="presParOf" srcId="{46316A74-4FFE-4ED2-A770-21D8D6DD275D}" destId="{59EC11C6-00DB-43E8-BFD5-983067523B19}" srcOrd="0" destOrd="0" presId="urn:microsoft.com/office/officeart/2005/8/layout/hList9"/>
    <dgm:cxn modelId="{F2DCB801-25CD-4124-AB2C-2EEDAADEB4B2}" type="presParOf" srcId="{46316A74-4FFE-4ED2-A770-21D8D6DD275D}" destId="{340BF929-2622-4BD6-B16A-7FB1FCA16555}" srcOrd="1" destOrd="0" presId="urn:microsoft.com/office/officeart/2005/8/layout/hList9"/>
    <dgm:cxn modelId="{57948C84-F2CB-4565-98A9-5DF0EAD1A4FA}" type="presParOf" srcId="{340BF929-2622-4BD6-B16A-7FB1FCA16555}" destId="{DD52E008-559E-4EFB-A006-284C061436CC}" srcOrd="0" destOrd="0" presId="urn:microsoft.com/office/officeart/2005/8/layout/hList9"/>
    <dgm:cxn modelId="{8D0BF841-6A83-4F61-93ED-DF12F28201AB}" type="presParOf" srcId="{340BF929-2622-4BD6-B16A-7FB1FCA16555}" destId="{377DE30A-837F-4AA8-B549-8C0A6C3F1487}" srcOrd="1" destOrd="0" presId="urn:microsoft.com/office/officeart/2005/8/layout/hList9"/>
    <dgm:cxn modelId="{E5C8093A-0CFF-422B-BA5E-D73CFEF48315}" type="presParOf" srcId="{AB8D7514-DA95-4F7F-A4E5-A1C4C90C34E3}" destId="{0F7DE17D-0B8D-4C30-AB55-426B154AA3F9}" srcOrd="2" destOrd="0" presId="urn:microsoft.com/office/officeart/2005/8/layout/hList9"/>
    <dgm:cxn modelId="{B9F8931D-2C5E-4F78-8CB5-93724D65C8EE}" type="presParOf" srcId="{AB8D7514-DA95-4F7F-A4E5-A1C4C90C34E3}" destId="{A1353BA3-2336-46D5-8868-C8D53F05F655}" srcOrd="3" destOrd="0" presId="urn:microsoft.com/office/officeart/2005/8/layout/hList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4A0AD8-C3F1-46EA-B255-410DED262A70}" type="doc">
      <dgm:prSet loTypeId="urn:microsoft.com/office/officeart/2005/8/layout/hList6" loCatId="list" qsTypeId="urn:microsoft.com/office/officeart/2005/8/quickstyle/simple4" qsCatId="simple" csTypeId="urn:microsoft.com/office/officeart/2005/8/colors/accent1_2" csCatId="accent1" phldr="1"/>
      <dgm:spPr/>
      <dgm:t>
        <a:bodyPr/>
        <a:lstStyle/>
        <a:p>
          <a:endParaRPr lang="en-US"/>
        </a:p>
      </dgm:t>
    </dgm:pt>
    <dgm:pt modelId="{9AFC89C8-1B2F-4F5C-B082-FB074DBC6A4A}">
      <dgm:prSet phldrT="[Text]"/>
      <dgm:spPr>
        <a:solidFill>
          <a:srgbClr val="E0F2FB"/>
        </a:solidFill>
      </dgm:spPr>
      <dgm:t>
        <a:bodyPr/>
        <a:lstStyle/>
        <a:p>
          <a:r>
            <a:rPr lang="en-US" b="1" dirty="0" smtClean="0">
              <a:solidFill>
                <a:srgbClr val="E95A53"/>
              </a:solidFill>
              <a:latin typeface="+mj-lt"/>
            </a:rPr>
            <a:t>Type A </a:t>
          </a:r>
          <a:endParaRPr lang="en-US" b="1" dirty="0">
            <a:solidFill>
              <a:srgbClr val="E95A53"/>
            </a:solidFill>
            <a:latin typeface="+mj-lt"/>
          </a:endParaRPr>
        </a:p>
      </dgm:t>
    </dgm:pt>
    <dgm:pt modelId="{C3EB0816-9477-4731-B453-70892896F894}" type="parTrans" cxnId="{CB1A4A10-4ED3-4524-B958-1B2E52F965CC}">
      <dgm:prSet/>
      <dgm:spPr/>
      <dgm:t>
        <a:bodyPr/>
        <a:lstStyle/>
        <a:p>
          <a:endParaRPr lang="en-US">
            <a:solidFill>
              <a:schemeClr val="tx1"/>
            </a:solidFill>
            <a:latin typeface="+mj-lt"/>
          </a:endParaRPr>
        </a:p>
      </dgm:t>
    </dgm:pt>
    <dgm:pt modelId="{0BB34853-4E3B-4D79-87D6-DC2859D5CFF7}" type="sibTrans" cxnId="{CB1A4A10-4ED3-4524-B958-1B2E52F965CC}">
      <dgm:prSet/>
      <dgm:spPr/>
      <dgm:t>
        <a:bodyPr/>
        <a:lstStyle/>
        <a:p>
          <a:endParaRPr lang="en-US">
            <a:solidFill>
              <a:schemeClr val="tx1"/>
            </a:solidFill>
            <a:latin typeface="+mj-lt"/>
          </a:endParaRPr>
        </a:p>
      </dgm:t>
    </dgm:pt>
    <dgm:pt modelId="{B33259D7-9B01-44B2-A1C0-6736111A7C6C}">
      <dgm:prSet phldrT="[Text]"/>
      <dgm:spPr>
        <a:solidFill>
          <a:srgbClr val="E0F2FB"/>
        </a:solidFill>
      </dgm:spPr>
      <dgm:t>
        <a:bodyPr/>
        <a:lstStyle/>
        <a:p>
          <a:r>
            <a:rPr lang="en-US" dirty="0" smtClean="0">
              <a:solidFill>
                <a:schemeClr val="tx1"/>
              </a:solidFill>
              <a:latin typeface="+mj-lt"/>
            </a:rPr>
            <a:t>Individuals are competitive, devoted to work, and have a strong sense of time urgency.</a:t>
          </a:r>
          <a:endParaRPr lang="en-US" dirty="0">
            <a:solidFill>
              <a:schemeClr val="tx1"/>
            </a:solidFill>
            <a:latin typeface="+mj-lt"/>
          </a:endParaRPr>
        </a:p>
      </dgm:t>
    </dgm:pt>
    <dgm:pt modelId="{D952D037-C1BB-48B7-AFA6-7387EEE6C2FB}" type="parTrans" cxnId="{C9543388-99D3-4771-B3FE-141C866B463B}">
      <dgm:prSet/>
      <dgm:spPr/>
      <dgm:t>
        <a:bodyPr/>
        <a:lstStyle/>
        <a:p>
          <a:endParaRPr lang="en-US">
            <a:solidFill>
              <a:schemeClr val="tx1"/>
            </a:solidFill>
            <a:latin typeface="+mj-lt"/>
          </a:endParaRPr>
        </a:p>
      </dgm:t>
    </dgm:pt>
    <dgm:pt modelId="{BBB562C7-E649-477D-8D01-249FCED0C8CD}" type="sibTrans" cxnId="{C9543388-99D3-4771-B3FE-141C866B463B}">
      <dgm:prSet/>
      <dgm:spPr/>
      <dgm:t>
        <a:bodyPr/>
        <a:lstStyle/>
        <a:p>
          <a:endParaRPr lang="en-US">
            <a:solidFill>
              <a:schemeClr val="tx1"/>
            </a:solidFill>
            <a:latin typeface="+mj-lt"/>
          </a:endParaRPr>
        </a:p>
      </dgm:t>
    </dgm:pt>
    <dgm:pt modelId="{60212415-7544-4FC4-BE2B-489FC20D8C3C}">
      <dgm:prSet phldrT="[Text]"/>
      <dgm:spPr>
        <a:solidFill>
          <a:srgbClr val="FEEAC9"/>
        </a:solidFill>
      </dgm:spPr>
      <dgm:t>
        <a:bodyPr/>
        <a:lstStyle/>
        <a:p>
          <a:r>
            <a:rPr lang="en-US" b="1" dirty="0" smtClean="0">
              <a:solidFill>
                <a:srgbClr val="E95A53"/>
              </a:solidFill>
              <a:latin typeface="+mj-lt"/>
            </a:rPr>
            <a:t>Type B</a:t>
          </a:r>
          <a:endParaRPr lang="en-US" b="1" dirty="0">
            <a:solidFill>
              <a:srgbClr val="E95A53"/>
            </a:solidFill>
            <a:latin typeface="+mj-lt"/>
          </a:endParaRPr>
        </a:p>
      </dgm:t>
    </dgm:pt>
    <dgm:pt modelId="{B4EAA1BA-15E8-4336-AE27-9588899C6CC6}" type="parTrans" cxnId="{1AC2A254-EF94-4847-9726-1DA9D11487D7}">
      <dgm:prSet/>
      <dgm:spPr/>
      <dgm:t>
        <a:bodyPr/>
        <a:lstStyle/>
        <a:p>
          <a:endParaRPr lang="en-US">
            <a:solidFill>
              <a:schemeClr val="tx1"/>
            </a:solidFill>
            <a:latin typeface="+mj-lt"/>
          </a:endParaRPr>
        </a:p>
      </dgm:t>
    </dgm:pt>
    <dgm:pt modelId="{A5BC69BD-E9EA-4BF0-8881-214EFA7992A8}" type="sibTrans" cxnId="{1AC2A254-EF94-4847-9726-1DA9D11487D7}">
      <dgm:prSet/>
      <dgm:spPr/>
      <dgm:t>
        <a:bodyPr/>
        <a:lstStyle/>
        <a:p>
          <a:endParaRPr lang="en-US">
            <a:solidFill>
              <a:schemeClr val="tx1"/>
            </a:solidFill>
            <a:latin typeface="+mj-lt"/>
          </a:endParaRPr>
        </a:p>
      </dgm:t>
    </dgm:pt>
    <dgm:pt modelId="{0B97977D-9ED0-44D9-A471-80988BE6C8F8}">
      <dgm:prSet phldrT="[Text]"/>
      <dgm:spPr>
        <a:solidFill>
          <a:srgbClr val="FEEAC9"/>
        </a:solidFill>
      </dgm:spPr>
      <dgm:t>
        <a:bodyPr/>
        <a:lstStyle/>
        <a:p>
          <a:r>
            <a:rPr lang="en-US" dirty="0" smtClean="0">
              <a:solidFill>
                <a:schemeClr val="tx1"/>
              </a:solidFill>
              <a:latin typeface="+mj-lt"/>
            </a:rPr>
            <a:t>Individuals are less competitive, less devoted to work, and have a weaker sense of time urgency.</a:t>
          </a:r>
          <a:endParaRPr lang="en-US" dirty="0">
            <a:solidFill>
              <a:schemeClr val="tx1"/>
            </a:solidFill>
            <a:latin typeface="+mj-lt"/>
          </a:endParaRPr>
        </a:p>
      </dgm:t>
    </dgm:pt>
    <dgm:pt modelId="{0ED313A6-9B59-4F25-B0CB-FE796E0B7E89}" type="parTrans" cxnId="{F29F5CC1-1007-4CEC-93C8-BC0F9F690763}">
      <dgm:prSet/>
      <dgm:spPr/>
      <dgm:t>
        <a:bodyPr/>
        <a:lstStyle/>
        <a:p>
          <a:endParaRPr lang="en-US">
            <a:solidFill>
              <a:schemeClr val="tx1"/>
            </a:solidFill>
            <a:latin typeface="+mj-lt"/>
          </a:endParaRPr>
        </a:p>
      </dgm:t>
    </dgm:pt>
    <dgm:pt modelId="{3695AB93-88BC-4D6B-BB93-43DDFE58F7D2}" type="sibTrans" cxnId="{F29F5CC1-1007-4CEC-93C8-BC0F9F690763}">
      <dgm:prSet/>
      <dgm:spPr/>
      <dgm:t>
        <a:bodyPr/>
        <a:lstStyle/>
        <a:p>
          <a:endParaRPr lang="en-US">
            <a:solidFill>
              <a:schemeClr val="tx1"/>
            </a:solidFill>
            <a:latin typeface="+mj-lt"/>
          </a:endParaRPr>
        </a:p>
      </dgm:t>
    </dgm:pt>
    <dgm:pt modelId="{F8287C35-EFB2-49F2-893B-60EA7EC9B5E0}" type="pres">
      <dgm:prSet presAssocID="{8F4A0AD8-C3F1-46EA-B255-410DED262A70}" presName="Name0" presStyleCnt="0">
        <dgm:presLayoutVars>
          <dgm:dir/>
          <dgm:resizeHandles val="exact"/>
        </dgm:presLayoutVars>
      </dgm:prSet>
      <dgm:spPr/>
      <dgm:t>
        <a:bodyPr/>
        <a:lstStyle/>
        <a:p>
          <a:endParaRPr lang="en-US"/>
        </a:p>
      </dgm:t>
    </dgm:pt>
    <dgm:pt modelId="{C3AE6977-F779-4B95-9C7D-AFE4D258049A}" type="pres">
      <dgm:prSet presAssocID="{9AFC89C8-1B2F-4F5C-B082-FB074DBC6A4A}" presName="node" presStyleLbl="node1" presStyleIdx="0" presStyleCnt="2">
        <dgm:presLayoutVars>
          <dgm:bulletEnabled val="1"/>
        </dgm:presLayoutVars>
      </dgm:prSet>
      <dgm:spPr/>
      <dgm:t>
        <a:bodyPr/>
        <a:lstStyle/>
        <a:p>
          <a:endParaRPr lang="en-US"/>
        </a:p>
      </dgm:t>
    </dgm:pt>
    <dgm:pt modelId="{404A661E-64E9-4E84-97A0-E84D375858BD}" type="pres">
      <dgm:prSet presAssocID="{0BB34853-4E3B-4D79-87D6-DC2859D5CFF7}" presName="sibTrans" presStyleCnt="0"/>
      <dgm:spPr/>
    </dgm:pt>
    <dgm:pt modelId="{425C25A2-0A8F-409B-AB05-36AFE8584B8C}" type="pres">
      <dgm:prSet presAssocID="{60212415-7544-4FC4-BE2B-489FC20D8C3C}" presName="node" presStyleLbl="node1" presStyleIdx="1" presStyleCnt="2">
        <dgm:presLayoutVars>
          <dgm:bulletEnabled val="1"/>
        </dgm:presLayoutVars>
      </dgm:prSet>
      <dgm:spPr/>
      <dgm:t>
        <a:bodyPr/>
        <a:lstStyle/>
        <a:p>
          <a:endParaRPr lang="en-US"/>
        </a:p>
      </dgm:t>
    </dgm:pt>
  </dgm:ptLst>
  <dgm:cxnLst>
    <dgm:cxn modelId="{CCF7CEB8-F71A-44A8-B9F2-271BE88C1D7C}" type="presOf" srcId="{60212415-7544-4FC4-BE2B-489FC20D8C3C}" destId="{425C25A2-0A8F-409B-AB05-36AFE8584B8C}" srcOrd="0" destOrd="0" presId="urn:microsoft.com/office/officeart/2005/8/layout/hList6"/>
    <dgm:cxn modelId="{AC5116C7-86AE-4508-9F37-83D97332914C}" type="presOf" srcId="{B33259D7-9B01-44B2-A1C0-6736111A7C6C}" destId="{C3AE6977-F779-4B95-9C7D-AFE4D258049A}" srcOrd="0" destOrd="1" presId="urn:microsoft.com/office/officeart/2005/8/layout/hList6"/>
    <dgm:cxn modelId="{1AC2A254-EF94-4847-9726-1DA9D11487D7}" srcId="{8F4A0AD8-C3F1-46EA-B255-410DED262A70}" destId="{60212415-7544-4FC4-BE2B-489FC20D8C3C}" srcOrd="1" destOrd="0" parTransId="{B4EAA1BA-15E8-4336-AE27-9588899C6CC6}" sibTransId="{A5BC69BD-E9EA-4BF0-8881-214EFA7992A8}"/>
    <dgm:cxn modelId="{D9E4A9D5-DB39-4D7A-B1A9-5D707609BE6E}" type="presOf" srcId="{9AFC89C8-1B2F-4F5C-B082-FB074DBC6A4A}" destId="{C3AE6977-F779-4B95-9C7D-AFE4D258049A}" srcOrd="0" destOrd="0" presId="urn:microsoft.com/office/officeart/2005/8/layout/hList6"/>
    <dgm:cxn modelId="{4A8666F7-76C7-4135-BA93-61DF6AD5FCE7}" type="presOf" srcId="{0B97977D-9ED0-44D9-A471-80988BE6C8F8}" destId="{425C25A2-0A8F-409B-AB05-36AFE8584B8C}" srcOrd="0" destOrd="1" presId="urn:microsoft.com/office/officeart/2005/8/layout/hList6"/>
    <dgm:cxn modelId="{C9543388-99D3-4771-B3FE-141C866B463B}" srcId="{9AFC89C8-1B2F-4F5C-B082-FB074DBC6A4A}" destId="{B33259D7-9B01-44B2-A1C0-6736111A7C6C}" srcOrd="0" destOrd="0" parTransId="{D952D037-C1BB-48B7-AFA6-7387EEE6C2FB}" sibTransId="{BBB562C7-E649-477D-8D01-249FCED0C8CD}"/>
    <dgm:cxn modelId="{90309A7E-2A5D-4EC5-A317-3EEAFCCD30ED}" type="presOf" srcId="{8F4A0AD8-C3F1-46EA-B255-410DED262A70}" destId="{F8287C35-EFB2-49F2-893B-60EA7EC9B5E0}" srcOrd="0" destOrd="0" presId="urn:microsoft.com/office/officeart/2005/8/layout/hList6"/>
    <dgm:cxn modelId="{F29F5CC1-1007-4CEC-93C8-BC0F9F690763}" srcId="{60212415-7544-4FC4-BE2B-489FC20D8C3C}" destId="{0B97977D-9ED0-44D9-A471-80988BE6C8F8}" srcOrd="0" destOrd="0" parTransId="{0ED313A6-9B59-4F25-B0CB-FE796E0B7E89}" sibTransId="{3695AB93-88BC-4D6B-BB93-43DDFE58F7D2}"/>
    <dgm:cxn modelId="{CB1A4A10-4ED3-4524-B958-1B2E52F965CC}" srcId="{8F4A0AD8-C3F1-46EA-B255-410DED262A70}" destId="{9AFC89C8-1B2F-4F5C-B082-FB074DBC6A4A}" srcOrd="0" destOrd="0" parTransId="{C3EB0816-9477-4731-B453-70892896F894}" sibTransId="{0BB34853-4E3B-4D79-87D6-DC2859D5CFF7}"/>
    <dgm:cxn modelId="{630ED0A1-898B-445B-BD8B-2F8A08390D95}" type="presParOf" srcId="{F8287C35-EFB2-49F2-893B-60EA7EC9B5E0}" destId="{C3AE6977-F779-4B95-9C7D-AFE4D258049A}" srcOrd="0" destOrd="0" presId="urn:microsoft.com/office/officeart/2005/8/layout/hList6"/>
    <dgm:cxn modelId="{D6EEF037-FD87-4054-908F-6C1AE9B5492E}" type="presParOf" srcId="{F8287C35-EFB2-49F2-893B-60EA7EC9B5E0}" destId="{404A661E-64E9-4E84-97A0-E84D375858BD}" srcOrd="1" destOrd="0" presId="urn:microsoft.com/office/officeart/2005/8/layout/hList6"/>
    <dgm:cxn modelId="{909A7183-2B9E-48AA-9AE0-4B4C2A65D2DA}" type="presParOf" srcId="{F8287C35-EFB2-49F2-893B-60EA7EC9B5E0}" destId="{425C25A2-0A8F-409B-AB05-36AFE8584B8C}" srcOrd="2"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EAF5F8-B09C-4F90-AF6D-7139256394EC}" type="doc">
      <dgm:prSet loTypeId="urn:microsoft.com/office/officeart/2005/8/layout/hList9" loCatId="list" qsTypeId="urn:microsoft.com/office/officeart/2005/8/quickstyle/simple4" qsCatId="simple" csTypeId="urn:microsoft.com/office/officeart/2005/8/colors/accent1_2" csCatId="accent1" phldr="1"/>
      <dgm:spPr/>
      <dgm:t>
        <a:bodyPr/>
        <a:lstStyle/>
        <a:p>
          <a:endParaRPr lang="en-US"/>
        </a:p>
      </dgm:t>
    </dgm:pt>
    <dgm:pt modelId="{16FDB36B-DE91-4DA4-A8B9-D2BE8B8D011F}">
      <dgm:prSet phldrT="[Text]"/>
      <dgm:spPr>
        <a:solidFill>
          <a:srgbClr val="FEEAC9"/>
        </a:solidFill>
      </dgm:spPr>
      <dgm:t>
        <a:bodyPr/>
        <a:lstStyle/>
        <a:p>
          <a:r>
            <a:rPr lang="en-US" b="1" dirty="0" smtClean="0">
              <a:solidFill>
                <a:srgbClr val="E95A53"/>
              </a:solidFill>
              <a:latin typeface="+mj-lt"/>
            </a:rPr>
            <a:t>Creativity </a:t>
          </a:r>
          <a:endParaRPr lang="en-US" b="1" dirty="0">
            <a:solidFill>
              <a:srgbClr val="E95A53"/>
            </a:solidFill>
            <a:latin typeface="+mj-lt"/>
          </a:endParaRPr>
        </a:p>
      </dgm:t>
    </dgm:pt>
    <dgm:pt modelId="{5447C1C2-D7E2-4D74-AA69-D3D050B10117}" type="parTrans" cxnId="{1461BF94-687D-4182-8910-3F627B8FC2DB}">
      <dgm:prSet/>
      <dgm:spPr/>
      <dgm:t>
        <a:bodyPr/>
        <a:lstStyle/>
        <a:p>
          <a:endParaRPr lang="en-US">
            <a:latin typeface="+mj-lt"/>
          </a:endParaRPr>
        </a:p>
      </dgm:t>
    </dgm:pt>
    <dgm:pt modelId="{AC3D58D0-B166-40CD-B534-4D6D2DA9A5AF}" type="sibTrans" cxnId="{1461BF94-687D-4182-8910-3F627B8FC2DB}">
      <dgm:prSet/>
      <dgm:spPr/>
      <dgm:t>
        <a:bodyPr/>
        <a:lstStyle/>
        <a:p>
          <a:endParaRPr lang="en-US">
            <a:latin typeface="+mj-lt"/>
          </a:endParaRPr>
        </a:p>
      </dgm:t>
    </dgm:pt>
    <dgm:pt modelId="{286AEE50-0704-4A1F-9F35-FCD15B858561}">
      <dgm:prSet phldrT="[Text]"/>
      <dgm:spPr>
        <a:solidFill>
          <a:srgbClr val="E9EBF5"/>
        </a:solidFill>
      </dgm:spPr>
      <dgm:t>
        <a:bodyPr/>
        <a:lstStyle/>
        <a:p>
          <a:r>
            <a:rPr lang="en-US" dirty="0" smtClean="0">
              <a:latin typeface="+mj-lt"/>
            </a:rPr>
            <a:t>The ability of an individual to generate new ideas or conceive of new perspectives on existing ideas.</a:t>
          </a:r>
          <a:endParaRPr lang="en-US" dirty="0">
            <a:latin typeface="+mj-lt"/>
          </a:endParaRPr>
        </a:p>
      </dgm:t>
    </dgm:pt>
    <dgm:pt modelId="{DB4C43E0-E357-422F-BF3C-7FE278FC0E57}" type="parTrans" cxnId="{85D45ABD-0E56-4979-9B8F-2128F3436E20}">
      <dgm:prSet/>
      <dgm:spPr/>
      <dgm:t>
        <a:bodyPr/>
        <a:lstStyle/>
        <a:p>
          <a:endParaRPr lang="en-US">
            <a:latin typeface="+mj-lt"/>
          </a:endParaRPr>
        </a:p>
      </dgm:t>
    </dgm:pt>
    <dgm:pt modelId="{2D2CA744-A783-4DC8-8031-67B4A7749E4F}" type="sibTrans" cxnId="{85D45ABD-0E56-4979-9B8F-2128F3436E20}">
      <dgm:prSet/>
      <dgm:spPr/>
      <dgm:t>
        <a:bodyPr/>
        <a:lstStyle/>
        <a:p>
          <a:endParaRPr lang="en-US">
            <a:latin typeface="+mj-lt"/>
          </a:endParaRPr>
        </a:p>
      </dgm:t>
    </dgm:pt>
    <dgm:pt modelId="{146317BC-7C72-4251-AB9A-A48CB87BDA9A}" type="pres">
      <dgm:prSet presAssocID="{57EAF5F8-B09C-4F90-AF6D-7139256394EC}" presName="list" presStyleCnt="0">
        <dgm:presLayoutVars>
          <dgm:dir/>
          <dgm:animLvl val="lvl"/>
        </dgm:presLayoutVars>
      </dgm:prSet>
      <dgm:spPr/>
      <dgm:t>
        <a:bodyPr/>
        <a:lstStyle/>
        <a:p>
          <a:endParaRPr lang="en-US"/>
        </a:p>
      </dgm:t>
    </dgm:pt>
    <dgm:pt modelId="{8C77ADD1-4D40-4038-A222-7F4E7C43CBB3}" type="pres">
      <dgm:prSet presAssocID="{16FDB36B-DE91-4DA4-A8B9-D2BE8B8D011F}" presName="posSpace" presStyleCnt="0"/>
      <dgm:spPr/>
    </dgm:pt>
    <dgm:pt modelId="{549AC593-AE67-446D-B290-8774C557C000}" type="pres">
      <dgm:prSet presAssocID="{16FDB36B-DE91-4DA4-A8B9-D2BE8B8D011F}" presName="vertFlow" presStyleCnt="0"/>
      <dgm:spPr/>
    </dgm:pt>
    <dgm:pt modelId="{8C97F091-0C35-4AAB-85EC-E7D3F8B76D52}" type="pres">
      <dgm:prSet presAssocID="{16FDB36B-DE91-4DA4-A8B9-D2BE8B8D011F}" presName="topSpace" presStyleCnt="0"/>
      <dgm:spPr/>
    </dgm:pt>
    <dgm:pt modelId="{3EC4B76B-C079-4AF2-A267-169C3CE2EAEF}" type="pres">
      <dgm:prSet presAssocID="{16FDB36B-DE91-4DA4-A8B9-D2BE8B8D011F}" presName="firstComp" presStyleCnt="0"/>
      <dgm:spPr/>
    </dgm:pt>
    <dgm:pt modelId="{71878D5D-7420-4116-8089-35DEF26047C4}" type="pres">
      <dgm:prSet presAssocID="{16FDB36B-DE91-4DA4-A8B9-D2BE8B8D011F}" presName="firstChild" presStyleLbl="bgAccFollowNode1" presStyleIdx="0" presStyleCnt="1"/>
      <dgm:spPr/>
      <dgm:t>
        <a:bodyPr/>
        <a:lstStyle/>
        <a:p>
          <a:endParaRPr lang="en-US"/>
        </a:p>
      </dgm:t>
    </dgm:pt>
    <dgm:pt modelId="{1A776076-3E2A-4F04-824C-E5195391FE85}" type="pres">
      <dgm:prSet presAssocID="{16FDB36B-DE91-4DA4-A8B9-D2BE8B8D011F}" presName="firstChildTx" presStyleLbl="bgAccFollowNode1" presStyleIdx="0" presStyleCnt="1">
        <dgm:presLayoutVars>
          <dgm:bulletEnabled val="1"/>
        </dgm:presLayoutVars>
      </dgm:prSet>
      <dgm:spPr/>
      <dgm:t>
        <a:bodyPr/>
        <a:lstStyle/>
        <a:p>
          <a:endParaRPr lang="en-US"/>
        </a:p>
      </dgm:t>
    </dgm:pt>
    <dgm:pt modelId="{008EE777-6ECA-442E-B235-9381209A50CF}" type="pres">
      <dgm:prSet presAssocID="{16FDB36B-DE91-4DA4-A8B9-D2BE8B8D011F}" presName="negSpace" presStyleCnt="0"/>
      <dgm:spPr/>
    </dgm:pt>
    <dgm:pt modelId="{7E9626A0-A765-495C-900D-F2CE53BEC2C8}" type="pres">
      <dgm:prSet presAssocID="{16FDB36B-DE91-4DA4-A8B9-D2BE8B8D011F}" presName="circle" presStyleLbl="node1" presStyleIdx="0" presStyleCnt="1"/>
      <dgm:spPr/>
      <dgm:t>
        <a:bodyPr/>
        <a:lstStyle/>
        <a:p>
          <a:endParaRPr lang="en-US"/>
        </a:p>
      </dgm:t>
    </dgm:pt>
  </dgm:ptLst>
  <dgm:cxnLst>
    <dgm:cxn modelId="{85D45ABD-0E56-4979-9B8F-2128F3436E20}" srcId="{16FDB36B-DE91-4DA4-A8B9-D2BE8B8D011F}" destId="{286AEE50-0704-4A1F-9F35-FCD15B858561}" srcOrd="0" destOrd="0" parTransId="{DB4C43E0-E357-422F-BF3C-7FE278FC0E57}" sibTransId="{2D2CA744-A783-4DC8-8031-67B4A7749E4F}"/>
    <dgm:cxn modelId="{0D524E85-7269-4610-AC5F-E95900D3778D}" type="presOf" srcId="{16FDB36B-DE91-4DA4-A8B9-D2BE8B8D011F}" destId="{7E9626A0-A765-495C-900D-F2CE53BEC2C8}" srcOrd="0" destOrd="0" presId="urn:microsoft.com/office/officeart/2005/8/layout/hList9"/>
    <dgm:cxn modelId="{22C73D40-AD46-4DD1-9618-FB02B067D624}" type="presOf" srcId="{286AEE50-0704-4A1F-9F35-FCD15B858561}" destId="{71878D5D-7420-4116-8089-35DEF26047C4}" srcOrd="0" destOrd="0" presId="urn:microsoft.com/office/officeart/2005/8/layout/hList9"/>
    <dgm:cxn modelId="{F374517B-F423-47BA-B67C-28EAC2AD9421}" type="presOf" srcId="{57EAF5F8-B09C-4F90-AF6D-7139256394EC}" destId="{146317BC-7C72-4251-AB9A-A48CB87BDA9A}" srcOrd="0" destOrd="0" presId="urn:microsoft.com/office/officeart/2005/8/layout/hList9"/>
    <dgm:cxn modelId="{A90A0F94-2236-4CC2-841F-342244F50978}" type="presOf" srcId="{286AEE50-0704-4A1F-9F35-FCD15B858561}" destId="{1A776076-3E2A-4F04-824C-E5195391FE85}" srcOrd="1" destOrd="0" presId="urn:microsoft.com/office/officeart/2005/8/layout/hList9"/>
    <dgm:cxn modelId="{1461BF94-687D-4182-8910-3F627B8FC2DB}" srcId="{57EAF5F8-B09C-4F90-AF6D-7139256394EC}" destId="{16FDB36B-DE91-4DA4-A8B9-D2BE8B8D011F}" srcOrd="0" destOrd="0" parTransId="{5447C1C2-D7E2-4D74-AA69-D3D050B10117}" sibTransId="{AC3D58D0-B166-40CD-B534-4D6D2DA9A5AF}"/>
    <dgm:cxn modelId="{71B7604D-E206-40DC-AF8D-E457087E66A1}" type="presParOf" srcId="{146317BC-7C72-4251-AB9A-A48CB87BDA9A}" destId="{8C77ADD1-4D40-4038-A222-7F4E7C43CBB3}" srcOrd="0" destOrd="0" presId="urn:microsoft.com/office/officeart/2005/8/layout/hList9"/>
    <dgm:cxn modelId="{301B54B3-01C9-40EF-8BE6-450D283CF8CF}" type="presParOf" srcId="{146317BC-7C72-4251-AB9A-A48CB87BDA9A}" destId="{549AC593-AE67-446D-B290-8774C557C000}" srcOrd="1" destOrd="0" presId="urn:microsoft.com/office/officeart/2005/8/layout/hList9"/>
    <dgm:cxn modelId="{DC2A5CAF-867C-4814-B9E2-3CB98F71A605}" type="presParOf" srcId="{549AC593-AE67-446D-B290-8774C557C000}" destId="{8C97F091-0C35-4AAB-85EC-E7D3F8B76D52}" srcOrd="0" destOrd="0" presId="urn:microsoft.com/office/officeart/2005/8/layout/hList9"/>
    <dgm:cxn modelId="{F8B59456-AFAD-4B5A-8EBE-D9D3B72E52D5}" type="presParOf" srcId="{549AC593-AE67-446D-B290-8774C557C000}" destId="{3EC4B76B-C079-4AF2-A267-169C3CE2EAEF}" srcOrd="1" destOrd="0" presId="urn:microsoft.com/office/officeart/2005/8/layout/hList9"/>
    <dgm:cxn modelId="{30E4F26D-5EC1-4D15-B524-1B2A3C149DFD}" type="presParOf" srcId="{3EC4B76B-C079-4AF2-A267-169C3CE2EAEF}" destId="{71878D5D-7420-4116-8089-35DEF26047C4}" srcOrd="0" destOrd="0" presId="urn:microsoft.com/office/officeart/2005/8/layout/hList9"/>
    <dgm:cxn modelId="{841BC69B-DBFD-454D-B837-E3F97F7A9AF5}" type="presParOf" srcId="{3EC4B76B-C079-4AF2-A267-169C3CE2EAEF}" destId="{1A776076-3E2A-4F04-824C-E5195391FE85}" srcOrd="1" destOrd="0" presId="urn:microsoft.com/office/officeart/2005/8/layout/hList9"/>
    <dgm:cxn modelId="{7408B01F-D99C-453F-ACEC-C29DD6A2D15A}" type="presParOf" srcId="{146317BC-7C72-4251-AB9A-A48CB87BDA9A}" destId="{008EE777-6ECA-442E-B235-9381209A50CF}" srcOrd="2" destOrd="0" presId="urn:microsoft.com/office/officeart/2005/8/layout/hList9"/>
    <dgm:cxn modelId="{294F2D8C-4665-488A-8C72-D73187768627}" type="presParOf" srcId="{146317BC-7C72-4251-AB9A-A48CB87BDA9A}" destId="{7E9626A0-A765-495C-900D-F2CE53BEC2C8}" srcOrd="3" destOrd="0" presId="urn:microsoft.com/office/officeart/2005/8/layout/hList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E46706E-F711-4EC8-8A7A-CE7BB2BC65A9}">
      <dsp:nvSpPr>
        <dsp:cNvPr id="0" name=""/>
        <dsp:cNvSpPr/>
      </dsp:nvSpPr>
      <dsp:spPr>
        <a:xfrm>
          <a:off x="0" y="0"/>
          <a:ext cx="7696200" cy="2667000"/>
        </a:xfrm>
        <a:prstGeom prst="roundRect">
          <a:avLst>
            <a:gd name="adj" fmla="val 10000"/>
          </a:avLst>
        </a:prstGeom>
        <a:solidFill>
          <a:srgbClr val="E9EBF5"/>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b="1" kern="1200" dirty="0" smtClean="0">
              <a:solidFill>
                <a:srgbClr val="E95A53"/>
              </a:solidFill>
              <a:latin typeface="+mj-lt"/>
            </a:rPr>
            <a:t>Personality</a:t>
          </a:r>
          <a:r>
            <a:rPr lang="en-US" sz="3800" kern="1200" dirty="0" smtClean="0">
              <a:latin typeface="+mj-lt"/>
            </a:rPr>
            <a:t> </a:t>
          </a:r>
          <a:endParaRPr lang="en-US" sz="3800" kern="1200" dirty="0">
            <a:latin typeface="+mj-lt"/>
          </a:endParaRPr>
        </a:p>
      </dsp:txBody>
      <dsp:txXfrm>
        <a:off x="0" y="0"/>
        <a:ext cx="7696200" cy="800100"/>
      </dsp:txXfrm>
    </dsp:sp>
    <dsp:sp modelId="{5445B3EB-EA8E-4775-B78E-9D983CE2EAB8}">
      <dsp:nvSpPr>
        <dsp:cNvPr id="0" name=""/>
        <dsp:cNvSpPr/>
      </dsp:nvSpPr>
      <dsp:spPr>
        <a:xfrm>
          <a:off x="769619" y="800100"/>
          <a:ext cx="6156960" cy="1733550"/>
        </a:xfrm>
        <a:prstGeom prst="roundRect">
          <a:avLst>
            <a:gd name="adj" fmla="val 10000"/>
          </a:avLst>
        </a:prstGeom>
        <a:solidFill>
          <a:schemeClr val="bg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mj-lt"/>
            </a:rPr>
            <a:t>The relatively permanent set of psychological and behavioral attributes that distinguish one person from another.</a:t>
          </a:r>
          <a:endParaRPr lang="en-US" sz="2800" kern="1200" dirty="0">
            <a:solidFill>
              <a:schemeClr val="tx1"/>
            </a:solidFill>
            <a:latin typeface="+mj-lt"/>
          </a:endParaRPr>
        </a:p>
      </dsp:txBody>
      <dsp:txXfrm>
        <a:off x="769619" y="800100"/>
        <a:ext cx="6156960" cy="173355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97712F-0A3E-4F27-B20D-FBDC1B8704D2}">
      <dsp:nvSpPr>
        <dsp:cNvPr id="0" name=""/>
        <dsp:cNvSpPr/>
      </dsp:nvSpPr>
      <dsp:spPr>
        <a:xfrm>
          <a:off x="0" y="55460"/>
          <a:ext cx="7620000" cy="561599"/>
        </a:xfrm>
        <a:prstGeom prst="roundRect">
          <a:avLst/>
        </a:prstGeom>
        <a:solidFill>
          <a:srgbClr val="FEEAC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solidFill>
                <a:srgbClr val="E95A53"/>
              </a:solidFill>
              <a:latin typeface="+mj-lt"/>
            </a:rPr>
            <a:t>Agreeableness </a:t>
          </a:r>
          <a:endParaRPr lang="en-US" sz="2400" b="1" kern="1200" dirty="0">
            <a:solidFill>
              <a:srgbClr val="E95A53"/>
            </a:solidFill>
            <a:latin typeface="+mj-lt"/>
          </a:endParaRPr>
        </a:p>
      </dsp:txBody>
      <dsp:txXfrm>
        <a:off x="0" y="55460"/>
        <a:ext cx="7620000" cy="561599"/>
      </dsp:txXfrm>
    </dsp:sp>
    <dsp:sp modelId="{1D270963-B0C5-4B37-9D12-01C12C96B998}">
      <dsp:nvSpPr>
        <dsp:cNvPr id="0" name=""/>
        <dsp:cNvSpPr/>
      </dsp:nvSpPr>
      <dsp:spPr>
        <a:xfrm>
          <a:off x="0" y="617060"/>
          <a:ext cx="762000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smtClean="0">
              <a:latin typeface="+mj-lt"/>
            </a:rPr>
            <a:t>A person’s ability to get along with others.</a:t>
          </a:r>
          <a:endParaRPr lang="en-US" sz="1900" kern="1200" dirty="0">
            <a:latin typeface="+mj-lt"/>
          </a:endParaRPr>
        </a:p>
      </dsp:txBody>
      <dsp:txXfrm>
        <a:off x="0" y="617060"/>
        <a:ext cx="7620000" cy="397440"/>
      </dsp:txXfrm>
    </dsp:sp>
    <dsp:sp modelId="{9575A055-FE02-4DCB-B443-036F6AA2F9D4}">
      <dsp:nvSpPr>
        <dsp:cNvPr id="0" name=""/>
        <dsp:cNvSpPr/>
      </dsp:nvSpPr>
      <dsp:spPr>
        <a:xfrm>
          <a:off x="0" y="1014500"/>
          <a:ext cx="7620000" cy="561599"/>
        </a:xfrm>
        <a:prstGeom prst="roundRect">
          <a:avLst/>
        </a:prstGeom>
        <a:solidFill>
          <a:srgbClr val="E9EBF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solidFill>
                <a:srgbClr val="E95A53"/>
              </a:solidFill>
              <a:latin typeface="+mj-lt"/>
            </a:rPr>
            <a:t>Conscientiousness </a:t>
          </a:r>
          <a:endParaRPr lang="en-US" sz="2400" b="1" kern="1200" dirty="0">
            <a:solidFill>
              <a:srgbClr val="E95A53"/>
            </a:solidFill>
            <a:latin typeface="+mj-lt"/>
          </a:endParaRPr>
        </a:p>
      </dsp:txBody>
      <dsp:txXfrm>
        <a:off x="0" y="1014500"/>
        <a:ext cx="7620000" cy="561599"/>
      </dsp:txXfrm>
    </dsp:sp>
    <dsp:sp modelId="{D5D384D9-AA49-46D8-98BD-E3444B652243}">
      <dsp:nvSpPr>
        <dsp:cNvPr id="0" name=""/>
        <dsp:cNvSpPr/>
      </dsp:nvSpPr>
      <dsp:spPr>
        <a:xfrm>
          <a:off x="0" y="1576099"/>
          <a:ext cx="7620000" cy="57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smtClean="0">
              <a:latin typeface="+mj-lt"/>
            </a:rPr>
            <a:t>The number of things a person can effectively work on at one time.</a:t>
          </a:r>
          <a:endParaRPr lang="en-US" sz="1900" kern="1200" dirty="0">
            <a:latin typeface="+mj-lt"/>
          </a:endParaRPr>
        </a:p>
      </dsp:txBody>
      <dsp:txXfrm>
        <a:off x="0" y="1576099"/>
        <a:ext cx="7620000" cy="571320"/>
      </dsp:txXfrm>
    </dsp:sp>
    <dsp:sp modelId="{5C49A08F-BE27-43B6-81E2-973911EE3E63}">
      <dsp:nvSpPr>
        <dsp:cNvPr id="0" name=""/>
        <dsp:cNvSpPr/>
      </dsp:nvSpPr>
      <dsp:spPr>
        <a:xfrm>
          <a:off x="0" y="2147420"/>
          <a:ext cx="7620000" cy="561599"/>
        </a:xfrm>
        <a:prstGeom prst="roundRect">
          <a:avLst/>
        </a:prstGeom>
        <a:solidFill>
          <a:srgbClr val="D8E8C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solidFill>
                <a:srgbClr val="E95A53"/>
              </a:solidFill>
              <a:latin typeface="+mj-lt"/>
            </a:rPr>
            <a:t>Negative emotionality</a:t>
          </a:r>
          <a:endParaRPr lang="en-US" sz="2400" b="1" kern="1200" dirty="0">
            <a:solidFill>
              <a:srgbClr val="E95A53"/>
            </a:solidFill>
            <a:latin typeface="+mj-lt"/>
          </a:endParaRPr>
        </a:p>
      </dsp:txBody>
      <dsp:txXfrm>
        <a:off x="0" y="2147420"/>
        <a:ext cx="7620000" cy="561599"/>
      </dsp:txXfrm>
    </dsp:sp>
    <dsp:sp modelId="{56833566-279E-42CD-8DAB-5C9605C3988D}">
      <dsp:nvSpPr>
        <dsp:cNvPr id="0" name=""/>
        <dsp:cNvSpPr/>
      </dsp:nvSpPr>
      <dsp:spPr>
        <a:xfrm>
          <a:off x="0" y="2709019"/>
          <a:ext cx="762000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smtClean="0">
              <a:latin typeface="+mj-lt"/>
            </a:rPr>
            <a:t>Extent to which a person is poised, calm, resilient, and secure.</a:t>
          </a:r>
          <a:endParaRPr lang="en-US" sz="1900" kern="1200" dirty="0">
            <a:latin typeface="+mj-lt"/>
          </a:endParaRPr>
        </a:p>
      </dsp:txBody>
      <dsp:txXfrm>
        <a:off x="0" y="2709019"/>
        <a:ext cx="7620000" cy="397440"/>
      </dsp:txXfrm>
    </dsp:sp>
    <dsp:sp modelId="{F111F00F-CB22-4C70-B1D3-A53A2ABC62D2}">
      <dsp:nvSpPr>
        <dsp:cNvPr id="0" name=""/>
        <dsp:cNvSpPr/>
      </dsp:nvSpPr>
      <dsp:spPr>
        <a:xfrm>
          <a:off x="0" y="3106460"/>
          <a:ext cx="7620000" cy="561599"/>
        </a:xfrm>
        <a:prstGeom prst="roundRect">
          <a:avLst/>
        </a:prstGeom>
        <a:solidFill>
          <a:srgbClr val="E0F2F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solidFill>
                <a:srgbClr val="E95A53"/>
              </a:solidFill>
              <a:latin typeface="+mj-lt"/>
            </a:rPr>
            <a:t>Extraversion </a:t>
          </a:r>
          <a:endParaRPr lang="en-US" sz="2400" b="1" kern="1200" dirty="0">
            <a:solidFill>
              <a:srgbClr val="E95A53"/>
            </a:solidFill>
            <a:latin typeface="+mj-lt"/>
          </a:endParaRPr>
        </a:p>
      </dsp:txBody>
      <dsp:txXfrm>
        <a:off x="0" y="3106460"/>
        <a:ext cx="7620000" cy="561599"/>
      </dsp:txXfrm>
    </dsp:sp>
    <dsp:sp modelId="{F24380F2-D672-45A9-874F-0F092FFF2C39}">
      <dsp:nvSpPr>
        <dsp:cNvPr id="0" name=""/>
        <dsp:cNvSpPr/>
      </dsp:nvSpPr>
      <dsp:spPr>
        <a:xfrm>
          <a:off x="0" y="3668060"/>
          <a:ext cx="762000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smtClean="0">
              <a:latin typeface="+mj-lt"/>
            </a:rPr>
            <a:t>A person’s comfort level with relationships.</a:t>
          </a:r>
          <a:endParaRPr lang="en-US" sz="1900" kern="1200" dirty="0">
            <a:latin typeface="+mj-lt"/>
          </a:endParaRPr>
        </a:p>
      </dsp:txBody>
      <dsp:txXfrm>
        <a:off x="0" y="3668060"/>
        <a:ext cx="7620000" cy="397440"/>
      </dsp:txXfrm>
    </dsp:sp>
    <dsp:sp modelId="{B4D1D0FA-C395-4B17-BA44-0F197494C0E0}">
      <dsp:nvSpPr>
        <dsp:cNvPr id="0" name=""/>
        <dsp:cNvSpPr/>
      </dsp:nvSpPr>
      <dsp:spPr>
        <a:xfrm>
          <a:off x="0" y="4065500"/>
          <a:ext cx="7620000" cy="561599"/>
        </a:xfrm>
        <a:prstGeom prst="roundRect">
          <a:avLst/>
        </a:prstGeom>
        <a:solidFill>
          <a:schemeClr val="accent4">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solidFill>
                <a:srgbClr val="E95A53"/>
              </a:solidFill>
              <a:latin typeface="+mj-lt"/>
            </a:rPr>
            <a:t>Openness</a:t>
          </a:r>
          <a:endParaRPr lang="en-US" sz="2400" b="1" kern="1200" dirty="0">
            <a:solidFill>
              <a:srgbClr val="E95A53"/>
            </a:solidFill>
            <a:latin typeface="+mj-lt"/>
          </a:endParaRPr>
        </a:p>
      </dsp:txBody>
      <dsp:txXfrm>
        <a:off x="0" y="4065500"/>
        <a:ext cx="7620000" cy="561599"/>
      </dsp:txXfrm>
    </dsp:sp>
    <dsp:sp modelId="{E1E024F6-BC12-423D-A2E3-23762BD896B0}">
      <dsp:nvSpPr>
        <dsp:cNvPr id="0" name=""/>
        <dsp:cNvSpPr/>
      </dsp:nvSpPr>
      <dsp:spPr>
        <a:xfrm>
          <a:off x="0" y="4627100"/>
          <a:ext cx="762000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smtClean="0">
              <a:latin typeface="+mj-lt"/>
            </a:rPr>
            <a:t>A person’s rigidity of beliefs and range of interests.</a:t>
          </a:r>
          <a:endParaRPr lang="en-US" sz="1900" kern="1200" dirty="0">
            <a:latin typeface="+mj-lt"/>
          </a:endParaRPr>
        </a:p>
      </dsp:txBody>
      <dsp:txXfrm>
        <a:off x="0" y="4627100"/>
        <a:ext cx="7620000" cy="39744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C4B705-32E0-4480-B815-52CEADBB60E6}">
      <dsp:nvSpPr>
        <dsp:cNvPr id="0" name=""/>
        <dsp:cNvSpPr/>
      </dsp:nvSpPr>
      <dsp:spPr>
        <a:xfrm>
          <a:off x="0" y="175418"/>
          <a:ext cx="2524125" cy="1514475"/>
        </a:xfrm>
        <a:prstGeom prst="rect">
          <a:avLst/>
        </a:prstGeom>
        <a:solidFill>
          <a:srgbClr val="00A3B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latin typeface="+mj-lt"/>
            </a:rPr>
            <a:t>Self-awareness</a:t>
          </a:r>
          <a:endParaRPr lang="en-US" sz="3600" kern="1200" dirty="0">
            <a:latin typeface="+mj-lt"/>
          </a:endParaRPr>
        </a:p>
      </dsp:txBody>
      <dsp:txXfrm>
        <a:off x="0" y="175418"/>
        <a:ext cx="2524125" cy="1514475"/>
      </dsp:txXfrm>
    </dsp:sp>
    <dsp:sp modelId="{0B16C847-4C5E-4449-AB52-4885EE92A685}">
      <dsp:nvSpPr>
        <dsp:cNvPr id="0" name=""/>
        <dsp:cNvSpPr/>
      </dsp:nvSpPr>
      <dsp:spPr>
        <a:xfrm>
          <a:off x="2776537" y="175418"/>
          <a:ext cx="2524125" cy="1514475"/>
        </a:xfrm>
        <a:prstGeom prst="rect">
          <a:avLst/>
        </a:prstGeom>
        <a:solidFill>
          <a:srgbClr val="E57B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latin typeface="+mj-lt"/>
            </a:rPr>
            <a:t>Managing emotions</a:t>
          </a:r>
          <a:endParaRPr lang="en-US" sz="3600" kern="1200" dirty="0">
            <a:latin typeface="+mj-lt"/>
          </a:endParaRPr>
        </a:p>
      </dsp:txBody>
      <dsp:txXfrm>
        <a:off x="2776537" y="175418"/>
        <a:ext cx="2524125" cy="1514475"/>
      </dsp:txXfrm>
    </dsp:sp>
    <dsp:sp modelId="{DD0B39F8-A33E-4314-8BCE-25F40F884603}">
      <dsp:nvSpPr>
        <dsp:cNvPr id="0" name=""/>
        <dsp:cNvSpPr/>
      </dsp:nvSpPr>
      <dsp:spPr>
        <a:xfrm>
          <a:off x="5553075" y="175418"/>
          <a:ext cx="2524125" cy="1514475"/>
        </a:xfrm>
        <a:prstGeom prst="rect">
          <a:avLst/>
        </a:prstGeom>
        <a:solidFill>
          <a:srgbClr val="00276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latin typeface="+mj-lt"/>
            </a:rPr>
            <a:t>Motivating oneself</a:t>
          </a:r>
          <a:endParaRPr lang="en-US" sz="3600" kern="1200" dirty="0">
            <a:latin typeface="+mj-lt"/>
          </a:endParaRPr>
        </a:p>
      </dsp:txBody>
      <dsp:txXfrm>
        <a:off x="5553075" y="175418"/>
        <a:ext cx="2524125" cy="1514475"/>
      </dsp:txXfrm>
    </dsp:sp>
    <dsp:sp modelId="{18C56D95-78C2-4EB4-A113-F5632D3E1BCC}">
      <dsp:nvSpPr>
        <dsp:cNvPr id="0" name=""/>
        <dsp:cNvSpPr/>
      </dsp:nvSpPr>
      <dsp:spPr>
        <a:xfrm>
          <a:off x="1388268" y="1942306"/>
          <a:ext cx="2524125" cy="1514475"/>
        </a:xfrm>
        <a:prstGeom prst="rect">
          <a:avLst/>
        </a:prstGeom>
        <a:solidFill>
          <a:srgbClr val="5C7E8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latin typeface="+mj-lt"/>
            </a:rPr>
            <a:t>Empathy </a:t>
          </a:r>
          <a:endParaRPr lang="en-US" sz="3600" kern="1200" dirty="0">
            <a:latin typeface="+mj-lt"/>
          </a:endParaRPr>
        </a:p>
      </dsp:txBody>
      <dsp:txXfrm>
        <a:off x="1388268" y="1942306"/>
        <a:ext cx="2524125" cy="1514475"/>
      </dsp:txXfrm>
    </dsp:sp>
    <dsp:sp modelId="{AA697694-2753-47CE-8CA1-F8FADF88D313}">
      <dsp:nvSpPr>
        <dsp:cNvPr id="0" name=""/>
        <dsp:cNvSpPr/>
      </dsp:nvSpPr>
      <dsp:spPr>
        <a:xfrm>
          <a:off x="4164806" y="1942306"/>
          <a:ext cx="2524125" cy="1514475"/>
        </a:xfrm>
        <a:prstGeom prst="rect">
          <a:avLst/>
        </a:prstGeom>
        <a:solidFill>
          <a:schemeClr val="accent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latin typeface="+mj-lt"/>
            </a:rPr>
            <a:t>Social skills</a:t>
          </a:r>
          <a:endParaRPr lang="en-US" sz="3600" kern="1200" dirty="0">
            <a:latin typeface="+mj-lt"/>
          </a:endParaRPr>
        </a:p>
      </dsp:txBody>
      <dsp:txXfrm>
        <a:off x="4164806" y="1942306"/>
        <a:ext cx="2524125" cy="151447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52E008-559E-4EFB-A006-284C061436CC}">
      <dsp:nvSpPr>
        <dsp:cNvPr id="0" name=""/>
        <dsp:cNvSpPr/>
      </dsp:nvSpPr>
      <dsp:spPr>
        <a:xfrm>
          <a:off x="2146845" y="1030338"/>
          <a:ext cx="3862089" cy="2576013"/>
        </a:xfrm>
        <a:prstGeom prst="rect">
          <a:avLst/>
        </a:prstGeom>
        <a:solidFill>
          <a:srgbClr val="FEEAC9"/>
        </a:solidFill>
        <a:ln w="9525" cap="flat" cmpd="sng" algn="ctr">
          <a:solidFill>
            <a:srgbClr val="FEEAC9">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lvl="0" algn="l" defTabSz="1066800">
            <a:lnSpc>
              <a:spcPct val="90000"/>
            </a:lnSpc>
            <a:spcBef>
              <a:spcPct val="0"/>
            </a:spcBef>
            <a:spcAft>
              <a:spcPct val="35000"/>
            </a:spcAft>
          </a:pPr>
          <a:r>
            <a:rPr lang="en-US" sz="2400" strike="noStrike" kern="1200" dirty="0" smtClean="0">
              <a:latin typeface="+mj-lt"/>
            </a:rPr>
            <a:t>Is the set of processes by which an individual becomes aware of and interprets information about the environment.</a:t>
          </a:r>
          <a:endParaRPr lang="en-US" sz="2400" strike="noStrike" kern="1200" dirty="0">
            <a:latin typeface="+mj-lt"/>
          </a:endParaRPr>
        </a:p>
      </dsp:txBody>
      <dsp:txXfrm>
        <a:off x="2764780" y="1030338"/>
        <a:ext cx="3244155" cy="2576013"/>
      </dsp:txXfrm>
    </dsp:sp>
    <dsp:sp modelId="{A1353BA3-2336-46D5-8868-C8D53F05F655}">
      <dsp:nvSpPr>
        <dsp:cNvPr id="0" name=""/>
        <dsp:cNvSpPr/>
      </dsp:nvSpPr>
      <dsp:spPr>
        <a:xfrm>
          <a:off x="87064" y="447"/>
          <a:ext cx="2574726" cy="2574726"/>
        </a:xfrm>
        <a:prstGeom prst="ellipse">
          <a:avLst/>
        </a:prstGeom>
        <a:solidFill>
          <a:srgbClr val="D8E8C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sz="2700" b="1" strike="noStrike" kern="1200" dirty="0" smtClean="0">
              <a:solidFill>
                <a:srgbClr val="E95A53"/>
              </a:solidFill>
              <a:latin typeface="+mj-lt"/>
            </a:rPr>
            <a:t>Perception </a:t>
          </a:r>
          <a:endParaRPr lang="en-US" sz="2700" b="1" strike="noStrike" kern="1200" dirty="0">
            <a:solidFill>
              <a:srgbClr val="E95A53"/>
            </a:solidFill>
            <a:latin typeface="+mj-lt"/>
          </a:endParaRPr>
        </a:p>
      </dsp:txBody>
      <dsp:txXfrm>
        <a:off x="87064" y="447"/>
        <a:ext cx="2574726" cy="257472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AE6977-F779-4B95-9C7D-AFE4D258049A}">
      <dsp:nvSpPr>
        <dsp:cNvPr id="0" name=""/>
        <dsp:cNvSpPr/>
      </dsp:nvSpPr>
      <dsp:spPr>
        <a:xfrm rot="16200000">
          <a:off x="-561503" y="564554"/>
          <a:ext cx="4064000" cy="2934890"/>
        </a:xfrm>
        <a:prstGeom prst="flowChartManualOperation">
          <a:avLst/>
        </a:prstGeom>
        <a:solidFill>
          <a:srgbClr val="E0F2F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0" rIns="190810" bIns="0" numCol="1" spcCol="1270" anchor="t" anchorCtr="0">
          <a:noAutofit/>
        </a:bodyPr>
        <a:lstStyle/>
        <a:p>
          <a:pPr lvl="0" algn="l" defTabSz="1333500">
            <a:lnSpc>
              <a:spcPct val="90000"/>
            </a:lnSpc>
            <a:spcBef>
              <a:spcPct val="0"/>
            </a:spcBef>
            <a:spcAft>
              <a:spcPct val="35000"/>
            </a:spcAft>
          </a:pPr>
          <a:r>
            <a:rPr lang="en-US" sz="3000" b="1" kern="1200" dirty="0" smtClean="0">
              <a:solidFill>
                <a:srgbClr val="E95A53"/>
              </a:solidFill>
              <a:latin typeface="+mj-lt"/>
            </a:rPr>
            <a:t>Type A </a:t>
          </a:r>
          <a:endParaRPr lang="en-US" sz="3000" b="1" kern="1200" dirty="0">
            <a:solidFill>
              <a:srgbClr val="E95A53"/>
            </a:solidFill>
            <a:latin typeface="+mj-lt"/>
          </a:endParaRPr>
        </a:p>
        <a:p>
          <a:pPr marL="228600" lvl="1" indent="-228600" algn="l" defTabSz="1022350">
            <a:lnSpc>
              <a:spcPct val="90000"/>
            </a:lnSpc>
            <a:spcBef>
              <a:spcPct val="0"/>
            </a:spcBef>
            <a:spcAft>
              <a:spcPct val="15000"/>
            </a:spcAft>
            <a:buChar char="••"/>
          </a:pPr>
          <a:r>
            <a:rPr lang="en-US" sz="2300" kern="1200" dirty="0" smtClean="0">
              <a:solidFill>
                <a:schemeClr val="tx1"/>
              </a:solidFill>
              <a:latin typeface="+mj-lt"/>
            </a:rPr>
            <a:t>Individuals are competitive, devoted to work, and have a strong sense of time urgency.</a:t>
          </a:r>
          <a:endParaRPr lang="en-US" sz="2300" kern="1200" dirty="0">
            <a:solidFill>
              <a:schemeClr val="tx1"/>
            </a:solidFill>
            <a:latin typeface="+mj-lt"/>
          </a:endParaRPr>
        </a:p>
      </dsp:txBody>
      <dsp:txXfrm rot="16200000">
        <a:off x="-561503" y="564554"/>
        <a:ext cx="4064000" cy="2934890"/>
      </dsp:txXfrm>
    </dsp:sp>
    <dsp:sp modelId="{425C25A2-0A8F-409B-AB05-36AFE8584B8C}">
      <dsp:nvSpPr>
        <dsp:cNvPr id="0" name=""/>
        <dsp:cNvSpPr/>
      </dsp:nvSpPr>
      <dsp:spPr>
        <a:xfrm rot="16200000">
          <a:off x="2593503" y="564554"/>
          <a:ext cx="4064000" cy="2934890"/>
        </a:xfrm>
        <a:prstGeom prst="flowChartManualOperation">
          <a:avLst/>
        </a:prstGeom>
        <a:solidFill>
          <a:srgbClr val="FEEAC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0" rIns="190810" bIns="0" numCol="1" spcCol="1270" anchor="t" anchorCtr="0">
          <a:noAutofit/>
        </a:bodyPr>
        <a:lstStyle/>
        <a:p>
          <a:pPr lvl="0" algn="l" defTabSz="1333500">
            <a:lnSpc>
              <a:spcPct val="90000"/>
            </a:lnSpc>
            <a:spcBef>
              <a:spcPct val="0"/>
            </a:spcBef>
            <a:spcAft>
              <a:spcPct val="35000"/>
            </a:spcAft>
          </a:pPr>
          <a:r>
            <a:rPr lang="en-US" sz="3000" b="1" kern="1200" dirty="0" smtClean="0">
              <a:solidFill>
                <a:srgbClr val="E95A53"/>
              </a:solidFill>
              <a:latin typeface="+mj-lt"/>
            </a:rPr>
            <a:t>Type B</a:t>
          </a:r>
          <a:endParaRPr lang="en-US" sz="3000" b="1" kern="1200" dirty="0">
            <a:solidFill>
              <a:srgbClr val="E95A53"/>
            </a:solidFill>
            <a:latin typeface="+mj-lt"/>
          </a:endParaRPr>
        </a:p>
        <a:p>
          <a:pPr marL="228600" lvl="1" indent="-228600" algn="l" defTabSz="1022350">
            <a:lnSpc>
              <a:spcPct val="90000"/>
            </a:lnSpc>
            <a:spcBef>
              <a:spcPct val="0"/>
            </a:spcBef>
            <a:spcAft>
              <a:spcPct val="15000"/>
            </a:spcAft>
            <a:buChar char="••"/>
          </a:pPr>
          <a:r>
            <a:rPr lang="en-US" sz="2300" kern="1200" dirty="0" smtClean="0">
              <a:solidFill>
                <a:schemeClr val="tx1"/>
              </a:solidFill>
              <a:latin typeface="+mj-lt"/>
            </a:rPr>
            <a:t>Individuals are less competitive, less devoted to work, and have a weaker sense of time urgency.</a:t>
          </a:r>
          <a:endParaRPr lang="en-US" sz="2300" kern="1200" dirty="0">
            <a:solidFill>
              <a:schemeClr val="tx1"/>
            </a:solidFill>
            <a:latin typeface="+mj-lt"/>
          </a:endParaRPr>
        </a:p>
      </dsp:txBody>
      <dsp:txXfrm rot="16200000">
        <a:off x="2593503" y="564554"/>
        <a:ext cx="4064000" cy="293489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878D5D-7420-4116-8089-35DEF26047C4}">
      <dsp:nvSpPr>
        <dsp:cNvPr id="0" name=""/>
        <dsp:cNvSpPr/>
      </dsp:nvSpPr>
      <dsp:spPr>
        <a:xfrm>
          <a:off x="2279860" y="1380140"/>
          <a:ext cx="4271739" cy="2849250"/>
        </a:xfrm>
        <a:prstGeom prst="rect">
          <a:avLst/>
        </a:prstGeom>
        <a:solidFill>
          <a:srgbClr val="E9EBF5"/>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213360" rIns="213360" bIns="213360" numCol="1" spcCol="1270" anchor="ctr" anchorCtr="0">
          <a:noAutofit/>
        </a:bodyPr>
        <a:lstStyle/>
        <a:p>
          <a:pPr lvl="0" algn="l" defTabSz="1333500">
            <a:lnSpc>
              <a:spcPct val="90000"/>
            </a:lnSpc>
            <a:spcBef>
              <a:spcPct val="0"/>
            </a:spcBef>
            <a:spcAft>
              <a:spcPct val="35000"/>
            </a:spcAft>
          </a:pPr>
          <a:r>
            <a:rPr lang="en-US" sz="3000" kern="1200" dirty="0" smtClean="0">
              <a:latin typeface="+mj-lt"/>
            </a:rPr>
            <a:t>The ability of an individual to generate new ideas or conceive of new perspectives on existing ideas.</a:t>
          </a:r>
          <a:endParaRPr lang="en-US" sz="3000" kern="1200" dirty="0">
            <a:latin typeface="+mj-lt"/>
          </a:endParaRPr>
        </a:p>
      </dsp:txBody>
      <dsp:txXfrm>
        <a:off x="2963339" y="1380140"/>
        <a:ext cx="3588260" cy="2849250"/>
      </dsp:txXfrm>
    </dsp:sp>
    <dsp:sp modelId="{7E9626A0-A765-495C-900D-F2CE53BEC2C8}">
      <dsp:nvSpPr>
        <dsp:cNvPr id="0" name=""/>
        <dsp:cNvSpPr/>
      </dsp:nvSpPr>
      <dsp:spPr>
        <a:xfrm>
          <a:off x="1599" y="241009"/>
          <a:ext cx="2847826" cy="2847826"/>
        </a:xfrm>
        <a:prstGeom prst="ellipse">
          <a:avLst/>
        </a:prstGeom>
        <a:solidFill>
          <a:srgbClr val="FEEAC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en-US" sz="3400" b="1" kern="1200" dirty="0" smtClean="0">
              <a:solidFill>
                <a:srgbClr val="E95A53"/>
              </a:solidFill>
              <a:latin typeface="+mj-lt"/>
            </a:rPr>
            <a:t>Creativity </a:t>
          </a:r>
          <a:endParaRPr lang="en-US" sz="3400" b="1" kern="1200" dirty="0">
            <a:solidFill>
              <a:srgbClr val="E95A53"/>
            </a:solidFill>
            <a:latin typeface="+mj-lt"/>
          </a:endParaRPr>
        </a:p>
      </dsp:txBody>
      <dsp:txXfrm>
        <a:off x="1599" y="241009"/>
        <a:ext cx="2847826" cy="284782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26486D-A2CC-4962-AC8F-5CFB0B109A6A}" type="datetimeFigureOut">
              <a:rPr lang="en-US" smtClean="0"/>
              <a:pPr/>
              <a:t>10/27/2015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DB6667-8F47-4A2A-8900-B31C1C34E9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00400" y="304800"/>
            <a:ext cx="5943600" cy="685800"/>
          </a:xfrm>
          <a:noFill/>
        </p:spPr>
        <p:txBody>
          <a:bodyPr anchor="ctr"/>
          <a:lstStyle>
            <a:lvl1pPr algn="ctr">
              <a:defRPr b="1">
                <a:solidFill>
                  <a:srgbClr val="848BB9"/>
                </a:solidFill>
              </a:defRPr>
            </a:lvl1pPr>
          </a:lstStyle>
          <a:p>
            <a:r>
              <a:rPr lang="en-US" dirty="0" smtClean="0"/>
              <a:t>MANAGEMENT</a:t>
            </a:r>
            <a:endParaRPr lang="en-US" dirty="0"/>
          </a:p>
        </p:txBody>
      </p:sp>
      <p:pic>
        <p:nvPicPr>
          <p:cNvPr id="1027" name="Picture 3"/>
          <p:cNvPicPr>
            <a:picLocks noChangeAspect="1" noChangeArrowheads="1"/>
          </p:cNvPicPr>
          <p:nvPr userDrawn="1"/>
        </p:nvPicPr>
        <p:blipFill>
          <a:blip r:embed="rId2" cstate="print"/>
          <a:srcRect/>
          <a:stretch>
            <a:fillRect/>
          </a:stretch>
        </p:blipFill>
        <p:spPr bwMode="auto">
          <a:xfrm>
            <a:off x="0" y="990600"/>
            <a:ext cx="9151686" cy="5024978"/>
          </a:xfrm>
          <a:prstGeom prst="rect">
            <a:avLst/>
          </a:prstGeom>
          <a:noFill/>
          <a:ln w="9525">
            <a:noFill/>
            <a:miter lim="800000"/>
            <a:headEnd/>
            <a:tailEnd/>
          </a:ln>
        </p:spPr>
      </p:pic>
      <p:sp>
        <p:nvSpPr>
          <p:cNvPr id="5" name="Footer Placeholder 4"/>
          <p:cNvSpPr>
            <a:spLocks noGrp="1"/>
          </p:cNvSpPr>
          <p:nvPr>
            <p:ph type="ftr" sz="quarter" idx="11"/>
          </p:nvPr>
        </p:nvSpPr>
        <p:spPr>
          <a:xfrm>
            <a:off x="457200" y="6324600"/>
            <a:ext cx="7924800" cy="501650"/>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3" name="Subtitle 2"/>
          <p:cNvSpPr>
            <a:spLocks noGrp="1"/>
          </p:cNvSpPr>
          <p:nvPr>
            <p:ph type="subTitle" idx="1" hasCustomPrompt="1"/>
          </p:nvPr>
        </p:nvSpPr>
        <p:spPr>
          <a:xfrm>
            <a:off x="6248400" y="990600"/>
            <a:ext cx="2895600" cy="533400"/>
          </a:xfrm>
          <a:solidFill>
            <a:srgbClr val="E9EBF5"/>
          </a:solidFill>
        </p:spPr>
        <p:txBody>
          <a:bodyPr>
            <a:normAutofit/>
          </a:bodyPr>
          <a:lstStyle>
            <a:lvl1pPr marL="0" indent="0" algn="ctr">
              <a:buNone/>
              <a:defRPr sz="28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Ricky W. Griffin</a:t>
            </a:r>
            <a:endParaRPr lang="en-US" dirty="0"/>
          </a:p>
        </p:txBody>
      </p:sp>
      <p:sp>
        <p:nvSpPr>
          <p:cNvPr id="12" name="Content Placeholder 11"/>
          <p:cNvSpPr>
            <a:spLocks noGrp="1"/>
          </p:cNvSpPr>
          <p:nvPr>
            <p:ph sz="quarter" idx="12" hasCustomPrompt="1"/>
          </p:nvPr>
        </p:nvSpPr>
        <p:spPr>
          <a:xfrm>
            <a:off x="3200400" y="0"/>
            <a:ext cx="5943600" cy="304800"/>
          </a:xfrm>
          <a:solidFill>
            <a:srgbClr val="E9EBF5"/>
          </a:solidFill>
        </p:spPr>
        <p:txBody>
          <a:bodyPr anchor="ctr">
            <a:noAutofit/>
          </a:bodyPr>
          <a:lstStyle>
            <a:lvl1pPr>
              <a:buFontTx/>
              <a:buNone/>
              <a:defRPr sz="1800" baseline="0">
                <a:solidFill>
                  <a:srgbClr val="00A3B4"/>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TWELFTH EDITION</a:t>
            </a:r>
          </a:p>
        </p:txBody>
      </p:sp>
      <p:sp>
        <p:nvSpPr>
          <p:cNvPr id="8" name="Content Placeholder 7"/>
          <p:cNvSpPr>
            <a:spLocks noGrp="1"/>
          </p:cNvSpPr>
          <p:nvPr>
            <p:ph sz="quarter" idx="13" hasCustomPrompt="1"/>
          </p:nvPr>
        </p:nvSpPr>
        <p:spPr>
          <a:xfrm>
            <a:off x="228600" y="1752600"/>
            <a:ext cx="5029200" cy="1219200"/>
          </a:xfrm>
        </p:spPr>
        <p:txBody>
          <a:bodyPr anchor="ctr"/>
          <a:lstStyle>
            <a:lvl1pPr marL="0" indent="0" algn="ctr">
              <a:buFontTx/>
              <a:buNone/>
              <a:defRPr b="1" baseline="0">
                <a:solidFill>
                  <a:schemeClr val="bg1"/>
                </a:solidFill>
                <a:latin typeface="+mj-lt"/>
              </a:defRPr>
            </a:lvl1pPr>
            <a:lvl2pPr>
              <a:buNone/>
              <a:defRPr/>
            </a:lvl2pPr>
            <a:lvl3pPr>
              <a:buNone/>
              <a:defRPr/>
            </a:lvl3pPr>
            <a:lvl4pPr>
              <a:buNone/>
              <a:defRPr/>
            </a:lvl4pPr>
            <a:lvl5pPr>
              <a:buNone/>
              <a:defRPr/>
            </a:lvl5pPr>
          </a:lstStyle>
          <a:p>
            <a:pPr lvl="0"/>
            <a:r>
              <a:rPr lang="en-US" dirty="0" smtClean="0"/>
              <a:t>Section Number</a:t>
            </a:r>
          </a:p>
        </p:txBody>
      </p:sp>
      <p:sp>
        <p:nvSpPr>
          <p:cNvPr id="10" name="Content Placeholder 9"/>
          <p:cNvSpPr>
            <a:spLocks noGrp="1"/>
          </p:cNvSpPr>
          <p:nvPr>
            <p:ph sz="quarter" idx="14" hasCustomPrompt="1"/>
          </p:nvPr>
        </p:nvSpPr>
        <p:spPr>
          <a:xfrm>
            <a:off x="2362200" y="3886200"/>
            <a:ext cx="6477000" cy="1676400"/>
          </a:xfrm>
        </p:spPr>
        <p:txBody>
          <a:bodyPr anchor="ctr"/>
          <a:lstStyle>
            <a:lvl1pPr marL="0" indent="0" algn="ctr">
              <a:buFontTx/>
              <a:buNone/>
              <a:defRPr b="1" baseline="0">
                <a:solidFill>
                  <a:schemeClr val="bg1"/>
                </a:solidFill>
                <a:latin typeface="+mj-lt"/>
              </a:defRPr>
            </a:lvl1pPr>
            <a:lvl2pPr>
              <a:buNone/>
              <a:defRPr/>
            </a:lvl2pPr>
            <a:lvl3pPr>
              <a:buNone/>
              <a:defRPr/>
            </a:lvl3pPr>
            <a:lvl4pPr>
              <a:buNone/>
              <a:defRPr/>
            </a:lvl4pPr>
            <a:lvl5pPr>
              <a:buNone/>
              <a:defRPr/>
            </a:lvl5pPr>
          </a:lstStyle>
          <a:p>
            <a:pPr lvl="0"/>
            <a:r>
              <a:rPr lang="en-US" dirty="0" smtClean="0"/>
              <a:t>Chapter 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t used - Picture Left">
    <p:bg>
      <p:bgPr>
        <a:solidFill>
          <a:srgbClr val="FEEAC9">
            <a:alpha val="40000"/>
          </a:srgbClr>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Picture Placeholder 2"/>
          <p:cNvSpPr>
            <a:spLocks noGrp="1"/>
          </p:cNvSpPr>
          <p:nvPr>
            <p:ph type="pic" idx="1"/>
          </p:nvPr>
        </p:nvSpPr>
        <p:spPr>
          <a:xfrm>
            <a:off x="457200" y="1066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Freeform 6"/>
          <p:cNvSpPr/>
          <p:nvPr userDrawn="1"/>
        </p:nvSpPr>
        <p:spPr>
          <a:xfrm>
            <a:off x="457200" y="838200"/>
            <a:ext cx="8686800" cy="2286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A3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5943600" y="1066800"/>
            <a:ext cx="3200400" cy="4114800"/>
          </a:xfrm>
        </p:spPr>
        <p:txBody>
          <a:bodyPr anchor="ctr">
            <a:normAutofit/>
          </a:bodyPr>
          <a:lstStyle>
            <a:lvl1pPr algn="ctr">
              <a:defRPr sz="2400" b="0">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 used - Picture Right">
    <p:bg>
      <p:bgPr>
        <a:solidFill>
          <a:srgbClr val="FEEAC9">
            <a:alpha val="40000"/>
          </a:srgbClr>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a:xfrm>
            <a:off x="0" y="1066800"/>
            <a:ext cx="3276600" cy="4114800"/>
          </a:xfrm>
        </p:spPr>
        <p:txBody>
          <a:bodyPr anchor="ctr">
            <a:normAutofit/>
          </a:bodyPr>
          <a:lstStyle>
            <a:lvl1pPr algn="ctr">
              <a:defRPr sz="2400" b="0">
                <a:latin typeface="Arial" pitchFamily="34" charset="0"/>
                <a:cs typeface="Arial"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3276600" y="1066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Freeform 4"/>
          <p:cNvSpPr/>
          <p:nvPr userDrawn="1"/>
        </p:nvSpPr>
        <p:spPr>
          <a:xfrm>
            <a:off x="0" y="838200"/>
            <a:ext cx="8763000" cy="2286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A3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Unused 1">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Unused 2">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Unused 3">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reeform 6"/>
          <p:cNvSpPr/>
          <p:nvPr userDrawn="1"/>
        </p:nvSpPr>
        <p:spPr>
          <a:xfrm>
            <a:off x="0" y="76200"/>
            <a:ext cx="86868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98A1"/>
          </a:solidFill>
          <a:ln>
            <a:solidFill>
              <a:srgbClr val="0098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0" y="1524000"/>
            <a:ext cx="8763000" cy="0"/>
          </a:xfrm>
          <a:prstGeom prst="line">
            <a:avLst/>
          </a:prstGeom>
          <a:ln>
            <a:solidFill>
              <a:srgbClr val="848B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earning Objectives Slide">
    <p:bg>
      <p:bgPr>
        <a:solidFill>
          <a:srgbClr val="0098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5334000" cy="792162"/>
          </a:xfrm>
        </p:spPr>
        <p:txBody>
          <a:bodyPr/>
          <a:lstStyle>
            <a:lvl1pPr>
              <a:defRPr baseline="0">
                <a:solidFill>
                  <a:srgbClr val="0098A1"/>
                </a:solidFill>
              </a:defRPr>
            </a:lvl1pPr>
          </a:lstStyle>
          <a:p>
            <a:r>
              <a:rPr lang="en-US" dirty="0" smtClean="0"/>
              <a:t>Learning Objectives</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Content Placeholder 2"/>
          <p:cNvSpPr>
            <a:spLocks noGrp="1"/>
          </p:cNvSpPr>
          <p:nvPr>
            <p:ph idx="1"/>
          </p:nvPr>
        </p:nvSpPr>
        <p:spPr>
          <a:xfrm>
            <a:off x="457200" y="1295400"/>
            <a:ext cx="8229600" cy="4830763"/>
          </a:xfrm>
          <a:solidFill>
            <a:schemeClr val="bg1"/>
          </a:solidFill>
        </p:spPr>
        <p:txBody>
          <a:bodyPr>
            <a:normAutofit/>
          </a:bodyPr>
          <a:lstStyle>
            <a:lvl1pPr marL="514350" indent="-514350">
              <a:buFont typeface="+mj-lt"/>
              <a:buAutoNum type="arabicPeriod"/>
              <a:defRPr sz="2800">
                <a:solidFill>
                  <a:schemeClr val="tx1"/>
                </a:solidFill>
              </a:defRPr>
            </a:lvl1pPr>
            <a:lvl2pPr>
              <a:buNone/>
              <a:defRPr>
                <a:solidFill>
                  <a:schemeClr val="tx1"/>
                </a:solidFill>
              </a:defRPr>
            </a:lvl2pPr>
            <a:lvl3pPr>
              <a:buNone/>
              <a:defRPr>
                <a:solidFill>
                  <a:schemeClr val="tx1"/>
                </a:solidFill>
              </a:defRPr>
            </a:lvl3pPr>
            <a:lvl4pPr>
              <a:buNone/>
              <a:defRPr>
                <a:solidFill>
                  <a:schemeClr val="tx1"/>
                </a:solidFill>
              </a:defRPr>
            </a:lvl4pPr>
            <a:lvl5pPr>
              <a:buNone/>
              <a:defRPr>
                <a:solidFill>
                  <a:schemeClr val="tx1"/>
                </a:solidFill>
              </a:defRPr>
            </a:lvl5pPr>
          </a:lstStyle>
          <a:p>
            <a:pPr lvl="0"/>
            <a:r>
              <a:rPr lang="en-US" dirty="0" smtClean="0"/>
              <a:t>Click to edit Master text style</a:t>
            </a:r>
          </a:p>
        </p:txBody>
      </p:sp>
      <p:sp>
        <p:nvSpPr>
          <p:cNvPr id="7" name="Freeform 6"/>
          <p:cNvSpPr/>
          <p:nvPr userDrawn="1"/>
        </p:nvSpPr>
        <p:spPr>
          <a:xfrm>
            <a:off x="0" y="76200"/>
            <a:ext cx="57912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Slide">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reeform 6"/>
          <p:cNvSpPr/>
          <p:nvPr userDrawn="1"/>
        </p:nvSpPr>
        <p:spPr>
          <a:xfrm>
            <a:off x="0" y="76200"/>
            <a:ext cx="86868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98A1"/>
          </a:solidFill>
          <a:ln>
            <a:solidFill>
              <a:srgbClr val="0098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1524000"/>
            <a:ext cx="8763000" cy="0"/>
          </a:xfrm>
          <a:prstGeom prst="line">
            <a:avLst/>
          </a:prstGeom>
          <a:ln>
            <a:solidFill>
              <a:srgbClr val="848B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Slide">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81150"/>
            <a:ext cx="4040188" cy="639762"/>
          </a:xfrm>
        </p:spPr>
        <p:txBody>
          <a:bodyPr anchor="ctr"/>
          <a:lstStyle>
            <a:lvl1pPr marL="0" indent="0" algn="ctr">
              <a:buNone/>
              <a:defRPr sz="2400" b="1">
                <a:solidFill>
                  <a:srgbClr val="5C7E8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209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81150"/>
            <a:ext cx="4041775" cy="639762"/>
          </a:xfrm>
        </p:spPr>
        <p:txBody>
          <a:bodyPr anchor="ctr"/>
          <a:lstStyle>
            <a:lvl1pPr marL="0" indent="0" algn="ctr">
              <a:buNone/>
              <a:defRPr sz="2400" b="1">
                <a:solidFill>
                  <a:srgbClr val="5C7E8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209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userDrawn="1"/>
        </p:nvSpPr>
        <p:spPr>
          <a:xfrm>
            <a:off x="0" y="76200"/>
            <a:ext cx="86868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98A1"/>
          </a:solidFill>
          <a:ln>
            <a:solidFill>
              <a:srgbClr val="0098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0" y="1524000"/>
            <a:ext cx="8763000" cy="0"/>
          </a:xfrm>
          <a:prstGeom prst="line">
            <a:avLst/>
          </a:prstGeom>
          <a:ln>
            <a:solidFill>
              <a:srgbClr val="848B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rtArt with Bylin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Text Placeholder 2"/>
          <p:cNvSpPr>
            <a:spLocks noGrp="1"/>
          </p:cNvSpPr>
          <p:nvPr>
            <p:ph type="body" idx="1"/>
          </p:nvPr>
        </p:nvSpPr>
        <p:spPr>
          <a:xfrm>
            <a:off x="722313" y="4660900"/>
            <a:ext cx="7772400" cy="977900"/>
          </a:xfrm>
        </p:spPr>
        <p:txBody>
          <a:bodyPr anchor="ctr">
            <a:normAutofit/>
          </a:bodyPr>
          <a:lstStyle>
            <a:lvl1pPr marL="0" indent="0" algn="ctr">
              <a:buNone/>
              <a:defRPr sz="2800" b="0">
                <a:solidFill>
                  <a:srgbClr val="5C7E8E"/>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itle 1"/>
          <p:cNvSpPr>
            <a:spLocks noGrp="1"/>
          </p:cNvSpPr>
          <p:nvPr>
            <p:ph type="title"/>
          </p:nvPr>
        </p:nvSpPr>
        <p:spPr>
          <a:xfrm>
            <a:off x="457200" y="274638"/>
            <a:ext cx="8229600" cy="1143000"/>
          </a:xfrm>
        </p:spPr>
        <p:txBody>
          <a:bodyPr/>
          <a:lstStyle>
            <a:lvl1pPr>
              <a:defRPr>
                <a:solidFill>
                  <a:srgbClr val="0098A1"/>
                </a:solidFill>
              </a:defRPr>
            </a:lvl1p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finition or SmartArt Slid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6" name="Freeform 5"/>
          <p:cNvSpPr/>
          <p:nvPr userDrawn="1"/>
        </p:nvSpPr>
        <p:spPr>
          <a:xfrm>
            <a:off x="0" y="152400"/>
            <a:ext cx="49530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FEEA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1295400"/>
            <a:ext cx="4953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quarter" idx="12"/>
          </p:nvPr>
        </p:nvSpPr>
        <p:spPr>
          <a:xfrm>
            <a:off x="0" y="381000"/>
            <a:ext cx="5029200" cy="838200"/>
          </a:xfrm>
        </p:spPr>
        <p:txBody>
          <a:bodyPr anchor="ctr">
            <a:normAutofit/>
          </a:bodyPr>
          <a:lstStyle>
            <a:lvl1pPr algn="ctr">
              <a:buFontTx/>
              <a:buNone/>
              <a:defRPr sz="4400">
                <a:solidFill>
                  <a:srgbClr val="E57B00"/>
                </a:solidFill>
              </a:defRPr>
            </a:lvl1pPr>
            <a:lvl2pPr>
              <a:buNone/>
              <a:defRPr/>
            </a:lvl2pPr>
            <a:lvl3pPr>
              <a:buNone/>
              <a:defRPr/>
            </a:lvl3pPr>
            <a:lvl4pPr>
              <a:buNone/>
              <a:defRPr/>
            </a:lvl4pPr>
            <a:lvl5pPr>
              <a:buNone/>
              <a:defRPr/>
            </a:lvl5pPr>
          </a:lstStyle>
          <a:p>
            <a:pPr lvl="0"/>
            <a:r>
              <a:rPr lang="en-US" dirty="0" smtClean="0"/>
              <a:t>Click to edit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gure Slid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5" name="Content Placeholder 4"/>
          <p:cNvSpPr>
            <a:spLocks noGrp="1"/>
          </p:cNvSpPr>
          <p:nvPr>
            <p:ph sz="quarter" idx="12" hasCustomPrompt="1"/>
          </p:nvPr>
        </p:nvSpPr>
        <p:spPr>
          <a:xfrm>
            <a:off x="0" y="457200"/>
            <a:ext cx="2590800" cy="762000"/>
          </a:xfrm>
          <a:ln>
            <a:noFill/>
          </a:ln>
        </p:spPr>
        <p:txBody>
          <a:bodyPr anchor="ctr"/>
          <a:lstStyle>
            <a:lvl1pPr marL="0" indent="0" algn="ctr">
              <a:buFontTx/>
              <a:buNone/>
              <a:defRPr b="1" baseline="0">
                <a:solidFill>
                  <a:srgbClr val="0098A1"/>
                </a:solidFill>
                <a:latin typeface="+mj-lt"/>
              </a:defRPr>
            </a:lvl1pPr>
            <a:lvl2pPr>
              <a:buNone/>
              <a:defRPr/>
            </a:lvl2pPr>
            <a:lvl3pPr>
              <a:buNone/>
              <a:defRPr/>
            </a:lvl3pPr>
            <a:lvl4pPr>
              <a:buNone/>
              <a:defRPr/>
            </a:lvl4pPr>
            <a:lvl5pPr>
              <a:buNone/>
              <a:defRPr/>
            </a:lvl5pPr>
          </a:lstStyle>
          <a:p>
            <a:pPr lvl="0"/>
            <a:r>
              <a:rPr lang="en-US" dirty="0" smtClean="0"/>
              <a:t>Figure #</a:t>
            </a:r>
          </a:p>
        </p:txBody>
      </p:sp>
      <p:sp>
        <p:nvSpPr>
          <p:cNvPr id="7" name="Content Placeholder 6"/>
          <p:cNvSpPr>
            <a:spLocks noGrp="1"/>
          </p:cNvSpPr>
          <p:nvPr>
            <p:ph sz="quarter" idx="13" hasCustomPrompt="1"/>
          </p:nvPr>
        </p:nvSpPr>
        <p:spPr>
          <a:xfrm>
            <a:off x="2590800" y="457200"/>
            <a:ext cx="6553200" cy="762000"/>
          </a:xfrm>
          <a:ln>
            <a:noFill/>
          </a:ln>
        </p:spPr>
        <p:txBody>
          <a:bodyPr anchor="ctr"/>
          <a:lstStyle>
            <a:lvl1pPr marL="0" indent="0" algn="ctr">
              <a:buFontTx/>
              <a:buNone/>
              <a:defRPr baseline="0">
                <a:latin typeface="+mj-lt"/>
              </a:defRPr>
            </a:lvl1pPr>
            <a:lvl2pPr>
              <a:buNone/>
              <a:defRPr/>
            </a:lvl2pPr>
            <a:lvl3pPr>
              <a:buNone/>
              <a:defRPr/>
            </a:lvl3pPr>
            <a:lvl4pPr>
              <a:buNone/>
              <a:defRPr/>
            </a:lvl4pPr>
            <a:lvl5pPr>
              <a:buNone/>
              <a:defRPr/>
            </a:lvl5pPr>
          </a:lstStyle>
          <a:p>
            <a:pPr lvl="0"/>
            <a:r>
              <a:rPr lang="en-US" dirty="0" smtClean="0"/>
              <a:t>Figure Heading</a:t>
            </a:r>
          </a:p>
        </p:txBody>
      </p:sp>
      <p:sp>
        <p:nvSpPr>
          <p:cNvPr id="6" name="Freeform 5"/>
          <p:cNvSpPr/>
          <p:nvPr userDrawn="1"/>
        </p:nvSpPr>
        <p:spPr>
          <a:xfrm>
            <a:off x="0" y="228600"/>
            <a:ext cx="91440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98A1"/>
          </a:solidFill>
          <a:ln>
            <a:solidFill>
              <a:srgbClr val="0098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0" y="1219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4"/>
          </p:nvPr>
        </p:nvSpPr>
        <p:spPr>
          <a:xfrm>
            <a:off x="609600" y="4876800"/>
            <a:ext cx="7924800" cy="1066800"/>
          </a:xfrm>
        </p:spPr>
        <p:txBody>
          <a:bodyPr anchor="ctr"/>
          <a:lstStyle>
            <a:lvl1pPr marL="0" indent="0" algn="ctr">
              <a:buFontTx/>
              <a:buNone/>
              <a:defRPr>
                <a:solidFill>
                  <a:srgbClr val="5C7E8E"/>
                </a:solidFill>
              </a:defRPr>
            </a:lvl1pPr>
            <a:lvl2pPr>
              <a:buNone/>
              <a:defRPr/>
            </a:lvl2pPr>
            <a:lvl3pPr>
              <a:buNone/>
              <a:defRPr/>
            </a:lvl3pPr>
            <a:lvl4pPr>
              <a:buNone/>
              <a:defRPr/>
            </a:lvl4pPr>
            <a:lvl5pPr>
              <a:buNone/>
              <a:defRPr/>
            </a:lvl5pPr>
          </a:lstStyle>
          <a:p>
            <a:pPr lvl="0"/>
            <a:r>
              <a:rPr lang="en-US" dirty="0" smtClean="0"/>
              <a:t>Click to edit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ummary Slide">
    <p:bg>
      <p:bgPr>
        <a:solidFill>
          <a:srgbClr val="0098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2800" y="228600"/>
            <a:ext cx="5334000" cy="792162"/>
          </a:xfrm>
        </p:spPr>
        <p:txBody>
          <a:bodyPr/>
          <a:lstStyle>
            <a:lvl1pPr>
              <a:defRPr baseline="0">
                <a:solidFill>
                  <a:srgbClr val="0098A1"/>
                </a:solidFill>
              </a:defRPr>
            </a:lvl1pPr>
          </a:lstStyle>
          <a:p>
            <a:r>
              <a:rPr lang="en-US" dirty="0" smtClean="0"/>
              <a:t>Summary</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Content Placeholder 2"/>
          <p:cNvSpPr>
            <a:spLocks noGrp="1"/>
          </p:cNvSpPr>
          <p:nvPr>
            <p:ph idx="1"/>
          </p:nvPr>
        </p:nvSpPr>
        <p:spPr>
          <a:xfrm>
            <a:off x="457200" y="1295400"/>
            <a:ext cx="8229600" cy="4830763"/>
          </a:xfrm>
          <a:solidFill>
            <a:schemeClr val="bg1"/>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reeform 6"/>
          <p:cNvSpPr/>
          <p:nvPr userDrawn="1"/>
        </p:nvSpPr>
        <p:spPr>
          <a:xfrm>
            <a:off x="3352800" y="76200"/>
            <a:ext cx="57912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bg1"/>
          </a:solidFill>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324600"/>
            <a:ext cx="7924800" cy="501650"/>
          </a:xfrm>
          <a:prstGeom prst="rect">
            <a:avLst/>
          </a:prstGeom>
        </p:spPr>
        <p:txBody>
          <a:bodyPr vert="horz" lIns="91440" tIns="45720" rIns="91440" bIns="45720" rtlCol="0" anchor="ctr"/>
          <a:lstStyle>
            <a:lvl1pPr algn="ctr">
              <a:defRPr sz="1000">
                <a:solidFill>
                  <a:schemeClr val="tx1">
                    <a:tint val="75000"/>
                  </a:schemeClr>
                </a:solidFill>
                <a:latin typeface="Arial" pitchFamily="34" charset="0"/>
                <a:cs typeface="Arial" pitchFamily="34" charset="0"/>
              </a:defRPr>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6" name="TextBox 5"/>
          <p:cNvSpPr txBox="1"/>
          <p:nvPr userDrawn="1"/>
        </p:nvSpPr>
        <p:spPr>
          <a:xfrm>
            <a:off x="8305800" y="6596390"/>
            <a:ext cx="838200" cy="261610"/>
          </a:xfrm>
          <a:prstGeom prst="rect">
            <a:avLst/>
          </a:prstGeom>
          <a:noFill/>
        </p:spPr>
        <p:txBody>
          <a:bodyPr wrap="square" rtlCol="0">
            <a:spAutoFit/>
          </a:bodyPr>
          <a:lstStyle/>
          <a:p>
            <a:pPr algn="r"/>
            <a:r>
              <a:rPr lang="en-US" sz="1050" b="1" baseline="0" dirty="0" smtClean="0">
                <a:latin typeface="Times New Roman" pitchFamily="18" charset="0"/>
                <a:cs typeface="Times New Roman" pitchFamily="18" charset="0"/>
              </a:rPr>
              <a:t>14 - </a:t>
            </a:r>
            <a:fld id="{47F0489A-BB9D-45DA-BAB8-D28922513BE6}" type="slidenum">
              <a:rPr lang="en-US" sz="1050" b="1" smtClean="0">
                <a:latin typeface="Times New Roman" pitchFamily="18" charset="0"/>
                <a:cs typeface="Times New Roman" pitchFamily="18" charset="0"/>
              </a:rPr>
              <a:pPr algn="r"/>
              <a:t>‹#›</a:t>
            </a:fld>
            <a:endParaRPr lang="en-US" sz="1050" b="1" dirty="0">
              <a:latin typeface="Times New Roman" pitchFamily="18"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2" r:id="rId4"/>
    <p:sldLayoutId id="2147483653" r:id="rId5"/>
    <p:sldLayoutId id="2147483651" r:id="rId6"/>
    <p:sldLayoutId id="2147483654" r:id="rId7"/>
    <p:sldLayoutId id="2147483655" r:id="rId8"/>
    <p:sldLayoutId id="2147483662" r:id="rId9"/>
    <p:sldLayoutId id="2147483657" r:id="rId10"/>
    <p:sldLayoutId id="2147483660" r:id="rId11"/>
    <p:sldLayoutId id="2147483656" r:id="rId12"/>
    <p:sldLayoutId id="2147483658" r:id="rId13"/>
    <p:sldLayoutId id="2147483659" r:id="rId14"/>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mtClean="0"/>
              <a:t>MANAGEMENT</a:t>
            </a:r>
            <a:endParaRPr lang="en-US" dirty="0"/>
          </a:p>
        </p:txBody>
      </p:sp>
      <p:sp>
        <p:nvSpPr>
          <p:cNvPr id="15" name="Footer Placeholder 1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ubtitle 4"/>
          <p:cNvSpPr>
            <a:spLocks noGrp="1"/>
          </p:cNvSpPr>
          <p:nvPr>
            <p:ph type="subTitle" idx="1"/>
          </p:nvPr>
        </p:nvSpPr>
        <p:spPr/>
        <p:txBody>
          <a:bodyPr/>
          <a:lstStyle/>
          <a:p>
            <a:r>
              <a:rPr lang="en-US" smtClean="0"/>
              <a:t>Ricky W. Griffin</a:t>
            </a:r>
            <a:endParaRPr lang="en-US" dirty="0"/>
          </a:p>
        </p:txBody>
      </p:sp>
      <p:sp>
        <p:nvSpPr>
          <p:cNvPr id="6" name="Content Placeholder 5"/>
          <p:cNvSpPr>
            <a:spLocks noGrp="1"/>
          </p:cNvSpPr>
          <p:nvPr>
            <p:ph sz="quarter" idx="12"/>
          </p:nvPr>
        </p:nvSpPr>
        <p:spPr/>
        <p:txBody>
          <a:bodyPr/>
          <a:lstStyle/>
          <a:p>
            <a:r>
              <a:rPr lang="en-US" smtClean="0"/>
              <a:t>TWELFTH EDITION</a:t>
            </a:r>
            <a:endParaRPr lang="en-US" dirty="0"/>
          </a:p>
        </p:txBody>
      </p:sp>
      <p:sp>
        <p:nvSpPr>
          <p:cNvPr id="13" name="Content Placeholder 12"/>
          <p:cNvSpPr>
            <a:spLocks noGrp="1"/>
          </p:cNvSpPr>
          <p:nvPr>
            <p:ph sz="quarter" idx="13"/>
          </p:nvPr>
        </p:nvSpPr>
        <p:spPr/>
        <p:txBody>
          <a:bodyPr>
            <a:normAutofit/>
          </a:bodyPr>
          <a:lstStyle/>
          <a:p>
            <a:r>
              <a:rPr lang="en-US" dirty="0" smtClean="0"/>
              <a:t>Part Five: The Leading Process</a:t>
            </a:r>
            <a:endParaRPr lang="en-US" dirty="0"/>
          </a:p>
        </p:txBody>
      </p:sp>
      <p:sp>
        <p:nvSpPr>
          <p:cNvPr id="14" name="Content Placeholder 13"/>
          <p:cNvSpPr>
            <a:spLocks noGrp="1"/>
          </p:cNvSpPr>
          <p:nvPr>
            <p:ph sz="quarter" idx="14"/>
          </p:nvPr>
        </p:nvSpPr>
        <p:spPr>
          <a:xfrm>
            <a:off x="1447800" y="3886200"/>
            <a:ext cx="7391400" cy="1676400"/>
          </a:xfrm>
        </p:spPr>
        <p:txBody>
          <a:bodyPr/>
          <a:lstStyle/>
          <a:p>
            <a:r>
              <a:rPr lang="en-US" dirty="0" smtClean="0"/>
              <a:t>Chapter Fourteen: Basic Elements of Individual Behavior in Organizations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Other Personality Traits at Work</a:t>
            </a:r>
            <a:endParaRPr lang="en-US" dirty="0"/>
          </a:p>
        </p:txBody>
      </p:sp>
      <p:sp>
        <p:nvSpPr>
          <p:cNvPr id="4" name="Content Placeholder 3"/>
          <p:cNvSpPr>
            <a:spLocks noGrp="1"/>
          </p:cNvSpPr>
          <p:nvPr>
            <p:ph idx="1"/>
          </p:nvPr>
        </p:nvSpPr>
        <p:spPr>
          <a:xfrm>
            <a:off x="457200" y="1600200"/>
            <a:ext cx="8382000" cy="4800600"/>
          </a:xfrm>
        </p:spPr>
        <p:txBody>
          <a:bodyPr>
            <a:normAutofit fontScale="92500"/>
          </a:bodyPr>
          <a:lstStyle/>
          <a:p>
            <a:r>
              <a:rPr lang="en-US" b="1" dirty="0" smtClean="0">
                <a:solidFill>
                  <a:srgbClr val="E95A53"/>
                </a:solidFill>
              </a:rPr>
              <a:t>Locus of control </a:t>
            </a:r>
          </a:p>
          <a:p>
            <a:pPr lvl="1"/>
            <a:r>
              <a:rPr lang="en-US" dirty="0" smtClean="0"/>
              <a:t>is the degree an individual believes their behavior directly impacts the consequences of that behavior.</a:t>
            </a:r>
          </a:p>
          <a:p>
            <a:pPr lvl="2"/>
            <a:r>
              <a:rPr lang="en-US" i="1" dirty="0" smtClean="0"/>
              <a:t>Internal locus of control </a:t>
            </a:r>
            <a:r>
              <a:rPr lang="en-US" dirty="0" smtClean="0"/>
              <a:t>is a belief that success/failure results from one’s own behavior.</a:t>
            </a:r>
          </a:p>
          <a:p>
            <a:pPr lvl="2"/>
            <a:r>
              <a:rPr lang="en-US" i="1" dirty="0" smtClean="0"/>
              <a:t>External locus of control </a:t>
            </a:r>
            <a:r>
              <a:rPr lang="en-US" dirty="0" smtClean="0"/>
              <a:t>is a belief that success/failure results from fate, chance, luck, or the behavior of others.</a:t>
            </a:r>
          </a:p>
          <a:p>
            <a:r>
              <a:rPr lang="en-US" b="1" dirty="0" smtClean="0">
                <a:solidFill>
                  <a:srgbClr val="E95A53"/>
                </a:solidFill>
              </a:rPr>
              <a:t>Self-efficacy </a:t>
            </a:r>
          </a:p>
          <a:p>
            <a:pPr lvl="1"/>
            <a:r>
              <a:rPr lang="en-US" dirty="0" smtClean="0"/>
              <a:t>is an individual’s beliefs about her or his capabilities to perform a task.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up)">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up)">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up)">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wipe(up)">
                                      <p:cBhvr>
                                        <p:cTn id="25" dur="500"/>
                                        <p:tgtEl>
                                          <p:spTgt spid="4">
                                            <p:txEl>
                                              <p:pRg st="4" end="4"/>
                                            </p:tx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wipe(up)">
                                      <p:cBhvr>
                                        <p:cTn id="2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Other Personality Traits at Work</a:t>
            </a:r>
            <a:endParaRPr lang="en-US" dirty="0"/>
          </a:p>
        </p:txBody>
      </p:sp>
      <p:sp>
        <p:nvSpPr>
          <p:cNvPr id="4" name="Content Placeholder 3"/>
          <p:cNvSpPr>
            <a:spLocks noGrp="1"/>
          </p:cNvSpPr>
          <p:nvPr>
            <p:ph idx="1"/>
          </p:nvPr>
        </p:nvSpPr>
        <p:spPr>
          <a:xfrm>
            <a:off x="457200" y="1600200"/>
            <a:ext cx="8229600" cy="4800600"/>
          </a:xfrm>
        </p:spPr>
        <p:txBody>
          <a:bodyPr>
            <a:normAutofit fontScale="92500" lnSpcReduction="20000"/>
          </a:bodyPr>
          <a:lstStyle/>
          <a:p>
            <a:r>
              <a:rPr lang="en-US" b="1" dirty="0" smtClean="0">
                <a:solidFill>
                  <a:srgbClr val="E95A53"/>
                </a:solidFill>
              </a:rPr>
              <a:t>Authoritarianism </a:t>
            </a:r>
          </a:p>
          <a:p>
            <a:pPr lvl="1"/>
            <a:r>
              <a:rPr lang="en-US" dirty="0" smtClean="0"/>
              <a:t>is an individual’s belief that power and status differences are appropriate in an organization.</a:t>
            </a:r>
          </a:p>
          <a:p>
            <a:r>
              <a:rPr lang="en-US" b="1" dirty="0" smtClean="0">
                <a:solidFill>
                  <a:srgbClr val="E95A53"/>
                </a:solidFill>
              </a:rPr>
              <a:t>Machiavellianism </a:t>
            </a:r>
          </a:p>
          <a:p>
            <a:pPr lvl="1"/>
            <a:r>
              <a:rPr lang="en-US" dirty="0" smtClean="0"/>
              <a:t>is behavior directed at gaining power and controlling behavior of others.</a:t>
            </a:r>
          </a:p>
          <a:p>
            <a:r>
              <a:rPr lang="en-US" b="1" dirty="0" smtClean="0">
                <a:solidFill>
                  <a:srgbClr val="E95A53"/>
                </a:solidFill>
              </a:rPr>
              <a:t>Self-esteem </a:t>
            </a:r>
          </a:p>
          <a:p>
            <a:pPr lvl="1"/>
            <a:r>
              <a:rPr lang="en-US" dirty="0" smtClean="0"/>
              <a:t>is the extent to which a person believes they are worthwhile and a deserving individual.</a:t>
            </a:r>
          </a:p>
          <a:p>
            <a:r>
              <a:rPr lang="en-US" b="1" dirty="0" smtClean="0">
                <a:solidFill>
                  <a:srgbClr val="E95A53"/>
                </a:solidFill>
              </a:rPr>
              <a:t>Risk propensity </a:t>
            </a:r>
          </a:p>
          <a:p>
            <a:pPr lvl="1"/>
            <a:r>
              <a:rPr lang="en-US" dirty="0" smtClean="0"/>
              <a:t>is the degree to which an individual is willing to take chances and make risky decisions.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fade">
                                      <p:cBhvr>
                                        <p:cTn id="34"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Emotional Intelligence</a:t>
            </a:r>
            <a:endParaRPr lang="en-US" dirty="0"/>
          </a:p>
        </p:txBody>
      </p:sp>
      <p:sp>
        <p:nvSpPr>
          <p:cNvPr id="4" name="Content Placeholder 3"/>
          <p:cNvSpPr>
            <a:spLocks noGrp="1"/>
          </p:cNvSpPr>
          <p:nvPr>
            <p:ph idx="1"/>
          </p:nvPr>
        </p:nvSpPr>
        <p:spPr/>
        <p:txBody>
          <a:bodyPr/>
          <a:lstStyle/>
          <a:p>
            <a:r>
              <a:rPr lang="en-US" b="1" dirty="0" smtClean="0">
                <a:solidFill>
                  <a:srgbClr val="E95A53"/>
                </a:solidFill>
              </a:rPr>
              <a:t>Emotional intelligence </a:t>
            </a:r>
            <a:r>
              <a:rPr lang="en-US" dirty="0" smtClean="0"/>
              <a:t>or </a:t>
            </a:r>
            <a:r>
              <a:rPr lang="en-US" b="1" dirty="0" smtClean="0">
                <a:solidFill>
                  <a:srgbClr val="E95A53"/>
                </a:solidFill>
              </a:rPr>
              <a:t>EQ </a:t>
            </a:r>
          </a:p>
          <a:p>
            <a:pPr lvl="1"/>
            <a:r>
              <a:rPr lang="en-US" dirty="0" smtClean="0"/>
              <a:t>is the extent to which people are self-aware, manage their emotions, motive themselves, express empathy, and possess social skills.</a:t>
            </a:r>
          </a:p>
          <a:p>
            <a:pPr lvl="1"/>
            <a:r>
              <a:rPr lang="en-US" dirty="0" smtClean="0"/>
              <a:t>Research suggest persons with high EQ may perform better than others.</a:t>
            </a:r>
          </a:p>
          <a:p>
            <a:pPr lvl="1"/>
            <a:r>
              <a:rPr lang="en-US" dirty="0" smtClean="0"/>
              <a:t>EQ appears to be something not biologically based, it can be developed within a person.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722313" y="5181600"/>
            <a:ext cx="7772400" cy="914400"/>
          </a:xfrm>
        </p:spPr>
        <p:txBody>
          <a:bodyPr>
            <a:normAutofit/>
          </a:bodyPr>
          <a:lstStyle/>
          <a:p>
            <a:r>
              <a:rPr lang="en-US" dirty="0" smtClean="0"/>
              <a:t>There are five dimensions of EQ.</a:t>
            </a:r>
            <a:endParaRPr lang="en-US" dirty="0"/>
          </a:p>
        </p:txBody>
      </p:sp>
      <p:sp>
        <p:nvSpPr>
          <p:cNvPr id="4" name="Title 3"/>
          <p:cNvSpPr>
            <a:spLocks noGrp="1"/>
          </p:cNvSpPr>
          <p:nvPr>
            <p:ph type="title"/>
          </p:nvPr>
        </p:nvSpPr>
        <p:spPr/>
        <p:txBody>
          <a:bodyPr>
            <a:normAutofit/>
          </a:bodyPr>
          <a:lstStyle/>
          <a:p>
            <a:r>
              <a:rPr lang="en-US" dirty="0" smtClean="0"/>
              <a:t>Emotional Intelligence</a:t>
            </a:r>
            <a:endParaRPr lang="en-US" dirty="0"/>
          </a:p>
        </p:txBody>
      </p:sp>
      <p:graphicFrame>
        <p:nvGraphicFramePr>
          <p:cNvPr id="5" name="Diagram 4" descr="Self-awareness, managing emotions, motivating oneself, empathy, and social skills."/>
          <p:cNvGraphicFramePr/>
          <p:nvPr/>
        </p:nvGraphicFramePr>
        <p:xfrm>
          <a:off x="533400" y="1701800"/>
          <a:ext cx="8077200" cy="363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Attitudes and Individual Behavior</a:t>
            </a:r>
            <a:endParaRPr lang="en-US" dirty="0"/>
          </a:p>
        </p:txBody>
      </p:sp>
      <p:sp>
        <p:nvSpPr>
          <p:cNvPr id="4" name="Content Placeholder 3"/>
          <p:cNvSpPr>
            <a:spLocks noGrp="1"/>
          </p:cNvSpPr>
          <p:nvPr>
            <p:ph idx="1"/>
          </p:nvPr>
        </p:nvSpPr>
        <p:spPr>
          <a:xfrm>
            <a:off x="457200" y="1600200"/>
            <a:ext cx="8686800" cy="4525963"/>
          </a:xfrm>
        </p:spPr>
        <p:txBody>
          <a:bodyPr>
            <a:normAutofit lnSpcReduction="10000"/>
          </a:bodyPr>
          <a:lstStyle/>
          <a:p>
            <a:r>
              <a:rPr lang="en-US" b="1" dirty="0" smtClean="0">
                <a:solidFill>
                  <a:srgbClr val="E95A53"/>
                </a:solidFill>
              </a:rPr>
              <a:t>Attitudes </a:t>
            </a:r>
          </a:p>
          <a:p>
            <a:pPr lvl="1"/>
            <a:r>
              <a:rPr lang="en-US" dirty="0" smtClean="0"/>
              <a:t>are complexes of beliefs/feelings people have about specific ideas, situations, or other people.</a:t>
            </a:r>
          </a:p>
          <a:p>
            <a:pPr lvl="2"/>
            <a:r>
              <a:rPr lang="en-US" dirty="0" smtClean="0"/>
              <a:t>The </a:t>
            </a:r>
            <a:r>
              <a:rPr lang="en-US" i="1" dirty="0" smtClean="0"/>
              <a:t>affective component </a:t>
            </a:r>
            <a:r>
              <a:rPr lang="en-US" dirty="0" smtClean="0"/>
              <a:t>reflects feelings and emotions an individual has toward a situation.</a:t>
            </a:r>
          </a:p>
          <a:p>
            <a:pPr lvl="2"/>
            <a:r>
              <a:rPr lang="en-US" dirty="0" smtClean="0"/>
              <a:t>The </a:t>
            </a:r>
            <a:r>
              <a:rPr lang="en-US" i="1" dirty="0" smtClean="0"/>
              <a:t>cognitive component </a:t>
            </a:r>
            <a:r>
              <a:rPr lang="en-US" dirty="0" smtClean="0"/>
              <a:t>derives from perceived knowledge an individual has about a situation.</a:t>
            </a:r>
          </a:p>
          <a:p>
            <a:pPr lvl="2"/>
            <a:r>
              <a:rPr lang="en-US" dirty="0" smtClean="0"/>
              <a:t>The </a:t>
            </a:r>
            <a:r>
              <a:rPr lang="en-US" i="1" dirty="0" smtClean="0"/>
              <a:t>intentional component </a:t>
            </a:r>
            <a:r>
              <a:rPr lang="en-US" dirty="0" smtClean="0"/>
              <a:t>reflects how an individual expects to behave toward or in the situation.</a:t>
            </a:r>
          </a:p>
          <a:p>
            <a:pPr lvl="1"/>
            <a:r>
              <a:rPr lang="en-US" b="1" dirty="0" smtClean="0">
                <a:solidFill>
                  <a:srgbClr val="E95A53"/>
                </a:solidFill>
              </a:rPr>
              <a:t>Cognitive dissonance </a:t>
            </a:r>
            <a:r>
              <a:rPr lang="en-US" dirty="0" smtClean="0"/>
              <a:t>occurs when an individual has conflicting attitudes.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linds(horizontal)">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linds(horizontal)">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blinds(horizontal)">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blinds(horizontal)">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blinds(horizontal)">
                                      <p:cBhvr>
                                        <p:cTn id="3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Work-Related Attitudes</a:t>
            </a:r>
            <a:endParaRPr lang="en-US" dirty="0"/>
          </a:p>
        </p:txBody>
      </p:sp>
      <p:sp>
        <p:nvSpPr>
          <p:cNvPr id="4" name="Content Placeholder 3"/>
          <p:cNvSpPr>
            <a:spLocks noGrp="1"/>
          </p:cNvSpPr>
          <p:nvPr>
            <p:ph idx="1"/>
          </p:nvPr>
        </p:nvSpPr>
        <p:spPr/>
        <p:txBody>
          <a:bodyPr>
            <a:normAutofit fontScale="92500" lnSpcReduction="10000"/>
          </a:bodyPr>
          <a:lstStyle/>
          <a:p>
            <a:r>
              <a:rPr lang="en-US" b="1" dirty="0" smtClean="0">
                <a:solidFill>
                  <a:srgbClr val="E95A53"/>
                </a:solidFill>
              </a:rPr>
              <a:t>Job satisfaction or dissatisfaction </a:t>
            </a:r>
          </a:p>
          <a:p>
            <a:pPr lvl="1"/>
            <a:r>
              <a:rPr lang="en-US" dirty="0" smtClean="0"/>
              <a:t>reflects the extent an individual is gratified by or fulfilled by their work.</a:t>
            </a:r>
          </a:p>
          <a:p>
            <a:r>
              <a:rPr lang="en-US" b="1" dirty="0" smtClean="0">
                <a:solidFill>
                  <a:srgbClr val="E95A53"/>
                </a:solidFill>
              </a:rPr>
              <a:t>Organizational commitment </a:t>
            </a:r>
          </a:p>
          <a:p>
            <a:pPr lvl="1"/>
            <a:r>
              <a:rPr lang="en-US" dirty="0" smtClean="0"/>
              <a:t>reflects an individual’s identification with and attachment to the organization.</a:t>
            </a:r>
          </a:p>
          <a:p>
            <a:r>
              <a:rPr lang="en-US" b="1" dirty="0" smtClean="0">
                <a:solidFill>
                  <a:srgbClr val="E95A53"/>
                </a:solidFill>
              </a:rPr>
              <a:t>Organizational engagement </a:t>
            </a:r>
          </a:p>
          <a:p>
            <a:pPr lvl="1"/>
            <a:r>
              <a:rPr lang="en-US" dirty="0" smtClean="0"/>
              <a:t>is the extent an employee sees themselves as part of the organization, actively looks for ways to contribute, and is involved in multiple ways.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up)">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up)">
                                      <p:cBhvr>
                                        <p:cTn id="15" dur="500"/>
                                        <p:tgtEl>
                                          <p:spTgt spid="4">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up)">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up)">
                                      <p:cBhvr>
                                        <p:cTn id="23" dur="500"/>
                                        <p:tgtEl>
                                          <p:spTgt spid="4">
                                            <p:txEl>
                                              <p:pRg st="4" end="4"/>
                                            </p:tx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wipe(up)">
                                      <p:cBhvr>
                                        <p:cTn id="2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Affect and Mood in Organizations</a:t>
            </a:r>
            <a:endParaRPr lang="en-US" dirty="0"/>
          </a:p>
        </p:txBody>
      </p:sp>
      <p:sp>
        <p:nvSpPr>
          <p:cNvPr id="4" name="Content Placeholder 3"/>
          <p:cNvSpPr>
            <a:spLocks noGrp="1"/>
          </p:cNvSpPr>
          <p:nvPr>
            <p:ph idx="1"/>
          </p:nvPr>
        </p:nvSpPr>
        <p:spPr/>
        <p:txBody>
          <a:bodyPr/>
          <a:lstStyle/>
          <a:p>
            <a:r>
              <a:rPr lang="en-US" b="1" dirty="0" smtClean="0">
                <a:solidFill>
                  <a:srgbClr val="E95A53"/>
                </a:solidFill>
              </a:rPr>
              <a:t>Positive affectivity </a:t>
            </a:r>
          </a:p>
          <a:p>
            <a:pPr lvl="1"/>
            <a:r>
              <a:rPr lang="en-US" dirty="0" smtClean="0"/>
              <a:t>is a tendency to be upbeat and optimistic, have an overall sense of well-being, see things in a positive light, and seem to be in a good mood.</a:t>
            </a:r>
          </a:p>
          <a:p>
            <a:r>
              <a:rPr lang="en-US" b="1" dirty="0" smtClean="0">
                <a:solidFill>
                  <a:srgbClr val="E95A53"/>
                </a:solidFill>
              </a:rPr>
              <a:t>Negative affectivity </a:t>
            </a:r>
          </a:p>
          <a:p>
            <a:pPr lvl="1"/>
            <a:r>
              <a:rPr lang="en-US" dirty="0" smtClean="0"/>
              <a:t>is a tendency to be generally downbeat and pessimistic, see things in a negative way, and seem to be in a bad mood.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xEl>
                                              <p:pRg st="0" end="0"/>
                                            </p:txEl>
                                          </p:spTgt>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10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10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xEl>
                                              <p:pRg st="2" end="2"/>
                                            </p:txEl>
                                          </p:spTgt>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 calcmode="lin" valueType="num">
                                      <p:cBhvr>
                                        <p:cTn id="24" dur="1000" fill="hold"/>
                                        <p:tgtEl>
                                          <p:spTgt spid="4">
                                            <p:txEl>
                                              <p:pRg st="3" end="3"/>
                                            </p:txEl>
                                          </p:spTgt>
                                        </p:tgtEl>
                                        <p:attrNameLst>
                                          <p:attrName>ppt_x</p:attrName>
                                        </p:attrNameLst>
                                      </p:cBhvr>
                                      <p:tavLst>
                                        <p:tav tm="0">
                                          <p:val>
                                            <p:strVal val="#ppt_x-.2"/>
                                          </p:val>
                                        </p:tav>
                                        <p:tav tm="100000">
                                          <p:val>
                                            <p:strVal val="#ppt_x"/>
                                          </p:val>
                                        </p:tav>
                                      </p:tavLst>
                                    </p:anim>
                                    <p:anim calcmode="lin" valueType="num">
                                      <p:cBhvr>
                                        <p:cTn id="25" dur="1000" fill="hold"/>
                                        <p:tgtEl>
                                          <p:spTgt spid="4">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304800" y="5181600"/>
            <a:ext cx="8534400" cy="1143000"/>
          </a:xfrm>
        </p:spPr>
        <p:txBody>
          <a:bodyPr>
            <a:normAutofit fontScale="92500" lnSpcReduction="20000"/>
          </a:bodyPr>
          <a:lstStyle/>
          <a:p>
            <a:r>
              <a:rPr lang="en-US" dirty="0" smtClean="0"/>
              <a:t>Because perception plays a role in a variety of other workplace behaviors, managers need to have a general understanding of basic perceptual processes.</a:t>
            </a:r>
            <a:endParaRPr lang="en-US" dirty="0"/>
          </a:p>
        </p:txBody>
      </p:sp>
      <p:sp>
        <p:nvSpPr>
          <p:cNvPr id="4" name="Title 3"/>
          <p:cNvSpPr>
            <a:spLocks noGrp="1"/>
          </p:cNvSpPr>
          <p:nvPr>
            <p:ph type="title"/>
          </p:nvPr>
        </p:nvSpPr>
        <p:spPr/>
        <p:txBody>
          <a:bodyPr>
            <a:normAutofit fontScale="90000"/>
          </a:bodyPr>
          <a:lstStyle/>
          <a:p>
            <a:r>
              <a:rPr lang="en-US" dirty="0" smtClean="0"/>
              <a:t>Perception and Individual Behavior</a:t>
            </a:r>
            <a:endParaRPr lang="en-US" dirty="0"/>
          </a:p>
        </p:txBody>
      </p:sp>
      <p:graphicFrame>
        <p:nvGraphicFramePr>
          <p:cNvPr id="5" name="Diagram 4" descr="Perception Is the set of processes by which an individual becomes aware of and interprets information about the environment.&#10;"/>
          <p:cNvGraphicFramePr/>
          <p:nvPr/>
        </p:nvGraphicFramePr>
        <p:xfrm>
          <a:off x="1524000" y="1447800"/>
          <a:ext cx="6096000" cy="360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Basic Perceptual Processes</a:t>
            </a:r>
            <a:endParaRPr lang="en-US" dirty="0"/>
          </a:p>
        </p:txBody>
      </p:sp>
      <p:sp>
        <p:nvSpPr>
          <p:cNvPr id="4" name="Content Placeholder 3"/>
          <p:cNvSpPr>
            <a:spLocks noGrp="1"/>
          </p:cNvSpPr>
          <p:nvPr>
            <p:ph idx="1"/>
          </p:nvPr>
        </p:nvSpPr>
        <p:spPr>
          <a:xfrm>
            <a:off x="457200" y="1600200"/>
            <a:ext cx="8382000" cy="4525963"/>
          </a:xfrm>
        </p:spPr>
        <p:txBody>
          <a:bodyPr>
            <a:normAutofit lnSpcReduction="10000"/>
          </a:bodyPr>
          <a:lstStyle/>
          <a:p>
            <a:r>
              <a:rPr lang="en-US" b="1" dirty="0" smtClean="0">
                <a:solidFill>
                  <a:srgbClr val="E95A53"/>
                </a:solidFill>
              </a:rPr>
              <a:t>Selective perception </a:t>
            </a:r>
          </a:p>
          <a:p>
            <a:pPr lvl="1"/>
            <a:r>
              <a:rPr lang="en-US" dirty="0" smtClean="0"/>
              <a:t>is the process of screening out information we are uncomfortable with or that contradicts our beliefs.</a:t>
            </a:r>
          </a:p>
          <a:p>
            <a:pPr lvl="1"/>
            <a:r>
              <a:rPr lang="en-US" dirty="0" smtClean="0"/>
              <a:t>Helpful only if our basic perception is accurate.</a:t>
            </a:r>
          </a:p>
          <a:p>
            <a:r>
              <a:rPr lang="en-US" b="1" dirty="0" smtClean="0">
                <a:solidFill>
                  <a:srgbClr val="E95A53"/>
                </a:solidFill>
              </a:rPr>
              <a:t>Stereotyping </a:t>
            </a:r>
          </a:p>
          <a:p>
            <a:pPr lvl="1"/>
            <a:r>
              <a:rPr lang="en-US" dirty="0" smtClean="0"/>
              <a:t>is the process of categorizing or labeling people on the basis of a single attribute.</a:t>
            </a:r>
          </a:p>
          <a:p>
            <a:pPr lvl="1"/>
            <a:r>
              <a:rPr lang="en-US" dirty="0" smtClean="0"/>
              <a:t>Common attributes include race, gender, and age.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linds(horizontal)">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linds(horizontal)">
                                      <p:cBhvr>
                                        <p:cTn id="20" dur="500"/>
                                        <p:tgtEl>
                                          <p:spTgt spid="4">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blinds(horizontal)">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blinds(horizontal)">
                                      <p:cBhvr>
                                        <p:cTn id="2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14.3</a:t>
            </a:r>
            <a:endParaRPr lang="en-US" dirty="0"/>
          </a:p>
        </p:txBody>
      </p:sp>
      <p:sp>
        <p:nvSpPr>
          <p:cNvPr id="4" name="Content Placeholder 3"/>
          <p:cNvSpPr>
            <a:spLocks noGrp="1"/>
          </p:cNvSpPr>
          <p:nvPr>
            <p:ph sz="quarter" idx="13"/>
          </p:nvPr>
        </p:nvSpPr>
        <p:spPr/>
        <p:txBody>
          <a:bodyPr/>
          <a:lstStyle/>
          <a:p>
            <a:r>
              <a:rPr lang="en-US" dirty="0" smtClean="0"/>
              <a:t>Perceptual Processes</a:t>
            </a:r>
            <a:endParaRPr lang="en-US" dirty="0"/>
          </a:p>
        </p:txBody>
      </p:sp>
      <p:sp>
        <p:nvSpPr>
          <p:cNvPr id="5" name="Text Placeholder 4"/>
          <p:cNvSpPr>
            <a:spLocks noGrp="1"/>
          </p:cNvSpPr>
          <p:nvPr>
            <p:ph type="body" sz="quarter" idx="14"/>
          </p:nvPr>
        </p:nvSpPr>
        <p:spPr>
          <a:xfrm>
            <a:off x="609600" y="5105400"/>
            <a:ext cx="7924800" cy="1066800"/>
          </a:xfrm>
        </p:spPr>
        <p:txBody>
          <a:bodyPr>
            <a:normAutofit fontScale="92500"/>
          </a:bodyPr>
          <a:lstStyle/>
          <a:p>
            <a:r>
              <a:rPr lang="en-US" dirty="0" smtClean="0"/>
              <a:t>Two of the most basic perceptual processes are selective perception and stereotyping.</a:t>
            </a:r>
            <a:endParaRPr lang="en-US" dirty="0"/>
          </a:p>
        </p:txBody>
      </p:sp>
      <p:pic>
        <p:nvPicPr>
          <p:cNvPr id="6" name="Picture 118" descr="1Two of the most basic perceptual processes are selective perception and stereotyping. As shown here, selective perception occurs when we screen out information that causes us discomfort or that contradicts our beliefs. Stereotyping occurs when we categorize or label people on the basis of a single attribute."/>
          <p:cNvPicPr>
            <a:picLocks noChangeAspect="1" noChangeArrowheads="1"/>
          </p:cNvPicPr>
          <p:nvPr/>
        </p:nvPicPr>
        <p:blipFill>
          <a:blip r:embed="rId2" cstate="print"/>
          <a:stretch>
            <a:fillRect/>
          </a:stretch>
        </p:blipFill>
        <p:spPr bwMode="auto">
          <a:xfrm>
            <a:off x="616106" y="1641475"/>
            <a:ext cx="7911788" cy="34639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Footer Placeholder 2"/>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Content Placeholder 3"/>
          <p:cNvSpPr>
            <a:spLocks noGrp="1"/>
          </p:cNvSpPr>
          <p:nvPr>
            <p:ph idx="1"/>
          </p:nvPr>
        </p:nvSpPr>
        <p:spPr>
          <a:xfrm>
            <a:off x="457200" y="1295400"/>
            <a:ext cx="8229600" cy="4830763"/>
          </a:xfrm>
        </p:spPr>
        <p:txBody>
          <a:bodyPr>
            <a:normAutofit fontScale="92500" lnSpcReduction="20000"/>
          </a:bodyPr>
          <a:lstStyle/>
          <a:p>
            <a:r>
              <a:rPr lang="en-US" dirty="0" smtClean="0"/>
              <a:t>Explain the nature of the individual – organization relationship.</a:t>
            </a:r>
          </a:p>
          <a:p>
            <a:r>
              <a:rPr lang="en-US" dirty="0" smtClean="0"/>
              <a:t>Define personality and describe personality attributes that affect behavior in organizations.</a:t>
            </a:r>
          </a:p>
          <a:p>
            <a:r>
              <a:rPr lang="en-US" dirty="0" smtClean="0"/>
              <a:t>Discuss individual attitudes in organizations and how they affect behavior.</a:t>
            </a:r>
          </a:p>
          <a:p>
            <a:r>
              <a:rPr lang="en-US" dirty="0" smtClean="0"/>
              <a:t>Describe basic perceptual processes and the role of attributions in organizations.</a:t>
            </a:r>
          </a:p>
          <a:p>
            <a:pPr>
              <a:buFont typeface="+mj-lt"/>
              <a:buAutoNum type="arabicPeriod" startAt="5"/>
            </a:pPr>
            <a:r>
              <a:rPr lang="en-US" dirty="0" smtClean="0"/>
              <a:t>Discuss the causes and consequences of stress and describe how it can be managed.</a:t>
            </a:r>
          </a:p>
          <a:p>
            <a:pPr>
              <a:buAutoNum type="arabicPeriod" startAt="5"/>
            </a:pPr>
            <a:r>
              <a:rPr lang="en-US" dirty="0" smtClean="0"/>
              <a:t>Describe creativity and its role in organizations.</a:t>
            </a:r>
          </a:p>
          <a:p>
            <a:pPr>
              <a:buAutoNum type="arabicPeriod" startAt="5"/>
            </a:pPr>
            <a:r>
              <a:rPr lang="en-US" dirty="0" smtClean="0"/>
              <a:t>Explain how workplace behaviors can directly or indirectly influence organizational effectiveness.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Title 2"/>
          <p:cNvSpPr>
            <a:spLocks noGrp="1"/>
          </p:cNvSpPr>
          <p:nvPr>
            <p:ph type="title"/>
          </p:nvPr>
        </p:nvSpPr>
        <p:spPr/>
        <p:txBody>
          <a:bodyPr>
            <a:normAutofit/>
          </a:bodyPr>
          <a:lstStyle/>
          <a:p>
            <a:r>
              <a:rPr lang="en-US" dirty="0" smtClean="0"/>
              <a:t>Perception and Attribution</a:t>
            </a:r>
            <a:endParaRPr lang="en-US" dirty="0"/>
          </a:p>
        </p:txBody>
      </p:sp>
      <p:sp>
        <p:nvSpPr>
          <p:cNvPr id="4" name="Content Placeholder 3"/>
          <p:cNvSpPr>
            <a:spLocks noGrp="1"/>
          </p:cNvSpPr>
          <p:nvPr>
            <p:ph idx="1"/>
          </p:nvPr>
        </p:nvSpPr>
        <p:spPr>
          <a:xfrm>
            <a:off x="457200" y="1600200"/>
            <a:ext cx="8229600" cy="4724400"/>
          </a:xfrm>
        </p:spPr>
        <p:txBody>
          <a:bodyPr>
            <a:normAutofit lnSpcReduction="10000"/>
          </a:bodyPr>
          <a:lstStyle/>
          <a:p>
            <a:r>
              <a:rPr lang="en-US" b="1" dirty="0" smtClean="0">
                <a:solidFill>
                  <a:srgbClr val="E95A53"/>
                </a:solidFill>
              </a:rPr>
              <a:t>Attribution</a:t>
            </a:r>
            <a:r>
              <a:rPr lang="en-US" dirty="0" smtClean="0"/>
              <a:t> </a:t>
            </a:r>
          </a:p>
          <a:p>
            <a:pPr lvl="1"/>
            <a:r>
              <a:rPr lang="en-US" dirty="0" smtClean="0"/>
              <a:t>is a mechanism through which we observe behavior and attribute causes to it.</a:t>
            </a:r>
          </a:p>
          <a:p>
            <a:pPr lvl="1"/>
            <a:r>
              <a:rPr lang="en-US" dirty="0" smtClean="0"/>
              <a:t>May be our own behavior, or that of others.</a:t>
            </a:r>
          </a:p>
          <a:p>
            <a:pPr lvl="1"/>
            <a:r>
              <a:rPr lang="en-US" dirty="0" smtClean="0"/>
              <a:t>Occurs through three forces:</a:t>
            </a:r>
          </a:p>
          <a:p>
            <a:pPr lvl="2"/>
            <a:r>
              <a:rPr lang="en-US" i="1" dirty="0" smtClean="0"/>
              <a:t>Consensus </a:t>
            </a:r>
            <a:r>
              <a:rPr lang="en-US" dirty="0" smtClean="0"/>
              <a:t>is the extent other people in the same situation behave the same way.</a:t>
            </a:r>
          </a:p>
          <a:p>
            <a:pPr lvl="2"/>
            <a:r>
              <a:rPr lang="en-US" i="1" dirty="0" smtClean="0"/>
              <a:t>Consistency </a:t>
            </a:r>
            <a:r>
              <a:rPr lang="en-US" dirty="0" smtClean="0"/>
              <a:t>is the extent the same person behaves in the same way at different times.</a:t>
            </a:r>
          </a:p>
          <a:p>
            <a:pPr lvl="2"/>
            <a:r>
              <a:rPr lang="en-US" i="1" dirty="0" smtClean="0"/>
              <a:t>Distinctiveness </a:t>
            </a:r>
            <a:r>
              <a:rPr lang="en-US" dirty="0" smtClean="0"/>
              <a:t>is the extent the same person behaves in the same way in other situations.</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fade">
                                      <p:cBhvr>
                                        <p:cTn id="3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Stress and Individual Behavior</a:t>
            </a:r>
            <a:endParaRPr lang="en-US" dirty="0"/>
          </a:p>
        </p:txBody>
      </p:sp>
      <p:sp>
        <p:nvSpPr>
          <p:cNvPr id="4" name="Content Placeholder 3"/>
          <p:cNvSpPr>
            <a:spLocks noGrp="1"/>
          </p:cNvSpPr>
          <p:nvPr>
            <p:ph idx="1"/>
          </p:nvPr>
        </p:nvSpPr>
        <p:spPr/>
        <p:txBody>
          <a:bodyPr/>
          <a:lstStyle/>
          <a:p>
            <a:r>
              <a:rPr lang="en-US" b="1" dirty="0" smtClean="0">
                <a:solidFill>
                  <a:srgbClr val="E95A53"/>
                </a:solidFill>
              </a:rPr>
              <a:t>Stress </a:t>
            </a:r>
          </a:p>
          <a:p>
            <a:pPr lvl="1"/>
            <a:r>
              <a:rPr lang="en-US" dirty="0" smtClean="0"/>
              <a:t>is an individual’s response to a strong stimulus, called a </a:t>
            </a:r>
            <a:r>
              <a:rPr lang="en-US" i="1" dirty="0" smtClean="0"/>
              <a:t>stressor</a:t>
            </a:r>
            <a:r>
              <a:rPr lang="en-US" dirty="0" smtClean="0"/>
              <a:t>.</a:t>
            </a:r>
          </a:p>
          <a:p>
            <a:r>
              <a:rPr lang="en-US" b="1" dirty="0" smtClean="0">
                <a:solidFill>
                  <a:srgbClr val="E95A53"/>
                </a:solidFill>
              </a:rPr>
              <a:t>General Adaptation Syndrome (GAS) </a:t>
            </a:r>
          </a:p>
          <a:p>
            <a:pPr lvl="1"/>
            <a:r>
              <a:rPr lang="en-US" dirty="0" smtClean="0"/>
              <a:t>is a general cycle of the stress process.</a:t>
            </a:r>
          </a:p>
          <a:p>
            <a:pPr lvl="2"/>
            <a:r>
              <a:rPr lang="en-US" dirty="0" smtClean="0"/>
              <a:t>Stage 1 – alarm.</a:t>
            </a:r>
          </a:p>
          <a:p>
            <a:pPr lvl="2"/>
            <a:r>
              <a:rPr lang="en-US" dirty="0" smtClean="0"/>
              <a:t>Stage 2 – resistance.</a:t>
            </a:r>
          </a:p>
          <a:p>
            <a:pPr lvl="2"/>
            <a:r>
              <a:rPr lang="en-US" dirty="0" smtClean="0"/>
              <a:t>Stage 3 – exhaustion.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General Adaptation Syndrome represents the normal process by which we react to stressful events. At stage 1—alarm—we feel panic and alarm, and our level of resistance to stress drops.&#10;Stage 2—resistance—represents our efforts to confront and control the stressful circumstance. If we fail, we may eventually reach stage 3—exhaustion—and just give up or quit."/>
          <p:cNvPicPr>
            <a:picLocks noChangeAspect="1" noChangeArrowheads="1"/>
          </p:cNvPicPr>
          <p:nvPr/>
        </p:nvPicPr>
        <p:blipFill>
          <a:blip r:embed="rId2" cstate="print"/>
          <a:stretch>
            <a:fillRect/>
          </a:stretch>
        </p:blipFill>
        <p:spPr bwMode="auto">
          <a:xfrm>
            <a:off x="228600" y="2059990"/>
            <a:ext cx="8668948" cy="327142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smtClean="0"/>
              <a:t>Figure 14.4</a:t>
            </a:r>
            <a:endParaRPr lang="en-US" dirty="0"/>
          </a:p>
        </p:txBody>
      </p:sp>
      <p:sp>
        <p:nvSpPr>
          <p:cNvPr id="4" name="Content Placeholder 3"/>
          <p:cNvSpPr>
            <a:spLocks noGrp="1"/>
          </p:cNvSpPr>
          <p:nvPr>
            <p:ph sz="quarter" idx="13"/>
          </p:nvPr>
        </p:nvSpPr>
        <p:spPr/>
        <p:txBody>
          <a:bodyPr/>
          <a:lstStyle/>
          <a:p>
            <a:r>
              <a:rPr lang="en-US" smtClean="0"/>
              <a:t>The General Adaptation Syndrome</a:t>
            </a:r>
            <a:endParaRPr lang="en-US" dirty="0"/>
          </a:p>
        </p:txBody>
      </p:sp>
      <p:sp>
        <p:nvSpPr>
          <p:cNvPr id="18" name="Text Placeholder 17"/>
          <p:cNvSpPr>
            <a:spLocks noGrp="1"/>
          </p:cNvSpPr>
          <p:nvPr>
            <p:ph type="body" sz="quarter" idx="14"/>
          </p:nvPr>
        </p:nvSpPr>
        <p:spPr>
          <a:xfrm>
            <a:off x="152400" y="5334000"/>
            <a:ext cx="8610600" cy="990600"/>
          </a:xfrm>
        </p:spPr>
        <p:txBody>
          <a:bodyPr>
            <a:normAutofit fontScale="92500" lnSpcReduction="10000"/>
          </a:bodyPr>
          <a:lstStyle/>
          <a:p>
            <a:r>
              <a:rPr lang="en-US" dirty="0" smtClean="0"/>
              <a:t>Stress is not all bad.  The absence of stress may lead to stagnation.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900" decel="100000" fill="hold"/>
                                        <p:tgtEl>
                                          <p:spTgt spid="205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Effect transition="in" filter="fade">
                                      <p:cBhvr>
                                        <p:cTn id="13"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0" y="5346700"/>
            <a:ext cx="9144000" cy="977900"/>
          </a:xfrm>
        </p:spPr>
        <p:txBody>
          <a:bodyPr/>
          <a:lstStyle/>
          <a:p>
            <a:r>
              <a:rPr lang="en-US" dirty="0" smtClean="0"/>
              <a:t>Type B people are less likely to experience stress.</a:t>
            </a:r>
            <a:endParaRPr lang="en-US" dirty="0"/>
          </a:p>
        </p:txBody>
      </p:sp>
      <p:sp>
        <p:nvSpPr>
          <p:cNvPr id="4" name="Title 3"/>
          <p:cNvSpPr>
            <a:spLocks noGrp="1"/>
          </p:cNvSpPr>
          <p:nvPr>
            <p:ph type="title"/>
          </p:nvPr>
        </p:nvSpPr>
        <p:spPr/>
        <p:txBody>
          <a:bodyPr/>
          <a:lstStyle/>
          <a:p>
            <a:r>
              <a:rPr lang="en-US" dirty="0" smtClean="0"/>
              <a:t>Stress and Individual Behavior</a:t>
            </a:r>
            <a:endParaRPr lang="en-US" dirty="0"/>
          </a:p>
        </p:txBody>
      </p:sp>
      <p:graphicFrame>
        <p:nvGraphicFramePr>
          <p:cNvPr id="5" name="Diagram 4" descr="Type A Individuals are competitive, devoted to work, and have a strong sense of time urgency.&#10;Type B Individuals are less competitive, less devoted to work, and have a weaker sense of time urgency.&#10;"/>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Causes and Consequences of Stress</a:t>
            </a:r>
            <a:endParaRPr lang="en-US" dirty="0"/>
          </a:p>
        </p:txBody>
      </p:sp>
      <p:sp>
        <p:nvSpPr>
          <p:cNvPr id="4" name="Content Placeholder 3"/>
          <p:cNvSpPr>
            <a:spLocks noGrp="1"/>
          </p:cNvSpPr>
          <p:nvPr>
            <p:ph idx="1"/>
          </p:nvPr>
        </p:nvSpPr>
        <p:spPr>
          <a:xfrm>
            <a:off x="457200" y="1600200"/>
            <a:ext cx="8382000" cy="4525963"/>
          </a:xfrm>
        </p:spPr>
        <p:txBody>
          <a:bodyPr>
            <a:normAutofit/>
          </a:bodyPr>
          <a:lstStyle/>
          <a:p>
            <a:r>
              <a:rPr lang="en-US" dirty="0" smtClean="0">
                <a:solidFill>
                  <a:srgbClr val="00A3B4"/>
                </a:solidFill>
              </a:rPr>
              <a:t>Four categories of work-related stressors</a:t>
            </a:r>
          </a:p>
          <a:p>
            <a:pPr lvl="1"/>
            <a:r>
              <a:rPr lang="en-US" i="1" dirty="0" smtClean="0"/>
              <a:t>Task demands </a:t>
            </a:r>
            <a:r>
              <a:rPr lang="en-US" dirty="0" smtClean="0"/>
              <a:t>are associated with the task itself.</a:t>
            </a:r>
          </a:p>
          <a:p>
            <a:pPr lvl="1"/>
            <a:r>
              <a:rPr lang="en-US" i="1" dirty="0" smtClean="0"/>
              <a:t>Physical demands </a:t>
            </a:r>
            <a:r>
              <a:rPr lang="en-US" dirty="0" smtClean="0"/>
              <a:t>are stressors associated with the job setting.</a:t>
            </a:r>
          </a:p>
          <a:p>
            <a:pPr lvl="1"/>
            <a:r>
              <a:rPr lang="en-US" i="1" dirty="0" smtClean="0"/>
              <a:t>Role demands </a:t>
            </a:r>
            <a:r>
              <a:rPr lang="en-US" dirty="0" smtClean="0"/>
              <a:t>are stressors associated with roles within the organization.</a:t>
            </a:r>
          </a:p>
          <a:p>
            <a:pPr lvl="1"/>
            <a:r>
              <a:rPr lang="en-US" i="1" dirty="0" smtClean="0"/>
              <a:t>Interpersonal demands </a:t>
            </a:r>
            <a:r>
              <a:rPr lang="en-US" dirty="0" smtClean="0"/>
              <a:t>are associated with relationships that confront people.</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14.5</a:t>
            </a:r>
            <a:endParaRPr lang="en-US" dirty="0"/>
          </a:p>
        </p:txBody>
      </p:sp>
      <p:sp>
        <p:nvSpPr>
          <p:cNvPr id="4" name="Content Placeholder 3"/>
          <p:cNvSpPr>
            <a:spLocks noGrp="1"/>
          </p:cNvSpPr>
          <p:nvPr>
            <p:ph sz="quarter" idx="13"/>
          </p:nvPr>
        </p:nvSpPr>
        <p:spPr/>
        <p:txBody>
          <a:bodyPr/>
          <a:lstStyle/>
          <a:p>
            <a:r>
              <a:rPr lang="en-US" dirty="0" smtClean="0"/>
              <a:t>Causes of Work Stress</a:t>
            </a:r>
            <a:endParaRPr lang="en-US" dirty="0"/>
          </a:p>
        </p:txBody>
      </p:sp>
      <p:pic>
        <p:nvPicPr>
          <p:cNvPr id="58" name="Picture 57" descr="There are several causes of work stress in organizations. Four general sets of organizational stressors are task demands, physical demands, role demands, and interpersonal demands.&#10;Task demands include quick decisions, incomplete informaiton for decisions, and critical decisions.&#10;Physical demands include temperature extremes, poorly designed office, and threats to health.&#10;Role demands include role conflict and role ambiguity.&#10;Interpersonal demands include group pressures, leadership styles, and conflicting personalities."/>
          <p:cNvPicPr>
            <a:picLocks noChangeAspect="1"/>
          </p:cNvPicPr>
          <p:nvPr/>
        </p:nvPicPr>
        <p:blipFill>
          <a:blip r:embed="rId2" cstate="print"/>
          <a:stretch>
            <a:fillRect/>
          </a:stretch>
        </p:blipFill>
        <p:spPr>
          <a:xfrm>
            <a:off x="228600" y="1981200"/>
            <a:ext cx="8712475" cy="2362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anim calcmode="lin" valueType="num">
                                      <p:cBhvr>
                                        <p:cTn id="8" dur="1000" fill="hold"/>
                                        <p:tgtEl>
                                          <p:spTgt spid="58"/>
                                        </p:tgtEl>
                                        <p:attrNameLst>
                                          <p:attrName>ppt_x</p:attrName>
                                        </p:attrNameLst>
                                      </p:cBhvr>
                                      <p:tavLst>
                                        <p:tav tm="0">
                                          <p:val>
                                            <p:strVal val="#ppt_x"/>
                                          </p:val>
                                        </p:tav>
                                        <p:tav tm="100000">
                                          <p:val>
                                            <p:strVal val="#ppt_x"/>
                                          </p:val>
                                        </p:tav>
                                      </p:tavLst>
                                    </p:anim>
                                    <p:anim calcmode="lin" valueType="num">
                                      <p:cBhvr>
                                        <p:cTn id="9" dur="900" decel="100000" fill="hold"/>
                                        <p:tgtEl>
                                          <p:spTgt spid="5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Causes and Consequences of Stress</a:t>
            </a:r>
            <a:endParaRPr lang="en-US" dirty="0"/>
          </a:p>
        </p:txBody>
      </p:sp>
      <p:sp>
        <p:nvSpPr>
          <p:cNvPr id="4" name="Content Placeholder 3"/>
          <p:cNvSpPr>
            <a:spLocks noGrp="1"/>
          </p:cNvSpPr>
          <p:nvPr>
            <p:ph idx="1"/>
          </p:nvPr>
        </p:nvSpPr>
        <p:spPr>
          <a:xfrm>
            <a:off x="457200" y="1600200"/>
            <a:ext cx="8229600" cy="4648200"/>
          </a:xfrm>
        </p:spPr>
        <p:txBody>
          <a:bodyPr>
            <a:normAutofit lnSpcReduction="10000"/>
          </a:bodyPr>
          <a:lstStyle/>
          <a:p>
            <a:r>
              <a:rPr lang="en-US" dirty="0" smtClean="0">
                <a:solidFill>
                  <a:srgbClr val="00A3B4"/>
                </a:solidFill>
              </a:rPr>
              <a:t>Negative consequences of stress</a:t>
            </a:r>
          </a:p>
          <a:p>
            <a:pPr lvl="1"/>
            <a:r>
              <a:rPr lang="en-US" i="1" dirty="0" smtClean="0"/>
              <a:t>Behavioral </a:t>
            </a:r>
            <a:r>
              <a:rPr lang="en-US" dirty="0" smtClean="0"/>
              <a:t>– include detrimental or harmful actions.</a:t>
            </a:r>
          </a:p>
          <a:p>
            <a:pPr lvl="1"/>
            <a:r>
              <a:rPr lang="en-US" i="1" dirty="0" smtClean="0"/>
              <a:t>Psychological </a:t>
            </a:r>
            <a:r>
              <a:rPr lang="en-US" dirty="0" smtClean="0"/>
              <a:t>– include sleep disturbances, depression and family problems.</a:t>
            </a:r>
          </a:p>
          <a:p>
            <a:pPr lvl="1"/>
            <a:r>
              <a:rPr lang="en-US" i="1" dirty="0" smtClean="0"/>
              <a:t>Medical </a:t>
            </a:r>
            <a:r>
              <a:rPr lang="en-US" dirty="0" smtClean="0"/>
              <a:t>– include heart disease, stroke, etc.</a:t>
            </a:r>
          </a:p>
          <a:p>
            <a:pPr lvl="1"/>
            <a:r>
              <a:rPr lang="en-US" dirty="0" smtClean="0"/>
              <a:t>Has direct consequences for businesses.</a:t>
            </a:r>
          </a:p>
          <a:p>
            <a:pPr lvl="1"/>
            <a:r>
              <a:rPr lang="en-US" b="1" dirty="0" smtClean="0">
                <a:solidFill>
                  <a:srgbClr val="E95A53"/>
                </a:solidFill>
              </a:rPr>
              <a:t>Burnout </a:t>
            </a:r>
          </a:p>
          <a:p>
            <a:pPr lvl="2"/>
            <a:r>
              <a:rPr lang="en-US" dirty="0" smtClean="0"/>
              <a:t>is a feeling of exhaustion that may develop when someone experiences prolonged stress.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Managing Stress</a:t>
            </a:r>
            <a:endParaRPr lang="en-US" dirty="0"/>
          </a:p>
        </p:txBody>
      </p:sp>
      <p:sp>
        <p:nvSpPr>
          <p:cNvPr id="4" name="Content Placeholder 3"/>
          <p:cNvSpPr>
            <a:spLocks noGrp="1"/>
          </p:cNvSpPr>
          <p:nvPr>
            <p:ph idx="1"/>
          </p:nvPr>
        </p:nvSpPr>
        <p:spPr>
          <a:xfrm>
            <a:off x="457200" y="1600200"/>
            <a:ext cx="8458200" cy="4525963"/>
          </a:xfrm>
        </p:spPr>
        <p:txBody>
          <a:bodyPr/>
          <a:lstStyle/>
          <a:p>
            <a:r>
              <a:rPr lang="en-US" dirty="0" smtClean="0"/>
              <a:t>People manage stress through exercise, relaxation, time management, and support.</a:t>
            </a:r>
          </a:p>
          <a:p>
            <a:r>
              <a:rPr lang="en-US" dirty="0" smtClean="0"/>
              <a:t>Organizations help employees cope with stress through:</a:t>
            </a:r>
          </a:p>
          <a:p>
            <a:pPr lvl="1"/>
            <a:r>
              <a:rPr lang="en-US" dirty="0" smtClean="0"/>
              <a:t>wellness programs, stress management programs, health promotion programs, and fitness programs.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Title 3"/>
          <p:cNvSpPr>
            <a:spLocks noGrp="1"/>
          </p:cNvSpPr>
          <p:nvPr>
            <p:ph type="title"/>
          </p:nvPr>
        </p:nvSpPr>
        <p:spPr/>
        <p:txBody>
          <a:bodyPr/>
          <a:lstStyle/>
          <a:p>
            <a:r>
              <a:rPr lang="en-US" dirty="0" smtClean="0"/>
              <a:t>Creativity in Organizations</a:t>
            </a:r>
            <a:endParaRPr lang="en-US" dirty="0"/>
          </a:p>
        </p:txBody>
      </p:sp>
      <p:graphicFrame>
        <p:nvGraphicFramePr>
          <p:cNvPr id="5" name="Diagram 4" descr="Creativity is The ability of an individual to generate new ideas or conceive of new perspectives on existing ideas.&#10;"/>
          <p:cNvGraphicFramePr/>
          <p:nvPr/>
        </p:nvGraphicFramePr>
        <p:xfrm>
          <a:off x="1524000" y="1397000"/>
          <a:ext cx="6553200"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The Creative Individual</a:t>
            </a:r>
            <a:endParaRPr lang="en-US" dirty="0"/>
          </a:p>
        </p:txBody>
      </p:sp>
      <p:sp>
        <p:nvSpPr>
          <p:cNvPr id="4" name="Content Placeholder 3"/>
          <p:cNvSpPr>
            <a:spLocks noGrp="1"/>
          </p:cNvSpPr>
          <p:nvPr>
            <p:ph idx="1"/>
          </p:nvPr>
        </p:nvSpPr>
        <p:spPr>
          <a:xfrm>
            <a:off x="457200" y="1600200"/>
            <a:ext cx="8382000" cy="4525963"/>
          </a:xfrm>
        </p:spPr>
        <p:txBody>
          <a:bodyPr/>
          <a:lstStyle/>
          <a:p>
            <a:r>
              <a:rPr lang="en-US" dirty="0" smtClean="0">
                <a:solidFill>
                  <a:srgbClr val="00A3B4"/>
                </a:solidFill>
              </a:rPr>
              <a:t>Creative attributes fall into three categories:</a:t>
            </a:r>
          </a:p>
          <a:p>
            <a:pPr lvl="1"/>
            <a:r>
              <a:rPr lang="en-US" dirty="0" smtClean="0"/>
              <a:t>background experiences, personal traits, and cognitive abilities.</a:t>
            </a:r>
          </a:p>
          <a:p>
            <a:pPr lvl="2"/>
            <a:r>
              <a:rPr lang="en-US" dirty="0" smtClean="0"/>
              <a:t>Creative individuals were often raised in an environment that nurtured creativity.</a:t>
            </a:r>
          </a:p>
          <a:p>
            <a:pPr lvl="2"/>
            <a:r>
              <a:rPr lang="en-US" dirty="0" smtClean="0"/>
              <a:t>Creative people share traits of openness, high energy, independence and autonomy.</a:t>
            </a:r>
          </a:p>
          <a:p>
            <a:pPr lvl="2"/>
            <a:r>
              <a:rPr lang="en-US" dirty="0" smtClean="0"/>
              <a:t>Creative people are intelligent and show </a:t>
            </a:r>
            <a:r>
              <a:rPr lang="en-US" i="1" dirty="0" smtClean="0"/>
              <a:t>divergent</a:t>
            </a:r>
            <a:r>
              <a:rPr lang="en-US" dirty="0" smtClean="0"/>
              <a:t> (see differences) and </a:t>
            </a:r>
            <a:r>
              <a:rPr lang="en-US" i="1" dirty="0" smtClean="0"/>
              <a:t>convergent</a:t>
            </a:r>
            <a:r>
              <a:rPr lang="en-US" dirty="0" smtClean="0"/>
              <a:t> thinking skills (see similarities).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linds(horizontal)">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linds(horizontal)">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blinds(horizontal)">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blinds(horizontal)">
                                      <p:cBhvr>
                                        <p:cTn id="2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Understanding Individuals in Organizations</a:t>
            </a:r>
            <a:endParaRPr lang="en-US" dirty="0"/>
          </a:p>
        </p:txBody>
      </p:sp>
      <p:sp>
        <p:nvSpPr>
          <p:cNvPr id="4" name="Content Placeholder 3"/>
          <p:cNvSpPr>
            <a:spLocks noGrp="1"/>
          </p:cNvSpPr>
          <p:nvPr>
            <p:ph idx="1"/>
          </p:nvPr>
        </p:nvSpPr>
        <p:spPr/>
        <p:txBody>
          <a:bodyPr/>
          <a:lstStyle/>
          <a:p>
            <a:r>
              <a:rPr lang="en-US" b="1" dirty="0" smtClean="0">
                <a:solidFill>
                  <a:srgbClr val="E95A53"/>
                </a:solidFill>
              </a:rPr>
              <a:t>Psychological contract </a:t>
            </a:r>
          </a:p>
          <a:p>
            <a:pPr lvl="1"/>
            <a:r>
              <a:rPr lang="en-US" dirty="0" smtClean="0"/>
              <a:t>is the overall set of expectations held by an individual with respect to their contributions to the organization and what the organization will provide in return. </a:t>
            </a:r>
          </a:p>
          <a:p>
            <a:pPr lvl="1"/>
            <a:r>
              <a:rPr lang="en-US" dirty="0" smtClean="0"/>
              <a:t>The individual provides </a:t>
            </a:r>
            <a:r>
              <a:rPr lang="en-US" b="1" dirty="0" smtClean="0">
                <a:solidFill>
                  <a:srgbClr val="E95A53"/>
                </a:solidFill>
              </a:rPr>
              <a:t>contributions</a:t>
            </a:r>
            <a:r>
              <a:rPr lang="en-US" dirty="0" smtClean="0"/>
              <a:t> such as effort, skill, ability, time, or loyalty.</a:t>
            </a:r>
          </a:p>
          <a:p>
            <a:pPr lvl="1"/>
            <a:r>
              <a:rPr lang="en-US" dirty="0" smtClean="0"/>
              <a:t>The organization provides </a:t>
            </a:r>
            <a:r>
              <a:rPr lang="en-US" b="1" dirty="0" smtClean="0">
                <a:solidFill>
                  <a:srgbClr val="E95A53"/>
                </a:solidFill>
              </a:rPr>
              <a:t>inducements </a:t>
            </a:r>
            <a:r>
              <a:rPr lang="en-US" dirty="0" smtClean="0"/>
              <a:t>both tangible (pay) and intangible (status).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up)">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up)">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wipe(up)">
                                      <p:cBhvr>
                                        <p:cTn id="2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Creativity in Organizations</a:t>
            </a:r>
            <a:endParaRPr lang="en-US" dirty="0"/>
          </a:p>
        </p:txBody>
      </p:sp>
      <p:sp>
        <p:nvSpPr>
          <p:cNvPr id="4" name="Content Placeholder 3"/>
          <p:cNvSpPr>
            <a:spLocks noGrp="1"/>
          </p:cNvSpPr>
          <p:nvPr>
            <p:ph idx="1"/>
          </p:nvPr>
        </p:nvSpPr>
        <p:spPr/>
        <p:txBody>
          <a:bodyPr/>
          <a:lstStyle/>
          <a:p>
            <a:r>
              <a:rPr lang="en-US" dirty="0" smtClean="0">
                <a:solidFill>
                  <a:srgbClr val="00A3B4"/>
                </a:solidFill>
              </a:rPr>
              <a:t>The creative process</a:t>
            </a:r>
          </a:p>
          <a:p>
            <a:pPr lvl="1"/>
            <a:r>
              <a:rPr lang="en-US" i="1" dirty="0" smtClean="0"/>
              <a:t>Preparation </a:t>
            </a:r>
            <a:r>
              <a:rPr lang="en-US" dirty="0" smtClean="0"/>
              <a:t>– education and experiences.</a:t>
            </a:r>
            <a:endParaRPr lang="en-US" i="1" dirty="0" smtClean="0"/>
          </a:p>
          <a:p>
            <a:pPr lvl="1"/>
            <a:r>
              <a:rPr lang="en-US" i="1" dirty="0" smtClean="0"/>
              <a:t>Incubation </a:t>
            </a:r>
            <a:r>
              <a:rPr lang="en-US" dirty="0" smtClean="0"/>
              <a:t>– allow the problem to mature.</a:t>
            </a:r>
            <a:endParaRPr lang="en-US" i="1" dirty="0" smtClean="0"/>
          </a:p>
          <a:p>
            <a:pPr lvl="1"/>
            <a:r>
              <a:rPr lang="en-US" i="1" dirty="0" smtClean="0"/>
              <a:t>Insight </a:t>
            </a:r>
            <a:r>
              <a:rPr lang="en-US" dirty="0" smtClean="0"/>
              <a:t>– a spontaneous breakthrough.</a:t>
            </a:r>
            <a:endParaRPr lang="en-US" i="1" dirty="0" smtClean="0"/>
          </a:p>
          <a:p>
            <a:pPr lvl="1"/>
            <a:r>
              <a:rPr lang="en-US" i="1" dirty="0" smtClean="0"/>
              <a:t>Verification </a:t>
            </a:r>
            <a:r>
              <a:rPr lang="en-US" dirty="0" smtClean="0"/>
              <a:t>– determines validity of insight.</a:t>
            </a:r>
          </a:p>
          <a:p>
            <a:r>
              <a:rPr lang="en-US" dirty="0" smtClean="0">
                <a:solidFill>
                  <a:srgbClr val="00A3B4"/>
                </a:solidFill>
              </a:rPr>
              <a:t>Enhancing creativity in organizations</a:t>
            </a:r>
          </a:p>
          <a:p>
            <a:pPr lvl="1"/>
            <a:r>
              <a:rPr lang="en-US" dirty="0" smtClean="0"/>
              <a:t>Make it a part of the firm’s culture.</a:t>
            </a:r>
          </a:p>
          <a:p>
            <a:pPr lvl="1"/>
            <a:r>
              <a:rPr lang="en-US" dirty="0" smtClean="0"/>
              <a:t>Integrate into the reward system.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 calcmode="lin" valueType="num">
                                      <p:cBhvr>
                                        <p:cTn id="30" dur="1000" fill="hold"/>
                                        <p:tgtEl>
                                          <p:spTgt spid="4">
                                            <p:txEl>
                                              <p:pRg st="5" end="5"/>
                                            </p:txEl>
                                          </p:spTgt>
                                        </p:tgtEl>
                                        <p:attrNameLst>
                                          <p:attrName>ppt_x</p:attrName>
                                        </p:attrNameLst>
                                      </p:cBhvr>
                                      <p:tavLst>
                                        <p:tav tm="0">
                                          <p:val>
                                            <p:strVal val="#ppt_x-.2"/>
                                          </p:val>
                                        </p:tav>
                                        <p:tav tm="100000">
                                          <p:val>
                                            <p:strVal val="#ppt_x"/>
                                          </p:val>
                                        </p:tav>
                                      </p:tavLst>
                                    </p:anim>
                                    <p:anim calcmode="lin" valueType="num">
                                      <p:cBhvr>
                                        <p:cTn id="31" dur="1000" fill="hold"/>
                                        <p:tgtEl>
                                          <p:spTgt spid="4">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2" dur="1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Types of Workplace Behavior</a:t>
            </a:r>
            <a:endParaRPr lang="en-US" dirty="0"/>
          </a:p>
        </p:txBody>
      </p:sp>
      <p:sp>
        <p:nvSpPr>
          <p:cNvPr id="4" name="Content Placeholder 3"/>
          <p:cNvSpPr>
            <a:spLocks noGrp="1"/>
          </p:cNvSpPr>
          <p:nvPr>
            <p:ph idx="1"/>
          </p:nvPr>
        </p:nvSpPr>
        <p:spPr>
          <a:xfrm>
            <a:off x="457200" y="1600200"/>
            <a:ext cx="8229600" cy="4724400"/>
          </a:xfrm>
        </p:spPr>
        <p:txBody>
          <a:bodyPr>
            <a:normAutofit/>
          </a:bodyPr>
          <a:lstStyle/>
          <a:p>
            <a:r>
              <a:rPr lang="en-US" b="1" dirty="0" smtClean="0">
                <a:solidFill>
                  <a:srgbClr val="E95A53"/>
                </a:solidFill>
              </a:rPr>
              <a:t>Workplace behavior </a:t>
            </a:r>
          </a:p>
          <a:p>
            <a:pPr lvl="1"/>
            <a:r>
              <a:rPr lang="en-US" dirty="0" smtClean="0"/>
              <a:t>is a pattern of action by the members of an organization that directly or indirectly influences organizational effectiveness.</a:t>
            </a:r>
          </a:p>
          <a:p>
            <a:pPr lvl="1"/>
            <a:r>
              <a:rPr lang="en-US" b="1" dirty="0" smtClean="0">
                <a:solidFill>
                  <a:srgbClr val="E95A53"/>
                </a:solidFill>
              </a:rPr>
              <a:t>Performance behaviors </a:t>
            </a:r>
          </a:p>
          <a:p>
            <a:pPr lvl="2"/>
            <a:r>
              <a:rPr lang="en-US" dirty="0" smtClean="0"/>
              <a:t>are the total set of work-related behaviors the organization expects the individual to display.</a:t>
            </a:r>
          </a:p>
          <a:p>
            <a:pPr lvl="1"/>
            <a:r>
              <a:rPr lang="en-US" dirty="0" smtClean="0"/>
              <a:t>Withdrawal behavior</a:t>
            </a:r>
          </a:p>
          <a:p>
            <a:pPr lvl="2"/>
            <a:r>
              <a:rPr lang="en-US" b="1" dirty="0" smtClean="0">
                <a:solidFill>
                  <a:srgbClr val="E95A53"/>
                </a:solidFill>
              </a:rPr>
              <a:t>Absenteeism</a:t>
            </a:r>
            <a:r>
              <a:rPr lang="en-US" dirty="0" smtClean="0"/>
              <a:t> – when someone skips work.</a:t>
            </a:r>
          </a:p>
          <a:p>
            <a:pPr lvl="2"/>
            <a:r>
              <a:rPr lang="en-US" b="1" dirty="0" smtClean="0">
                <a:solidFill>
                  <a:srgbClr val="E95A53"/>
                </a:solidFill>
              </a:rPr>
              <a:t>Turnover</a:t>
            </a:r>
            <a:r>
              <a:rPr lang="en-US" dirty="0" smtClean="0"/>
              <a:t> – when someone quits 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up)">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up)">
                                      <p:cBhvr>
                                        <p:cTn id="16" dur="500"/>
                                        <p:tgtEl>
                                          <p:spTgt spid="4">
                                            <p:txEl>
                                              <p:pRg st="2" end="2"/>
                                            </p:txEl>
                                          </p:spTgt>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up)">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wipe(up)">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wipe(up)">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wipe(up)">
                                      <p:cBhvr>
                                        <p:cTn id="3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Types of Workplace Behavior</a:t>
            </a:r>
            <a:endParaRPr lang="en-US" dirty="0"/>
          </a:p>
        </p:txBody>
      </p:sp>
      <p:sp>
        <p:nvSpPr>
          <p:cNvPr id="4" name="Content Placeholder 3"/>
          <p:cNvSpPr>
            <a:spLocks noGrp="1"/>
          </p:cNvSpPr>
          <p:nvPr>
            <p:ph idx="1"/>
          </p:nvPr>
        </p:nvSpPr>
        <p:spPr>
          <a:xfrm>
            <a:off x="457200" y="1600200"/>
            <a:ext cx="8686800" cy="4800600"/>
          </a:xfrm>
        </p:spPr>
        <p:txBody>
          <a:bodyPr>
            <a:normAutofit/>
          </a:bodyPr>
          <a:lstStyle/>
          <a:p>
            <a:r>
              <a:rPr lang="en-US" b="1" dirty="0" smtClean="0">
                <a:solidFill>
                  <a:srgbClr val="E95A53"/>
                </a:solidFill>
              </a:rPr>
              <a:t>Organizational citizenship </a:t>
            </a:r>
          </a:p>
          <a:p>
            <a:pPr lvl="1"/>
            <a:r>
              <a:rPr lang="en-US" dirty="0" smtClean="0"/>
              <a:t>refers to the behavior of individuals that make a positive overall contribution to the organization.</a:t>
            </a:r>
          </a:p>
          <a:p>
            <a:pPr lvl="2"/>
            <a:r>
              <a:rPr lang="en-US" dirty="0" smtClean="0"/>
              <a:t>Likely a complex mosaic of individual, social and organizational variables.</a:t>
            </a:r>
          </a:p>
          <a:p>
            <a:r>
              <a:rPr lang="en-US" dirty="0" smtClean="0"/>
              <a:t>Dysfunctional behaviors </a:t>
            </a:r>
          </a:p>
          <a:p>
            <a:pPr lvl="1"/>
            <a:r>
              <a:rPr lang="en-US" dirty="0" smtClean="0"/>
              <a:t>are those that detract from, rather than contribute to, organizational performance.	</a:t>
            </a:r>
          </a:p>
          <a:p>
            <a:pPr lvl="2"/>
            <a:r>
              <a:rPr lang="en-US" dirty="0" smtClean="0"/>
              <a:t>Includes absenteeism and turnover, theft, sabotage, harassment, political behavior, and violence.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Footer Placeholder 2"/>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Content Placeholder 3"/>
          <p:cNvSpPr>
            <a:spLocks noGrp="1"/>
          </p:cNvSpPr>
          <p:nvPr>
            <p:ph idx="1"/>
          </p:nvPr>
        </p:nvSpPr>
        <p:spPr/>
        <p:txBody>
          <a:bodyPr/>
          <a:lstStyle/>
          <a:p>
            <a:r>
              <a:rPr lang="en-US" dirty="0" smtClean="0"/>
              <a:t>The chapter first investigated the psychological nature of individuals.</a:t>
            </a:r>
          </a:p>
          <a:p>
            <a:r>
              <a:rPr lang="en-US" dirty="0" smtClean="0"/>
              <a:t>The concept of personality, and several attributes, were introduced.</a:t>
            </a:r>
          </a:p>
          <a:p>
            <a:r>
              <a:rPr lang="en-US" dirty="0" smtClean="0"/>
              <a:t>The role of stress was discussed, followed by a discussion on creativity.</a:t>
            </a:r>
          </a:p>
          <a:p>
            <a:r>
              <a:rPr lang="en-US" dirty="0" smtClean="0"/>
              <a:t>The chapter concluded by describing a number of basic individual behaviors important to organizations.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14.1</a:t>
            </a:r>
            <a:endParaRPr lang="en-US" dirty="0"/>
          </a:p>
        </p:txBody>
      </p:sp>
      <p:sp>
        <p:nvSpPr>
          <p:cNvPr id="4" name="Content Placeholder 3"/>
          <p:cNvSpPr>
            <a:spLocks noGrp="1"/>
          </p:cNvSpPr>
          <p:nvPr>
            <p:ph sz="quarter" idx="13"/>
          </p:nvPr>
        </p:nvSpPr>
        <p:spPr/>
        <p:txBody>
          <a:bodyPr/>
          <a:lstStyle/>
          <a:p>
            <a:r>
              <a:rPr lang="en-US" dirty="0" smtClean="0"/>
              <a:t>The Psychological Contract</a:t>
            </a:r>
            <a:endParaRPr lang="en-US" dirty="0"/>
          </a:p>
        </p:txBody>
      </p:sp>
      <p:pic>
        <p:nvPicPr>
          <p:cNvPr id="6" name="Picture 54" descr="Psychological contracts are the basic assumptions that individuals have about their relationships with their organization. Such contracts are defined in terms of contributions by the person relative to inducements from the organization.&#10;Contributions from the individual include effort, ability, loyalty, skills, time, and competencies.&#10;Inducements from the organizaiton include pay, job security, benefits, career opportunities, status and promotion opportunities."/>
          <p:cNvPicPr>
            <a:picLocks noChangeAspect="1" noChangeArrowheads="1"/>
          </p:cNvPicPr>
          <p:nvPr/>
        </p:nvPicPr>
        <p:blipFill>
          <a:blip r:embed="rId2" cstate="print"/>
          <a:stretch>
            <a:fillRect/>
          </a:stretch>
        </p:blipFill>
        <p:spPr bwMode="auto">
          <a:xfrm>
            <a:off x="467972" y="1516063"/>
            <a:ext cx="8233456" cy="355917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 Placeholder 7"/>
          <p:cNvSpPr>
            <a:spLocks noGrp="1"/>
          </p:cNvSpPr>
          <p:nvPr>
            <p:ph type="body" sz="quarter" idx="14"/>
          </p:nvPr>
        </p:nvSpPr>
        <p:spPr>
          <a:xfrm>
            <a:off x="609600" y="5029200"/>
            <a:ext cx="7924800" cy="1066800"/>
          </a:xfrm>
        </p:spPr>
        <p:txBody>
          <a:bodyPr/>
          <a:lstStyle/>
          <a:p>
            <a:r>
              <a:rPr lang="en-US" dirty="0" smtClean="0"/>
              <a:t>The psychological contract is not written on paper nor are the terms negotiated.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Understanding Individuals in Organizations</a:t>
            </a:r>
            <a:endParaRPr lang="en-US" dirty="0"/>
          </a:p>
        </p:txBody>
      </p:sp>
      <p:sp>
        <p:nvSpPr>
          <p:cNvPr id="4" name="Content Placeholder 3"/>
          <p:cNvSpPr>
            <a:spLocks noGrp="1"/>
          </p:cNvSpPr>
          <p:nvPr>
            <p:ph idx="1"/>
          </p:nvPr>
        </p:nvSpPr>
        <p:spPr/>
        <p:txBody>
          <a:bodyPr>
            <a:normAutofit fontScale="92500"/>
          </a:bodyPr>
          <a:lstStyle/>
          <a:p>
            <a:r>
              <a:rPr lang="en-US" b="1" dirty="0" smtClean="0">
                <a:solidFill>
                  <a:srgbClr val="E95A53"/>
                </a:solidFill>
              </a:rPr>
              <a:t>Person-job fit </a:t>
            </a:r>
          </a:p>
          <a:p>
            <a:pPr lvl="1"/>
            <a:r>
              <a:rPr lang="en-US" dirty="0" smtClean="0"/>
              <a:t>is the extent to which the individual contributions match the organizational inducements.</a:t>
            </a:r>
          </a:p>
          <a:p>
            <a:pPr lvl="1"/>
            <a:r>
              <a:rPr lang="en-US" dirty="0" smtClean="0"/>
              <a:t>Possible reasons for imperfect person-job fit:</a:t>
            </a:r>
          </a:p>
          <a:p>
            <a:pPr lvl="2"/>
            <a:r>
              <a:rPr lang="en-US" dirty="0" smtClean="0"/>
              <a:t>Organizational selection procedures are imperfect.</a:t>
            </a:r>
          </a:p>
          <a:p>
            <a:pPr lvl="2"/>
            <a:r>
              <a:rPr lang="en-US" dirty="0" smtClean="0"/>
              <a:t>Both people and organizations change.</a:t>
            </a:r>
          </a:p>
          <a:p>
            <a:pPr lvl="2"/>
            <a:r>
              <a:rPr lang="en-US" dirty="0" smtClean="0"/>
              <a:t>Each individual is unique.</a:t>
            </a:r>
          </a:p>
          <a:p>
            <a:r>
              <a:rPr lang="en-US" b="1" dirty="0" smtClean="0">
                <a:solidFill>
                  <a:srgbClr val="E95A53"/>
                </a:solidFill>
              </a:rPr>
              <a:t>Individual differences </a:t>
            </a:r>
          </a:p>
          <a:p>
            <a:pPr lvl="1"/>
            <a:r>
              <a:rPr lang="en-US" dirty="0" smtClean="0"/>
              <a:t>are personal attributes that vary from one person to another.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fade">
                                      <p:cBhvr>
                                        <p:cTn id="36" dur="500"/>
                                        <p:tgtEl>
                                          <p:spTgt spid="4">
                                            <p:txEl>
                                              <p:pRg st="6" end="6"/>
                                            </p:txEl>
                                          </p:spTgt>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Effect transition="in" filter="fade">
                                      <p:cBhvr>
                                        <p:cTn id="4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722313" y="4572000"/>
            <a:ext cx="7772400" cy="977900"/>
          </a:xfrm>
        </p:spPr>
        <p:txBody>
          <a:bodyPr/>
          <a:lstStyle/>
          <a:p>
            <a:r>
              <a:rPr lang="en-US" dirty="0" smtClean="0"/>
              <a:t>Managers should strive to understand basic personality attributes.</a:t>
            </a:r>
            <a:endParaRPr lang="en-US" dirty="0"/>
          </a:p>
        </p:txBody>
      </p:sp>
      <p:sp>
        <p:nvSpPr>
          <p:cNvPr id="4" name="Title 3"/>
          <p:cNvSpPr>
            <a:spLocks noGrp="1"/>
          </p:cNvSpPr>
          <p:nvPr>
            <p:ph type="title"/>
          </p:nvPr>
        </p:nvSpPr>
        <p:spPr/>
        <p:txBody>
          <a:bodyPr>
            <a:normAutofit fontScale="90000"/>
          </a:bodyPr>
          <a:lstStyle/>
          <a:p>
            <a:r>
              <a:rPr lang="en-US" dirty="0" smtClean="0"/>
              <a:t>Personality and Individual Behavior</a:t>
            </a:r>
            <a:endParaRPr lang="en-US" dirty="0"/>
          </a:p>
        </p:txBody>
      </p:sp>
      <p:graphicFrame>
        <p:nvGraphicFramePr>
          <p:cNvPr id="5" name="Diagram 4" descr="Personality is the relatively permanent set of psychological and behavioral attributes that distinguish one person from another.&#10;"/>
          <p:cNvGraphicFramePr/>
          <p:nvPr/>
        </p:nvGraphicFramePr>
        <p:xfrm>
          <a:off x="685800" y="1905000"/>
          <a:ext cx="7696200" cy="266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Title 3"/>
          <p:cNvSpPr>
            <a:spLocks noGrp="1"/>
          </p:cNvSpPr>
          <p:nvPr>
            <p:ph type="title"/>
          </p:nvPr>
        </p:nvSpPr>
        <p:spPr/>
        <p:txBody>
          <a:bodyPr/>
          <a:lstStyle/>
          <a:p>
            <a:r>
              <a:rPr lang="en-US" dirty="0" smtClean="0"/>
              <a:t>“Big Five” Personality Traits</a:t>
            </a:r>
            <a:endParaRPr lang="en-US" dirty="0"/>
          </a:p>
        </p:txBody>
      </p:sp>
      <p:graphicFrame>
        <p:nvGraphicFramePr>
          <p:cNvPr id="5" name="Diagram 4" descr="Agreeableness is A person’s ability to get along with others.&#10;Conscientiousness is The number of things a person can effectively work on at one time.&#10;Negative emotionality is the Extent to which a person is poised, calm, resilient, and secure.&#10;Extraversion is A person’s comfort level with relationships.&#10;Openness is A person’s rigidity of beliefs and range of interests.&#10;"/>
          <p:cNvGraphicFramePr/>
          <p:nvPr/>
        </p:nvGraphicFramePr>
        <p:xfrm>
          <a:off x="762000" y="1397000"/>
          <a:ext cx="7620000" cy="5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Big Five” personality model represents an increasingly accepted framework for understanding personality traits in organizational settings. In general, experts tend to agree that personality traits toward the left end of each dimension, as illustrated in this figure, are more positive in organizational settings, whereas traits closer to the right are less positive.&#10;The five traits are agreeableness, conscientiousness, negative emotionality, extraversion, and openness."/>
          <p:cNvPicPr>
            <a:picLocks noChangeAspect="1" noChangeArrowheads="1"/>
          </p:cNvPicPr>
          <p:nvPr/>
        </p:nvPicPr>
        <p:blipFill>
          <a:blip r:embed="rId2" cstate="print"/>
          <a:stretch>
            <a:fillRect/>
          </a:stretch>
        </p:blipFill>
        <p:spPr bwMode="auto">
          <a:xfrm>
            <a:off x="517777" y="1447800"/>
            <a:ext cx="8124063" cy="48768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14.2</a:t>
            </a:r>
            <a:endParaRPr lang="en-US" dirty="0"/>
          </a:p>
        </p:txBody>
      </p:sp>
      <p:sp>
        <p:nvSpPr>
          <p:cNvPr id="4" name="Content Placeholder 3"/>
          <p:cNvSpPr>
            <a:spLocks noGrp="1"/>
          </p:cNvSpPr>
          <p:nvPr>
            <p:ph sz="quarter" idx="13"/>
          </p:nvPr>
        </p:nvSpPr>
        <p:spPr/>
        <p:txBody>
          <a:bodyPr/>
          <a:lstStyle/>
          <a:p>
            <a:r>
              <a:rPr lang="en-US" dirty="0" smtClean="0"/>
              <a:t>The “Big Five” Model of Personality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900" decel="100000" fill="hold"/>
                                        <p:tgtEl>
                                          <p:spTgt spid="102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The Myers-Briggs Framework</a:t>
            </a:r>
            <a:endParaRPr lang="en-US" dirty="0"/>
          </a:p>
        </p:txBody>
      </p:sp>
      <p:sp>
        <p:nvSpPr>
          <p:cNvPr id="4" name="Content Placeholder 3"/>
          <p:cNvSpPr>
            <a:spLocks noGrp="1"/>
          </p:cNvSpPr>
          <p:nvPr>
            <p:ph idx="1"/>
          </p:nvPr>
        </p:nvSpPr>
        <p:spPr>
          <a:xfrm>
            <a:off x="457200" y="1600200"/>
            <a:ext cx="8382000" cy="4876800"/>
          </a:xfrm>
        </p:spPr>
        <p:txBody>
          <a:bodyPr>
            <a:normAutofit fontScale="92500" lnSpcReduction="20000"/>
          </a:bodyPr>
          <a:lstStyle/>
          <a:p>
            <a:r>
              <a:rPr lang="en-US" i="1" dirty="0" smtClean="0">
                <a:solidFill>
                  <a:srgbClr val="00A3B4"/>
                </a:solidFill>
              </a:rPr>
              <a:t>Extraversion (E) versus Introversion (I)</a:t>
            </a:r>
          </a:p>
          <a:p>
            <a:pPr lvl="1"/>
            <a:r>
              <a:rPr lang="en-US" dirty="0" smtClean="0"/>
              <a:t>Extraverts gather energy from others, introverts need solitude to recharge their energy.</a:t>
            </a:r>
          </a:p>
          <a:p>
            <a:r>
              <a:rPr lang="en-US" i="1" dirty="0" smtClean="0">
                <a:solidFill>
                  <a:srgbClr val="00A3B4"/>
                </a:solidFill>
              </a:rPr>
              <a:t>Sensing (S) versus Intuition (N)</a:t>
            </a:r>
          </a:p>
          <a:p>
            <a:pPr lvl="1"/>
            <a:r>
              <a:rPr lang="en-US" dirty="0" smtClean="0"/>
              <a:t>Sensing types prefer concrete ideas, intuitive types prefer abstract concepts.</a:t>
            </a:r>
          </a:p>
          <a:p>
            <a:r>
              <a:rPr lang="en-US" i="1" dirty="0" smtClean="0">
                <a:solidFill>
                  <a:srgbClr val="00A3B4"/>
                </a:solidFill>
              </a:rPr>
              <a:t>Thinking (T) versus Feeling (F)</a:t>
            </a:r>
          </a:p>
          <a:p>
            <a:pPr lvl="1"/>
            <a:r>
              <a:rPr lang="en-US" dirty="0" smtClean="0"/>
              <a:t>Thinkers base decisions on logic, feelers on emotion.</a:t>
            </a:r>
          </a:p>
          <a:p>
            <a:r>
              <a:rPr lang="en-US" i="1" dirty="0" smtClean="0">
                <a:solidFill>
                  <a:srgbClr val="00A3B4"/>
                </a:solidFill>
              </a:rPr>
              <a:t>Judging (J) versus Perceiving (P)</a:t>
            </a:r>
          </a:p>
          <a:p>
            <a:pPr lvl="1"/>
            <a:r>
              <a:rPr lang="en-US" dirty="0" smtClean="0"/>
              <a:t>Judgers prefer completion, perceivers enjoy the process.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3116</TotalTime>
  <Words>3293</Words>
  <Application>Microsoft Office PowerPoint</Application>
  <PresentationFormat>On-screen Show (4:3)</PresentationFormat>
  <Paragraphs>233</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MANAGEMENT</vt:lpstr>
      <vt:lpstr>Learning Outcomes</vt:lpstr>
      <vt:lpstr>Understanding Individuals in Organizations</vt:lpstr>
      <vt:lpstr>Slide 4</vt:lpstr>
      <vt:lpstr>Understanding Individuals in Organizations</vt:lpstr>
      <vt:lpstr>Personality and Individual Behavior</vt:lpstr>
      <vt:lpstr>“Big Five” Personality Traits</vt:lpstr>
      <vt:lpstr>Slide 8</vt:lpstr>
      <vt:lpstr>The Myers-Briggs Framework</vt:lpstr>
      <vt:lpstr>Other Personality Traits at Work</vt:lpstr>
      <vt:lpstr>Other Personality Traits at Work</vt:lpstr>
      <vt:lpstr>Emotional Intelligence</vt:lpstr>
      <vt:lpstr>Emotional Intelligence</vt:lpstr>
      <vt:lpstr>Attitudes and Individual Behavior</vt:lpstr>
      <vt:lpstr>Work-Related Attitudes</vt:lpstr>
      <vt:lpstr>Affect and Mood in Organizations</vt:lpstr>
      <vt:lpstr>Perception and Individual Behavior</vt:lpstr>
      <vt:lpstr>Basic Perceptual Processes</vt:lpstr>
      <vt:lpstr>Slide 19</vt:lpstr>
      <vt:lpstr>Perception and Attribution</vt:lpstr>
      <vt:lpstr>Stress and Individual Behavior</vt:lpstr>
      <vt:lpstr>Slide 22</vt:lpstr>
      <vt:lpstr>Stress and Individual Behavior</vt:lpstr>
      <vt:lpstr>Causes and Consequences of Stress</vt:lpstr>
      <vt:lpstr>Slide 25</vt:lpstr>
      <vt:lpstr>Causes and Consequences of Stress</vt:lpstr>
      <vt:lpstr>Managing Stress</vt:lpstr>
      <vt:lpstr>Creativity in Organizations</vt:lpstr>
      <vt:lpstr>The Creative Individual</vt:lpstr>
      <vt:lpstr>Creativity in Organizations</vt:lpstr>
      <vt:lpstr>Types of Workplace Behavior</vt:lpstr>
      <vt:lpstr>Types of Workplace Behavior</vt:lpstr>
      <vt:lpstr>Summary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106</cp:revision>
  <dcterms:created xsi:type="dcterms:W3CDTF">2015-05-20T15:20:11Z</dcterms:created>
  <dcterms:modified xsi:type="dcterms:W3CDTF">2015-10-27T15:27:29Z</dcterms:modified>
</cp:coreProperties>
</file>