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9" r:id="rId4"/>
    <p:sldId id="260" r:id="rId5"/>
    <p:sldId id="261" r:id="rId6"/>
    <p:sldId id="262" r:id="rId7"/>
    <p:sldId id="264" r:id="rId8"/>
    <p:sldId id="263" r:id="rId9"/>
    <p:sldId id="265" r:id="rId10"/>
    <p:sldId id="266" r:id="rId11"/>
    <p:sldId id="268" r:id="rId12"/>
    <p:sldId id="267" r:id="rId13"/>
    <p:sldId id="269" r:id="rId14"/>
    <p:sldId id="270" r:id="rId15"/>
    <p:sldId id="272" r:id="rId16"/>
    <p:sldId id="271" r:id="rId17"/>
    <p:sldId id="273" r:id="rId18"/>
    <p:sldId id="274" r:id="rId19"/>
    <p:sldId id="275" r:id="rId20"/>
    <p:sldId id="277" r:id="rId21"/>
    <p:sldId id="276" r:id="rId22"/>
    <p:sldId id="278" r:id="rId23"/>
    <p:sldId id="279" r:id="rId24"/>
    <p:sldId id="280" r:id="rId25"/>
    <p:sldId id="281" r:id="rId26"/>
    <p:sldId id="282" r:id="rId27"/>
    <p:sldId id="285"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0098A1"/>
    <a:srgbClr val="5C7E8E"/>
    <a:srgbClr val="E57B00"/>
    <a:srgbClr val="002765"/>
    <a:srgbClr val="E95A53"/>
    <a:srgbClr val="FEEAC9"/>
    <a:srgbClr val="D8E8C4"/>
    <a:srgbClr val="E9EBF5"/>
    <a:srgbClr val="E0F2FB"/>
  </p:clrMru>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2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7D0BC-70E3-4605-A2E1-C376503E703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9D03A3C-D9A8-4B47-86B6-EBD3F12FAB41}">
      <dgm:prSet phldrT="[Text]"/>
      <dgm:spPr>
        <a:solidFill>
          <a:srgbClr val="FEEAC9"/>
        </a:solidFill>
      </dgm:spPr>
      <dgm:t>
        <a:bodyPr/>
        <a:lstStyle/>
        <a:p>
          <a:r>
            <a:rPr lang="en-US" b="1" dirty="0" smtClean="0">
              <a:solidFill>
                <a:srgbClr val="E95A53"/>
              </a:solidFill>
              <a:latin typeface="+mj-lt"/>
            </a:rPr>
            <a:t>Content perspectives</a:t>
          </a:r>
          <a:endParaRPr lang="en-US" b="1" dirty="0">
            <a:solidFill>
              <a:srgbClr val="E95A53"/>
            </a:solidFill>
            <a:latin typeface="+mj-lt"/>
          </a:endParaRPr>
        </a:p>
      </dgm:t>
    </dgm:pt>
    <dgm:pt modelId="{F9A369E3-7225-4C84-9C88-64210289C391}" type="parTrans" cxnId="{B0E80FA5-21F8-4FC8-89B1-899A3D2B62A5}">
      <dgm:prSet/>
      <dgm:spPr/>
      <dgm:t>
        <a:bodyPr/>
        <a:lstStyle/>
        <a:p>
          <a:endParaRPr lang="en-US">
            <a:latin typeface="+mj-lt"/>
          </a:endParaRPr>
        </a:p>
      </dgm:t>
    </dgm:pt>
    <dgm:pt modelId="{EE83DC6E-379D-43C9-A4D3-A90592BD6D68}" type="sibTrans" cxnId="{B0E80FA5-21F8-4FC8-89B1-899A3D2B62A5}">
      <dgm:prSet/>
      <dgm:spPr/>
      <dgm:t>
        <a:bodyPr/>
        <a:lstStyle/>
        <a:p>
          <a:endParaRPr lang="en-US">
            <a:latin typeface="+mj-lt"/>
          </a:endParaRPr>
        </a:p>
      </dgm:t>
    </dgm:pt>
    <dgm:pt modelId="{0FDB0DC6-000E-4033-B996-87EE80992E4C}">
      <dgm:prSet phldrT="[Text]"/>
      <dgm:spPr>
        <a:solidFill>
          <a:schemeClr val="bg1"/>
        </a:solidFill>
      </dgm:spPr>
      <dgm:t>
        <a:bodyPr/>
        <a:lstStyle/>
        <a:p>
          <a:r>
            <a:rPr lang="en-US" dirty="0" smtClean="0">
              <a:solidFill>
                <a:schemeClr val="tx1"/>
              </a:solidFill>
              <a:latin typeface="+mj-lt"/>
            </a:rPr>
            <a:t>Are approaches to motivation that address the question:  What factor or factors in the workplace motive people?</a:t>
          </a:r>
          <a:endParaRPr lang="en-US" dirty="0">
            <a:solidFill>
              <a:schemeClr val="tx1"/>
            </a:solidFill>
            <a:latin typeface="+mj-lt"/>
          </a:endParaRPr>
        </a:p>
      </dgm:t>
    </dgm:pt>
    <dgm:pt modelId="{324DF870-B9C7-40E3-BD5E-CD9C7B9C3552}" type="parTrans" cxnId="{0229363D-FCF5-431E-A7BE-EC5FAC17C50A}">
      <dgm:prSet/>
      <dgm:spPr/>
      <dgm:t>
        <a:bodyPr/>
        <a:lstStyle/>
        <a:p>
          <a:endParaRPr lang="en-US">
            <a:latin typeface="+mj-lt"/>
          </a:endParaRPr>
        </a:p>
      </dgm:t>
    </dgm:pt>
    <dgm:pt modelId="{71D570AE-9F77-4566-B7C9-8AE933FA37D3}" type="sibTrans" cxnId="{0229363D-FCF5-431E-A7BE-EC5FAC17C50A}">
      <dgm:prSet/>
      <dgm:spPr/>
      <dgm:t>
        <a:bodyPr/>
        <a:lstStyle/>
        <a:p>
          <a:endParaRPr lang="en-US">
            <a:latin typeface="+mj-lt"/>
          </a:endParaRPr>
        </a:p>
      </dgm:t>
    </dgm:pt>
    <dgm:pt modelId="{2C719CC8-DD6A-4CF0-814C-956311D9A64A}" type="pres">
      <dgm:prSet presAssocID="{46B7D0BC-70E3-4605-A2E1-C376503E7034}" presName="theList" presStyleCnt="0">
        <dgm:presLayoutVars>
          <dgm:dir/>
          <dgm:animLvl val="lvl"/>
          <dgm:resizeHandles val="exact"/>
        </dgm:presLayoutVars>
      </dgm:prSet>
      <dgm:spPr/>
      <dgm:t>
        <a:bodyPr/>
        <a:lstStyle/>
        <a:p>
          <a:endParaRPr lang="en-US"/>
        </a:p>
      </dgm:t>
    </dgm:pt>
    <dgm:pt modelId="{45736C27-A7D6-4709-9C12-BC28BEF4863F}" type="pres">
      <dgm:prSet presAssocID="{49D03A3C-D9A8-4B47-86B6-EBD3F12FAB41}" presName="compNode" presStyleCnt="0"/>
      <dgm:spPr/>
    </dgm:pt>
    <dgm:pt modelId="{58EB5937-0B8F-4A12-84C9-DFDA6C39A83F}" type="pres">
      <dgm:prSet presAssocID="{49D03A3C-D9A8-4B47-86B6-EBD3F12FAB41}" presName="aNode" presStyleLbl="bgShp" presStyleIdx="0" presStyleCnt="1"/>
      <dgm:spPr/>
      <dgm:t>
        <a:bodyPr/>
        <a:lstStyle/>
        <a:p>
          <a:endParaRPr lang="en-US"/>
        </a:p>
      </dgm:t>
    </dgm:pt>
    <dgm:pt modelId="{B8A246B0-D343-4ACC-B2C2-7C7C74FE814E}" type="pres">
      <dgm:prSet presAssocID="{49D03A3C-D9A8-4B47-86B6-EBD3F12FAB41}" presName="textNode" presStyleLbl="bgShp" presStyleIdx="0" presStyleCnt="1"/>
      <dgm:spPr/>
      <dgm:t>
        <a:bodyPr/>
        <a:lstStyle/>
        <a:p>
          <a:endParaRPr lang="en-US"/>
        </a:p>
      </dgm:t>
    </dgm:pt>
    <dgm:pt modelId="{9A67E4F8-FBDB-493D-9EED-9FF4E64175B5}" type="pres">
      <dgm:prSet presAssocID="{49D03A3C-D9A8-4B47-86B6-EBD3F12FAB41}" presName="compChildNode" presStyleCnt="0"/>
      <dgm:spPr/>
    </dgm:pt>
    <dgm:pt modelId="{373B2E0D-A0C1-4FBF-9230-E29F24796D86}" type="pres">
      <dgm:prSet presAssocID="{49D03A3C-D9A8-4B47-86B6-EBD3F12FAB41}" presName="theInnerList" presStyleCnt="0"/>
      <dgm:spPr/>
    </dgm:pt>
    <dgm:pt modelId="{CC8E9EAF-B143-48FB-AB88-3805368A23E6}" type="pres">
      <dgm:prSet presAssocID="{0FDB0DC6-000E-4033-B996-87EE80992E4C}" presName="childNode" presStyleLbl="node1" presStyleIdx="0" presStyleCnt="1">
        <dgm:presLayoutVars>
          <dgm:bulletEnabled val="1"/>
        </dgm:presLayoutVars>
      </dgm:prSet>
      <dgm:spPr/>
      <dgm:t>
        <a:bodyPr/>
        <a:lstStyle/>
        <a:p>
          <a:endParaRPr lang="en-US"/>
        </a:p>
      </dgm:t>
    </dgm:pt>
  </dgm:ptLst>
  <dgm:cxnLst>
    <dgm:cxn modelId="{0229363D-FCF5-431E-A7BE-EC5FAC17C50A}" srcId="{49D03A3C-D9A8-4B47-86B6-EBD3F12FAB41}" destId="{0FDB0DC6-000E-4033-B996-87EE80992E4C}" srcOrd="0" destOrd="0" parTransId="{324DF870-B9C7-40E3-BD5E-CD9C7B9C3552}" sibTransId="{71D570AE-9F77-4566-B7C9-8AE933FA37D3}"/>
    <dgm:cxn modelId="{7BB078EE-7B0A-4F2E-B004-87C02C74BFC1}" type="presOf" srcId="{0FDB0DC6-000E-4033-B996-87EE80992E4C}" destId="{CC8E9EAF-B143-48FB-AB88-3805368A23E6}" srcOrd="0" destOrd="0" presId="urn:microsoft.com/office/officeart/2005/8/layout/lProcess2"/>
    <dgm:cxn modelId="{6089F405-0136-432E-844E-3EBACF9415A7}" type="presOf" srcId="{49D03A3C-D9A8-4B47-86B6-EBD3F12FAB41}" destId="{B8A246B0-D343-4ACC-B2C2-7C7C74FE814E}" srcOrd="1" destOrd="0" presId="urn:microsoft.com/office/officeart/2005/8/layout/lProcess2"/>
    <dgm:cxn modelId="{B0E80FA5-21F8-4FC8-89B1-899A3D2B62A5}" srcId="{46B7D0BC-70E3-4605-A2E1-C376503E7034}" destId="{49D03A3C-D9A8-4B47-86B6-EBD3F12FAB41}" srcOrd="0" destOrd="0" parTransId="{F9A369E3-7225-4C84-9C88-64210289C391}" sibTransId="{EE83DC6E-379D-43C9-A4D3-A90592BD6D68}"/>
    <dgm:cxn modelId="{C89A1DCA-1A9C-4186-B777-B97F02FA9E71}" type="presOf" srcId="{46B7D0BC-70E3-4605-A2E1-C376503E7034}" destId="{2C719CC8-DD6A-4CF0-814C-956311D9A64A}" srcOrd="0" destOrd="0" presId="urn:microsoft.com/office/officeart/2005/8/layout/lProcess2"/>
    <dgm:cxn modelId="{ED905C49-6ED6-4C5B-AE35-E9E67FF84A51}" type="presOf" srcId="{49D03A3C-D9A8-4B47-86B6-EBD3F12FAB41}" destId="{58EB5937-0B8F-4A12-84C9-DFDA6C39A83F}" srcOrd="0" destOrd="0" presId="urn:microsoft.com/office/officeart/2005/8/layout/lProcess2"/>
    <dgm:cxn modelId="{70D0247D-CD48-4793-A5F0-01BC8ED8C58C}" type="presParOf" srcId="{2C719CC8-DD6A-4CF0-814C-956311D9A64A}" destId="{45736C27-A7D6-4709-9C12-BC28BEF4863F}" srcOrd="0" destOrd="0" presId="urn:microsoft.com/office/officeart/2005/8/layout/lProcess2"/>
    <dgm:cxn modelId="{2B671A15-5EF3-4992-B328-5599FA04F73A}" type="presParOf" srcId="{45736C27-A7D6-4709-9C12-BC28BEF4863F}" destId="{58EB5937-0B8F-4A12-84C9-DFDA6C39A83F}" srcOrd="0" destOrd="0" presId="urn:microsoft.com/office/officeart/2005/8/layout/lProcess2"/>
    <dgm:cxn modelId="{0DFE531E-FF04-4C43-B11D-A7C7C7F571E6}" type="presParOf" srcId="{45736C27-A7D6-4709-9C12-BC28BEF4863F}" destId="{B8A246B0-D343-4ACC-B2C2-7C7C74FE814E}" srcOrd="1" destOrd="0" presId="urn:microsoft.com/office/officeart/2005/8/layout/lProcess2"/>
    <dgm:cxn modelId="{0220E20A-FBE1-484F-8D44-2259A80250AA}" type="presParOf" srcId="{45736C27-A7D6-4709-9C12-BC28BEF4863F}" destId="{9A67E4F8-FBDB-493D-9EED-9FF4E64175B5}" srcOrd="2" destOrd="0" presId="urn:microsoft.com/office/officeart/2005/8/layout/lProcess2"/>
    <dgm:cxn modelId="{B33528E7-9754-46F7-98E3-6F1184126358}" type="presParOf" srcId="{9A67E4F8-FBDB-493D-9EED-9FF4E64175B5}" destId="{373B2E0D-A0C1-4FBF-9230-E29F24796D86}" srcOrd="0" destOrd="0" presId="urn:microsoft.com/office/officeart/2005/8/layout/lProcess2"/>
    <dgm:cxn modelId="{2758E872-EFA7-4306-A1FC-DBCBEF6CBB3C}" type="presParOf" srcId="{373B2E0D-A0C1-4FBF-9230-E29F24796D86}" destId="{CC8E9EAF-B143-48FB-AB88-3805368A23E6}"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1E71C-2905-4B31-A679-59B2D2C0B90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77F42CF-0B36-485F-959B-15A68F44BB18}">
      <dgm:prSet phldrT="[Text]"/>
      <dgm:spPr>
        <a:solidFill>
          <a:srgbClr val="E0F2FB"/>
        </a:solidFill>
      </dgm:spPr>
      <dgm:t>
        <a:bodyPr/>
        <a:lstStyle/>
        <a:p>
          <a:r>
            <a:rPr lang="en-US" b="1" dirty="0" smtClean="0">
              <a:solidFill>
                <a:srgbClr val="E95A53"/>
              </a:solidFill>
              <a:latin typeface="+mj-lt"/>
            </a:rPr>
            <a:t>Process perspectives</a:t>
          </a:r>
          <a:endParaRPr lang="en-US" b="1" dirty="0">
            <a:solidFill>
              <a:srgbClr val="E95A53"/>
            </a:solidFill>
            <a:latin typeface="+mj-lt"/>
          </a:endParaRPr>
        </a:p>
      </dgm:t>
    </dgm:pt>
    <dgm:pt modelId="{9E51487B-C2A1-4CED-B7A5-83E3A3893F1B}" type="parTrans" cxnId="{E89CF62C-C5D8-41EE-9D07-6C65AA2D2CCE}">
      <dgm:prSet/>
      <dgm:spPr/>
      <dgm:t>
        <a:bodyPr/>
        <a:lstStyle/>
        <a:p>
          <a:endParaRPr lang="en-US">
            <a:latin typeface="+mj-lt"/>
          </a:endParaRPr>
        </a:p>
      </dgm:t>
    </dgm:pt>
    <dgm:pt modelId="{7BA0AB9C-3671-4AE4-A529-D476D0A38065}" type="sibTrans" cxnId="{E89CF62C-C5D8-41EE-9D07-6C65AA2D2CCE}">
      <dgm:prSet/>
      <dgm:spPr/>
      <dgm:t>
        <a:bodyPr/>
        <a:lstStyle/>
        <a:p>
          <a:endParaRPr lang="en-US">
            <a:latin typeface="+mj-lt"/>
          </a:endParaRPr>
        </a:p>
      </dgm:t>
    </dgm:pt>
    <dgm:pt modelId="{0C0BE47C-AF79-48CF-8887-68F84D904AC9}">
      <dgm:prSet phldrT="[Text]"/>
      <dgm:spPr>
        <a:ln w="38100">
          <a:solidFill>
            <a:srgbClr val="E0F2FB"/>
          </a:solidFill>
        </a:ln>
      </dgm:spPr>
      <dgm:t>
        <a:bodyPr/>
        <a:lstStyle/>
        <a:p>
          <a:r>
            <a:rPr lang="en-US" dirty="0" smtClean="0">
              <a:latin typeface="+mj-lt"/>
            </a:rPr>
            <a:t>Focus on why people choose certain behavioral options to fulfill their needs and how they evaluate their satisfaction after they have attained these goals.</a:t>
          </a:r>
          <a:endParaRPr lang="en-US" dirty="0">
            <a:latin typeface="+mj-lt"/>
          </a:endParaRPr>
        </a:p>
      </dgm:t>
    </dgm:pt>
    <dgm:pt modelId="{44570593-36D9-489C-A24B-BBD1E3E193AB}" type="parTrans" cxnId="{09D404F8-7ED1-408A-A275-0DB34154932A}">
      <dgm:prSet/>
      <dgm:spPr/>
      <dgm:t>
        <a:bodyPr/>
        <a:lstStyle/>
        <a:p>
          <a:endParaRPr lang="en-US">
            <a:latin typeface="+mj-lt"/>
          </a:endParaRPr>
        </a:p>
      </dgm:t>
    </dgm:pt>
    <dgm:pt modelId="{858A2FEE-01C2-4642-BBA2-909CCD9E7EF2}" type="sibTrans" cxnId="{09D404F8-7ED1-408A-A275-0DB34154932A}">
      <dgm:prSet/>
      <dgm:spPr/>
      <dgm:t>
        <a:bodyPr/>
        <a:lstStyle/>
        <a:p>
          <a:endParaRPr lang="en-US">
            <a:latin typeface="+mj-lt"/>
          </a:endParaRPr>
        </a:p>
      </dgm:t>
    </dgm:pt>
    <dgm:pt modelId="{08557E7B-C625-4452-B184-A3589D462FCF}" type="pres">
      <dgm:prSet presAssocID="{78E1E71C-2905-4B31-A679-59B2D2C0B906}" presName="linear" presStyleCnt="0">
        <dgm:presLayoutVars>
          <dgm:animLvl val="lvl"/>
          <dgm:resizeHandles val="exact"/>
        </dgm:presLayoutVars>
      </dgm:prSet>
      <dgm:spPr/>
      <dgm:t>
        <a:bodyPr/>
        <a:lstStyle/>
        <a:p>
          <a:endParaRPr lang="en-US"/>
        </a:p>
      </dgm:t>
    </dgm:pt>
    <dgm:pt modelId="{A0912ADA-00F4-44A4-A580-06F37E1F3FAF}" type="pres">
      <dgm:prSet presAssocID="{377F42CF-0B36-485F-959B-15A68F44BB18}" presName="parentText" presStyleLbl="node1" presStyleIdx="0" presStyleCnt="1">
        <dgm:presLayoutVars>
          <dgm:chMax val="0"/>
          <dgm:bulletEnabled val="1"/>
        </dgm:presLayoutVars>
      </dgm:prSet>
      <dgm:spPr/>
      <dgm:t>
        <a:bodyPr/>
        <a:lstStyle/>
        <a:p>
          <a:endParaRPr lang="en-US"/>
        </a:p>
      </dgm:t>
    </dgm:pt>
    <dgm:pt modelId="{6D92443F-3EB0-4FC4-821B-F56DA64D282E}" type="pres">
      <dgm:prSet presAssocID="{377F42CF-0B36-485F-959B-15A68F44BB18}" presName="childText" presStyleLbl="revTx" presStyleIdx="0" presStyleCnt="1">
        <dgm:presLayoutVars>
          <dgm:bulletEnabled val="1"/>
        </dgm:presLayoutVars>
      </dgm:prSet>
      <dgm:spPr/>
      <dgm:t>
        <a:bodyPr/>
        <a:lstStyle/>
        <a:p>
          <a:endParaRPr lang="en-US"/>
        </a:p>
      </dgm:t>
    </dgm:pt>
  </dgm:ptLst>
  <dgm:cxnLst>
    <dgm:cxn modelId="{C63825EB-2170-4FC6-A476-35E87120CAE7}" type="presOf" srcId="{78E1E71C-2905-4B31-A679-59B2D2C0B906}" destId="{08557E7B-C625-4452-B184-A3589D462FCF}" srcOrd="0" destOrd="0" presId="urn:microsoft.com/office/officeart/2005/8/layout/vList2"/>
    <dgm:cxn modelId="{788E7457-9497-4A53-B75C-0B105535F6BB}" type="presOf" srcId="{377F42CF-0B36-485F-959B-15A68F44BB18}" destId="{A0912ADA-00F4-44A4-A580-06F37E1F3FAF}" srcOrd="0" destOrd="0" presId="urn:microsoft.com/office/officeart/2005/8/layout/vList2"/>
    <dgm:cxn modelId="{E89CF62C-C5D8-41EE-9D07-6C65AA2D2CCE}" srcId="{78E1E71C-2905-4B31-A679-59B2D2C0B906}" destId="{377F42CF-0B36-485F-959B-15A68F44BB18}" srcOrd="0" destOrd="0" parTransId="{9E51487B-C2A1-4CED-B7A5-83E3A3893F1B}" sibTransId="{7BA0AB9C-3671-4AE4-A529-D476D0A38065}"/>
    <dgm:cxn modelId="{09D404F8-7ED1-408A-A275-0DB34154932A}" srcId="{377F42CF-0B36-485F-959B-15A68F44BB18}" destId="{0C0BE47C-AF79-48CF-8887-68F84D904AC9}" srcOrd="0" destOrd="0" parTransId="{44570593-36D9-489C-A24B-BBD1E3E193AB}" sibTransId="{858A2FEE-01C2-4642-BBA2-909CCD9E7EF2}"/>
    <dgm:cxn modelId="{120E38BE-8C69-4CBE-A6B9-846ABD8BB74F}" type="presOf" srcId="{0C0BE47C-AF79-48CF-8887-68F84D904AC9}" destId="{6D92443F-3EB0-4FC4-821B-F56DA64D282E}" srcOrd="0" destOrd="0" presId="urn:microsoft.com/office/officeart/2005/8/layout/vList2"/>
    <dgm:cxn modelId="{E5E2893E-553F-4E33-A241-BEFB2DC00382}" type="presParOf" srcId="{08557E7B-C625-4452-B184-A3589D462FCF}" destId="{A0912ADA-00F4-44A4-A580-06F37E1F3FAF}" srcOrd="0" destOrd="0" presId="urn:microsoft.com/office/officeart/2005/8/layout/vList2"/>
    <dgm:cxn modelId="{8208AE1A-D1BE-4B4C-BB96-889D9B462C44}" type="presParOf" srcId="{08557E7B-C625-4452-B184-A3589D462FCF}" destId="{6D92443F-3EB0-4FC4-821B-F56DA64D282E}"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FD830-2075-46A9-9170-93449930B76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3DFB51C-E6B5-492F-91E8-0CA01DF398F5}">
      <dgm:prSet phldrT="[Text]"/>
      <dgm:spPr>
        <a:solidFill>
          <a:srgbClr val="FEEAC9"/>
        </a:solidFill>
      </dgm:spPr>
      <dgm:t>
        <a:bodyPr/>
        <a:lstStyle/>
        <a:p>
          <a:r>
            <a:rPr lang="en-US" b="1" dirty="0" smtClean="0">
              <a:solidFill>
                <a:srgbClr val="E95A53"/>
              </a:solidFill>
              <a:latin typeface="+mj-lt"/>
            </a:rPr>
            <a:t>Expectancy theory</a:t>
          </a:r>
          <a:endParaRPr lang="en-US" b="1" dirty="0">
            <a:solidFill>
              <a:srgbClr val="E95A53"/>
            </a:solidFill>
            <a:latin typeface="+mj-lt"/>
          </a:endParaRPr>
        </a:p>
      </dgm:t>
    </dgm:pt>
    <dgm:pt modelId="{9A26E100-3D5C-4D0B-9F7B-C8BF126F1288}" type="parTrans" cxnId="{6ABAB960-96EB-413C-BFA6-24F40C7B0120}">
      <dgm:prSet/>
      <dgm:spPr/>
      <dgm:t>
        <a:bodyPr/>
        <a:lstStyle/>
        <a:p>
          <a:endParaRPr lang="en-US">
            <a:latin typeface="+mj-lt"/>
          </a:endParaRPr>
        </a:p>
      </dgm:t>
    </dgm:pt>
    <dgm:pt modelId="{610A4392-4D57-4A1B-95C5-B3E17C9EDCCE}" type="sibTrans" cxnId="{6ABAB960-96EB-413C-BFA6-24F40C7B0120}">
      <dgm:prSet/>
      <dgm:spPr/>
      <dgm:t>
        <a:bodyPr/>
        <a:lstStyle/>
        <a:p>
          <a:endParaRPr lang="en-US">
            <a:latin typeface="+mj-lt"/>
          </a:endParaRPr>
        </a:p>
      </dgm:t>
    </dgm:pt>
    <dgm:pt modelId="{E6D1ED58-8E49-46E1-82CE-A426B0D937C1}">
      <dgm:prSet phldrT="[Text]"/>
      <dgm:spPr>
        <a:solidFill>
          <a:schemeClr val="bg1">
            <a:alpha val="90000"/>
          </a:schemeClr>
        </a:solidFill>
        <a:ln>
          <a:solidFill>
            <a:srgbClr val="E95A53">
              <a:alpha val="90000"/>
            </a:srgbClr>
          </a:solidFill>
        </a:ln>
      </dgm:spPr>
      <dgm:t>
        <a:bodyPr/>
        <a:lstStyle/>
        <a:p>
          <a:r>
            <a:rPr lang="en-US" dirty="0" smtClean="0">
              <a:latin typeface="+mj-lt"/>
            </a:rPr>
            <a:t>Suggests that motivation depends on two things:  how much we want something and how likely we think we are to get it.</a:t>
          </a:r>
          <a:endParaRPr lang="en-US" dirty="0">
            <a:latin typeface="+mj-lt"/>
          </a:endParaRPr>
        </a:p>
      </dgm:t>
    </dgm:pt>
    <dgm:pt modelId="{C6A674DF-4631-455D-8549-39CFC6E29D9D}" type="parTrans" cxnId="{B2B5182D-11CB-4FA8-96DB-10C5E77C455B}">
      <dgm:prSet/>
      <dgm:spPr/>
      <dgm:t>
        <a:bodyPr/>
        <a:lstStyle/>
        <a:p>
          <a:endParaRPr lang="en-US">
            <a:latin typeface="+mj-lt"/>
          </a:endParaRPr>
        </a:p>
      </dgm:t>
    </dgm:pt>
    <dgm:pt modelId="{21131A31-8AD4-4768-BC92-976A542D3D83}" type="sibTrans" cxnId="{B2B5182D-11CB-4FA8-96DB-10C5E77C455B}">
      <dgm:prSet/>
      <dgm:spPr/>
      <dgm:t>
        <a:bodyPr/>
        <a:lstStyle/>
        <a:p>
          <a:endParaRPr lang="en-US">
            <a:latin typeface="+mj-lt"/>
          </a:endParaRPr>
        </a:p>
      </dgm:t>
    </dgm:pt>
    <dgm:pt modelId="{007E3082-08A9-4D08-9D1E-C716873281A0}" type="pres">
      <dgm:prSet presAssocID="{5FAFD830-2075-46A9-9170-93449930B763}" presName="Name0" presStyleCnt="0">
        <dgm:presLayoutVars>
          <dgm:dir/>
          <dgm:animLvl val="lvl"/>
          <dgm:resizeHandles val="exact"/>
        </dgm:presLayoutVars>
      </dgm:prSet>
      <dgm:spPr/>
      <dgm:t>
        <a:bodyPr/>
        <a:lstStyle/>
        <a:p>
          <a:endParaRPr lang="en-US"/>
        </a:p>
      </dgm:t>
    </dgm:pt>
    <dgm:pt modelId="{19262156-828E-4F07-8A73-13396EB45915}" type="pres">
      <dgm:prSet presAssocID="{53DFB51C-E6B5-492F-91E8-0CA01DF398F5}" presName="linNode" presStyleCnt="0"/>
      <dgm:spPr/>
    </dgm:pt>
    <dgm:pt modelId="{A73550B4-EA78-472D-B46F-4D70574042D8}" type="pres">
      <dgm:prSet presAssocID="{53DFB51C-E6B5-492F-91E8-0CA01DF398F5}" presName="parentText" presStyleLbl="node1" presStyleIdx="0" presStyleCnt="1">
        <dgm:presLayoutVars>
          <dgm:chMax val="1"/>
          <dgm:bulletEnabled val="1"/>
        </dgm:presLayoutVars>
      </dgm:prSet>
      <dgm:spPr/>
      <dgm:t>
        <a:bodyPr/>
        <a:lstStyle/>
        <a:p>
          <a:endParaRPr lang="en-US"/>
        </a:p>
      </dgm:t>
    </dgm:pt>
    <dgm:pt modelId="{76081D80-A63C-4A35-BF0D-065F73828C7C}" type="pres">
      <dgm:prSet presAssocID="{53DFB51C-E6B5-492F-91E8-0CA01DF398F5}" presName="descendantText" presStyleLbl="alignAccFollowNode1" presStyleIdx="0" presStyleCnt="1">
        <dgm:presLayoutVars>
          <dgm:bulletEnabled val="1"/>
        </dgm:presLayoutVars>
      </dgm:prSet>
      <dgm:spPr/>
      <dgm:t>
        <a:bodyPr/>
        <a:lstStyle/>
        <a:p>
          <a:endParaRPr lang="en-US"/>
        </a:p>
      </dgm:t>
    </dgm:pt>
  </dgm:ptLst>
  <dgm:cxnLst>
    <dgm:cxn modelId="{CFC63055-72BB-49E5-87EE-2B51AD5CEF9E}" type="presOf" srcId="{53DFB51C-E6B5-492F-91E8-0CA01DF398F5}" destId="{A73550B4-EA78-472D-B46F-4D70574042D8}" srcOrd="0" destOrd="0" presId="urn:microsoft.com/office/officeart/2005/8/layout/vList5"/>
    <dgm:cxn modelId="{A17F051A-9FD9-4935-B22B-CC6425D17B1B}" type="presOf" srcId="{5FAFD830-2075-46A9-9170-93449930B763}" destId="{007E3082-08A9-4D08-9D1E-C716873281A0}" srcOrd="0" destOrd="0" presId="urn:microsoft.com/office/officeart/2005/8/layout/vList5"/>
    <dgm:cxn modelId="{6ABAB960-96EB-413C-BFA6-24F40C7B0120}" srcId="{5FAFD830-2075-46A9-9170-93449930B763}" destId="{53DFB51C-E6B5-492F-91E8-0CA01DF398F5}" srcOrd="0" destOrd="0" parTransId="{9A26E100-3D5C-4D0B-9F7B-C8BF126F1288}" sibTransId="{610A4392-4D57-4A1B-95C5-B3E17C9EDCCE}"/>
    <dgm:cxn modelId="{D4BD766A-4615-453A-97E7-DD297902798E}" type="presOf" srcId="{E6D1ED58-8E49-46E1-82CE-A426B0D937C1}" destId="{76081D80-A63C-4A35-BF0D-065F73828C7C}" srcOrd="0" destOrd="0" presId="urn:microsoft.com/office/officeart/2005/8/layout/vList5"/>
    <dgm:cxn modelId="{B2B5182D-11CB-4FA8-96DB-10C5E77C455B}" srcId="{53DFB51C-E6B5-492F-91E8-0CA01DF398F5}" destId="{E6D1ED58-8E49-46E1-82CE-A426B0D937C1}" srcOrd="0" destOrd="0" parTransId="{C6A674DF-4631-455D-8549-39CFC6E29D9D}" sibTransId="{21131A31-8AD4-4768-BC92-976A542D3D83}"/>
    <dgm:cxn modelId="{0DB37F8A-4042-4297-AF9C-24A552E5D13E}" type="presParOf" srcId="{007E3082-08A9-4D08-9D1E-C716873281A0}" destId="{19262156-828E-4F07-8A73-13396EB45915}" srcOrd="0" destOrd="0" presId="urn:microsoft.com/office/officeart/2005/8/layout/vList5"/>
    <dgm:cxn modelId="{52B54721-AE42-4626-8F11-7783F1167D35}" type="presParOf" srcId="{19262156-828E-4F07-8A73-13396EB45915}" destId="{A73550B4-EA78-472D-B46F-4D70574042D8}" srcOrd="0" destOrd="0" presId="urn:microsoft.com/office/officeart/2005/8/layout/vList5"/>
    <dgm:cxn modelId="{B961E152-23CB-4AA0-B9FB-60E39DB7AECC}" type="presParOf" srcId="{19262156-828E-4F07-8A73-13396EB45915}" destId="{76081D80-A63C-4A35-BF0D-065F73828C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CB222F-DC1B-4E21-9CC9-6FA6EC5E2634}"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18577A84-8481-4D84-B56B-1482F95A8B76}">
      <dgm:prSet phldrT="[Text]"/>
      <dgm:spPr>
        <a:solidFill>
          <a:srgbClr val="E9EBF5"/>
        </a:solidFill>
      </dgm:spPr>
      <dgm:t>
        <a:bodyPr/>
        <a:lstStyle/>
        <a:p>
          <a:r>
            <a:rPr lang="en-US" b="1" dirty="0" smtClean="0">
              <a:solidFill>
                <a:srgbClr val="E95A53"/>
              </a:solidFill>
              <a:latin typeface="+mj-lt"/>
            </a:rPr>
            <a:t>Equity theory</a:t>
          </a:r>
          <a:endParaRPr lang="en-US" b="1" dirty="0">
            <a:solidFill>
              <a:srgbClr val="E95A53"/>
            </a:solidFill>
            <a:latin typeface="+mj-lt"/>
          </a:endParaRPr>
        </a:p>
      </dgm:t>
    </dgm:pt>
    <dgm:pt modelId="{CE0EF5BE-C37F-4F03-8C2A-B343A00B607D}" type="parTrans" cxnId="{0BD18367-D55A-4649-8D8B-EA5DAEC7A4E4}">
      <dgm:prSet/>
      <dgm:spPr/>
      <dgm:t>
        <a:bodyPr/>
        <a:lstStyle/>
        <a:p>
          <a:endParaRPr lang="en-US">
            <a:latin typeface="+mj-lt"/>
          </a:endParaRPr>
        </a:p>
      </dgm:t>
    </dgm:pt>
    <dgm:pt modelId="{9819FD6B-6B98-404E-8035-85D6C9639C5E}" type="sibTrans" cxnId="{0BD18367-D55A-4649-8D8B-EA5DAEC7A4E4}">
      <dgm:prSet/>
      <dgm:spPr/>
      <dgm:t>
        <a:bodyPr/>
        <a:lstStyle/>
        <a:p>
          <a:endParaRPr lang="en-US">
            <a:latin typeface="+mj-lt"/>
          </a:endParaRPr>
        </a:p>
      </dgm:t>
    </dgm:pt>
    <dgm:pt modelId="{DC97531E-A34B-4B27-9568-DCE64042F6D3}">
      <dgm:prSet phldrT="[Text]"/>
      <dgm:spPr>
        <a:solidFill>
          <a:srgbClr val="E9EBF5"/>
        </a:solidFill>
      </dgm:spPr>
      <dgm:t>
        <a:bodyPr/>
        <a:lstStyle/>
        <a:p>
          <a:r>
            <a:rPr lang="en-US" dirty="0" smtClean="0">
              <a:solidFill>
                <a:schemeClr val="tx1"/>
              </a:solidFill>
              <a:latin typeface="+mj-lt"/>
            </a:rPr>
            <a:t>Suggests that people are motivated to seek social equity in the rewards they receive for performance.</a:t>
          </a:r>
          <a:endParaRPr lang="en-US" dirty="0">
            <a:solidFill>
              <a:schemeClr val="tx1"/>
            </a:solidFill>
            <a:latin typeface="+mj-lt"/>
          </a:endParaRPr>
        </a:p>
      </dgm:t>
    </dgm:pt>
    <dgm:pt modelId="{DF795A9E-76BC-41D4-B9FE-0BAC035BF43D}" type="parTrans" cxnId="{5580F408-91BE-4ED7-B28B-5219953B9267}">
      <dgm:prSet/>
      <dgm:spPr/>
      <dgm:t>
        <a:bodyPr/>
        <a:lstStyle/>
        <a:p>
          <a:endParaRPr lang="en-US">
            <a:latin typeface="+mj-lt"/>
          </a:endParaRPr>
        </a:p>
      </dgm:t>
    </dgm:pt>
    <dgm:pt modelId="{D0779165-36C4-4645-A49A-0B82F063B984}" type="sibTrans" cxnId="{5580F408-91BE-4ED7-B28B-5219953B9267}">
      <dgm:prSet/>
      <dgm:spPr/>
      <dgm:t>
        <a:bodyPr/>
        <a:lstStyle/>
        <a:p>
          <a:endParaRPr lang="en-US">
            <a:latin typeface="+mj-lt"/>
          </a:endParaRPr>
        </a:p>
      </dgm:t>
    </dgm:pt>
    <dgm:pt modelId="{91BCABDE-9142-43A9-B78C-CFD85B62AFFC}" type="pres">
      <dgm:prSet presAssocID="{38CB222F-DC1B-4E21-9CC9-6FA6EC5E2634}" presName="Name0" presStyleCnt="0">
        <dgm:presLayoutVars>
          <dgm:dir/>
          <dgm:resizeHandles val="exact"/>
        </dgm:presLayoutVars>
      </dgm:prSet>
      <dgm:spPr/>
      <dgm:t>
        <a:bodyPr/>
        <a:lstStyle/>
        <a:p>
          <a:endParaRPr lang="en-US"/>
        </a:p>
      </dgm:t>
    </dgm:pt>
    <dgm:pt modelId="{9139A38A-96BA-4A77-A6EF-87AC4E53A207}" type="pres">
      <dgm:prSet presAssocID="{18577A84-8481-4D84-B56B-1482F95A8B76}" presName="node" presStyleLbl="node1" presStyleIdx="0" presStyleCnt="1">
        <dgm:presLayoutVars>
          <dgm:bulletEnabled val="1"/>
        </dgm:presLayoutVars>
      </dgm:prSet>
      <dgm:spPr/>
      <dgm:t>
        <a:bodyPr/>
        <a:lstStyle/>
        <a:p>
          <a:endParaRPr lang="en-US"/>
        </a:p>
      </dgm:t>
    </dgm:pt>
  </dgm:ptLst>
  <dgm:cxnLst>
    <dgm:cxn modelId="{10BC51D1-59E3-4C9B-8594-554141D0463E}" type="presOf" srcId="{38CB222F-DC1B-4E21-9CC9-6FA6EC5E2634}" destId="{91BCABDE-9142-43A9-B78C-CFD85B62AFFC}" srcOrd="0" destOrd="0" presId="urn:microsoft.com/office/officeart/2005/8/layout/hList6"/>
    <dgm:cxn modelId="{5580F408-91BE-4ED7-B28B-5219953B9267}" srcId="{18577A84-8481-4D84-B56B-1482F95A8B76}" destId="{DC97531E-A34B-4B27-9568-DCE64042F6D3}" srcOrd="0" destOrd="0" parTransId="{DF795A9E-76BC-41D4-B9FE-0BAC035BF43D}" sibTransId="{D0779165-36C4-4645-A49A-0B82F063B984}"/>
    <dgm:cxn modelId="{F98039F4-2BA8-493B-A58F-EDFCBFB218D2}" type="presOf" srcId="{DC97531E-A34B-4B27-9568-DCE64042F6D3}" destId="{9139A38A-96BA-4A77-A6EF-87AC4E53A207}" srcOrd="0" destOrd="1" presId="urn:microsoft.com/office/officeart/2005/8/layout/hList6"/>
    <dgm:cxn modelId="{4BA8D5B1-15C9-4D9B-AB76-141920BADBF5}" type="presOf" srcId="{18577A84-8481-4D84-B56B-1482F95A8B76}" destId="{9139A38A-96BA-4A77-A6EF-87AC4E53A207}" srcOrd="0" destOrd="0" presId="urn:microsoft.com/office/officeart/2005/8/layout/hList6"/>
    <dgm:cxn modelId="{0BD18367-D55A-4649-8D8B-EA5DAEC7A4E4}" srcId="{38CB222F-DC1B-4E21-9CC9-6FA6EC5E2634}" destId="{18577A84-8481-4D84-B56B-1482F95A8B76}" srcOrd="0" destOrd="0" parTransId="{CE0EF5BE-C37F-4F03-8C2A-B343A00B607D}" sibTransId="{9819FD6B-6B98-404E-8035-85D6C9639C5E}"/>
    <dgm:cxn modelId="{62D2421C-8878-4998-8B1C-DE91877F4E0B}" type="presParOf" srcId="{91BCABDE-9142-43A9-B78C-CFD85B62AFFC}" destId="{9139A38A-96BA-4A77-A6EF-87AC4E53A207}" srcOrd="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933D8-2CB3-43CB-8161-CD335D315EE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B91CD0E-3FAF-47B6-B18C-C3B41ABC6117}">
      <dgm:prSet phldrT="[Text]"/>
      <dgm:spPr>
        <a:solidFill>
          <a:srgbClr val="FEEAC9"/>
        </a:solidFill>
      </dgm:spPr>
      <dgm:t>
        <a:bodyPr/>
        <a:lstStyle/>
        <a:p>
          <a:r>
            <a:rPr lang="en-US" b="1" dirty="0" smtClean="0">
              <a:solidFill>
                <a:srgbClr val="E95A53"/>
              </a:solidFill>
              <a:latin typeface="+mj-lt"/>
            </a:rPr>
            <a:t>Reinforcement theory</a:t>
          </a:r>
          <a:endParaRPr lang="en-US" b="1" dirty="0">
            <a:solidFill>
              <a:srgbClr val="E95A53"/>
            </a:solidFill>
            <a:latin typeface="+mj-lt"/>
          </a:endParaRPr>
        </a:p>
      </dgm:t>
    </dgm:pt>
    <dgm:pt modelId="{5CE58357-8D5A-4D2F-B59C-267AC6A2AB1E}" type="parTrans" cxnId="{F7F754D0-9F55-47B6-9838-0A2CAFB60F4D}">
      <dgm:prSet/>
      <dgm:spPr/>
      <dgm:t>
        <a:bodyPr/>
        <a:lstStyle/>
        <a:p>
          <a:endParaRPr lang="en-US">
            <a:latin typeface="+mj-lt"/>
          </a:endParaRPr>
        </a:p>
      </dgm:t>
    </dgm:pt>
    <dgm:pt modelId="{93E6331A-6F7F-43E3-B9DA-A0E8AE8DB994}" type="sibTrans" cxnId="{F7F754D0-9F55-47B6-9838-0A2CAFB60F4D}">
      <dgm:prSet/>
      <dgm:spPr/>
      <dgm:t>
        <a:bodyPr/>
        <a:lstStyle/>
        <a:p>
          <a:endParaRPr lang="en-US">
            <a:latin typeface="+mj-lt"/>
          </a:endParaRPr>
        </a:p>
      </dgm:t>
    </dgm:pt>
    <dgm:pt modelId="{62364465-AEDD-465A-A1C8-0BAA10884626}">
      <dgm:prSet phldrT="[Text]"/>
      <dgm:spPr/>
      <dgm:t>
        <a:bodyPr/>
        <a:lstStyle/>
        <a:p>
          <a:r>
            <a:rPr lang="en-US" dirty="0" smtClean="0">
              <a:latin typeface="+mj-lt"/>
            </a:rPr>
            <a:t>Is an approach to motivation that argues that behavior that results in rewarding consequences is likely to be repeated, whereas behavior that results in punishing consequences is less likely to be repeated.</a:t>
          </a:r>
          <a:endParaRPr lang="en-US" dirty="0">
            <a:latin typeface="+mj-lt"/>
          </a:endParaRPr>
        </a:p>
      </dgm:t>
    </dgm:pt>
    <dgm:pt modelId="{72E87602-0754-49C8-A407-80DDF2B63ACA}" type="parTrans" cxnId="{C30E7140-7293-42AB-87D6-94EE516A1C20}">
      <dgm:prSet/>
      <dgm:spPr/>
      <dgm:t>
        <a:bodyPr/>
        <a:lstStyle/>
        <a:p>
          <a:endParaRPr lang="en-US">
            <a:latin typeface="+mj-lt"/>
          </a:endParaRPr>
        </a:p>
      </dgm:t>
    </dgm:pt>
    <dgm:pt modelId="{89CB9C26-36D6-41B8-AB45-B7AC91CB22FB}" type="sibTrans" cxnId="{C30E7140-7293-42AB-87D6-94EE516A1C20}">
      <dgm:prSet/>
      <dgm:spPr/>
      <dgm:t>
        <a:bodyPr/>
        <a:lstStyle/>
        <a:p>
          <a:endParaRPr lang="en-US">
            <a:latin typeface="+mj-lt"/>
          </a:endParaRPr>
        </a:p>
      </dgm:t>
    </dgm:pt>
    <dgm:pt modelId="{3BFB7A5F-2003-492E-85AE-B6878583B813}" type="pres">
      <dgm:prSet presAssocID="{7D0933D8-2CB3-43CB-8161-CD335D315EE4}" presName="linear" presStyleCnt="0">
        <dgm:presLayoutVars>
          <dgm:animLvl val="lvl"/>
          <dgm:resizeHandles val="exact"/>
        </dgm:presLayoutVars>
      </dgm:prSet>
      <dgm:spPr/>
      <dgm:t>
        <a:bodyPr/>
        <a:lstStyle/>
        <a:p>
          <a:endParaRPr lang="en-US"/>
        </a:p>
      </dgm:t>
    </dgm:pt>
    <dgm:pt modelId="{6821F9C1-F039-4D43-90FB-AB5EBF326CEC}" type="pres">
      <dgm:prSet presAssocID="{AB91CD0E-3FAF-47B6-B18C-C3B41ABC6117}" presName="parentText" presStyleLbl="node1" presStyleIdx="0" presStyleCnt="1">
        <dgm:presLayoutVars>
          <dgm:chMax val="0"/>
          <dgm:bulletEnabled val="1"/>
        </dgm:presLayoutVars>
      </dgm:prSet>
      <dgm:spPr/>
      <dgm:t>
        <a:bodyPr/>
        <a:lstStyle/>
        <a:p>
          <a:endParaRPr lang="en-US"/>
        </a:p>
      </dgm:t>
    </dgm:pt>
    <dgm:pt modelId="{EA3791FD-4CBA-4090-A7E6-25827B859D7C}" type="pres">
      <dgm:prSet presAssocID="{AB91CD0E-3FAF-47B6-B18C-C3B41ABC6117}" presName="childText" presStyleLbl="revTx" presStyleIdx="0" presStyleCnt="1">
        <dgm:presLayoutVars>
          <dgm:bulletEnabled val="1"/>
        </dgm:presLayoutVars>
      </dgm:prSet>
      <dgm:spPr/>
      <dgm:t>
        <a:bodyPr/>
        <a:lstStyle/>
        <a:p>
          <a:endParaRPr lang="en-US"/>
        </a:p>
      </dgm:t>
    </dgm:pt>
  </dgm:ptLst>
  <dgm:cxnLst>
    <dgm:cxn modelId="{A1D0E218-BBEC-44CD-A619-8504544DF395}" type="presOf" srcId="{AB91CD0E-3FAF-47B6-B18C-C3B41ABC6117}" destId="{6821F9C1-F039-4D43-90FB-AB5EBF326CEC}" srcOrd="0" destOrd="0" presId="urn:microsoft.com/office/officeart/2005/8/layout/vList2"/>
    <dgm:cxn modelId="{580C7D85-D7E2-40A1-9D48-028B205F8A4C}" type="presOf" srcId="{62364465-AEDD-465A-A1C8-0BAA10884626}" destId="{EA3791FD-4CBA-4090-A7E6-25827B859D7C}" srcOrd="0" destOrd="0" presId="urn:microsoft.com/office/officeart/2005/8/layout/vList2"/>
    <dgm:cxn modelId="{F7F754D0-9F55-47B6-9838-0A2CAFB60F4D}" srcId="{7D0933D8-2CB3-43CB-8161-CD335D315EE4}" destId="{AB91CD0E-3FAF-47B6-B18C-C3B41ABC6117}" srcOrd="0" destOrd="0" parTransId="{5CE58357-8D5A-4D2F-B59C-267AC6A2AB1E}" sibTransId="{93E6331A-6F7F-43E3-B9DA-A0E8AE8DB994}"/>
    <dgm:cxn modelId="{C30E7140-7293-42AB-87D6-94EE516A1C20}" srcId="{AB91CD0E-3FAF-47B6-B18C-C3B41ABC6117}" destId="{62364465-AEDD-465A-A1C8-0BAA10884626}" srcOrd="0" destOrd="0" parTransId="{72E87602-0754-49C8-A407-80DDF2B63ACA}" sibTransId="{89CB9C26-36D6-41B8-AB45-B7AC91CB22FB}"/>
    <dgm:cxn modelId="{F219DA66-2A33-4D5F-B421-8E4B8E2BBB8E}" type="presOf" srcId="{7D0933D8-2CB3-43CB-8161-CD335D315EE4}" destId="{3BFB7A5F-2003-492E-85AE-B6878583B813}" srcOrd="0" destOrd="0" presId="urn:microsoft.com/office/officeart/2005/8/layout/vList2"/>
    <dgm:cxn modelId="{83F77EE0-52D8-4E95-A832-15EC57F5AD17}" type="presParOf" srcId="{3BFB7A5F-2003-492E-85AE-B6878583B813}" destId="{6821F9C1-F039-4D43-90FB-AB5EBF326CEC}" srcOrd="0" destOrd="0" presId="urn:microsoft.com/office/officeart/2005/8/layout/vList2"/>
    <dgm:cxn modelId="{F3550EB4-0AE9-4009-AE01-D6B98D65414D}" type="presParOf" srcId="{3BFB7A5F-2003-492E-85AE-B6878583B813}" destId="{EA3791FD-4CBA-4090-A7E6-25827B859D7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E87325-348B-4E04-A67C-651AA3B6C60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EF7C393-15B2-4817-8F65-39DCC44573DC}">
      <dgm:prSet phldrT="[Text]"/>
      <dgm:spPr>
        <a:solidFill>
          <a:srgbClr val="002765"/>
        </a:solidFill>
      </dgm:spPr>
      <dgm:t>
        <a:bodyPr/>
        <a:lstStyle/>
        <a:p>
          <a:r>
            <a:rPr lang="en-US" dirty="0" smtClean="0">
              <a:latin typeface="+mj-lt"/>
            </a:rPr>
            <a:t>Sincere efforts to spread power.</a:t>
          </a:r>
          <a:endParaRPr lang="en-US" dirty="0">
            <a:latin typeface="+mj-lt"/>
          </a:endParaRPr>
        </a:p>
      </dgm:t>
    </dgm:pt>
    <dgm:pt modelId="{EE5736FA-E183-427B-844B-8D53DA05EA0A}" type="parTrans" cxnId="{78AE914F-DB83-4164-BB37-25FABC5E5B0F}">
      <dgm:prSet/>
      <dgm:spPr/>
      <dgm:t>
        <a:bodyPr/>
        <a:lstStyle/>
        <a:p>
          <a:endParaRPr lang="en-US">
            <a:latin typeface="+mj-lt"/>
          </a:endParaRPr>
        </a:p>
      </dgm:t>
    </dgm:pt>
    <dgm:pt modelId="{C7BEBDE6-C7E9-421E-A460-9C8453A7446F}" type="sibTrans" cxnId="{78AE914F-DB83-4164-BB37-25FABC5E5B0F}">
      <dgm:prSet/>
      <dgm:spPr/>
      <dgm:t>
        <a:bodyPr/>
        <a:lstStyle/>
        <a:p>
          <a:endParaRPr lang="en-US">
            <a:latin typeface="+mj-lt"/>
          </a:endParaRPr>
        </a:p>
      </dgm:t>
    </dgm:pt>
    <dgm:pt modelId="{67AEF51B-8A80-4C98-B492-147756421024}">
      <dgm:prSet phldrT="[Text]"/>
      <dgm:spPr>
        <a:solidFill>
          <a:srgbClr val="00A3B4"/>
        </a:solidFill>
      </dgm:spPr>
      <dgm:t>
        <a:bodyPr/>
        <a:lstStyle/>
        <a:p>
          <a:r>
            <a:rPr lang="en-US" dirty="0" smtClean="0">
              <a:latin typeface="+mj-lt"/>
            </a:rPr>
            <a:t>Commitment to maintaining participation.</a:t>
          </a:r>
          <a:endParaRPr lang="en-US" dirty="0">
            <a:latin typeface="+mj-lt"/>
          </a:endParaRPr>
        </a:p>
      </dgm:t>
    </dgm:pt>
    <dgm:pt modelId="{A3D4358F-22E9-4F83-B4DA-F75B92CE412E}" type="parTrans" cxnId="{3F347B9D-8448-4E36-950C-27D756F77334}">
      <dgm:prSet/>
      <dgm:spPr/>
      <dgm:t>
        <a:bodyPr/>
        <a:lstStyle/>
        <a:p>
          <a:endParaRPr lang="en-US">
            <a:latin typeface="+mj-lt"/>
          </a:endParaRPr>
        </a:p>
      </dgm:t>
    </dgm:pt>
    <dgm:pt modelId="{8BD938D8-0523-4008-8388-2F01422D2BEA}" type="sibTrans" cxnId="{3F347B9D-8448-4E36-950C-27D756F77334}">
      <dgm:prSet/>
      <dgm:spPr/>
      <dgm:t>
        <a:bodyPr/>
        <a:lstStyle/>
        <a:p>
          <a:endParaRPr lang="en-US">
            <a:latin typeface="+mj-lt"/>
          </a:endParaRPr>
        </a:p>
      </dgm:t>
    </dgm:pt>
    <dgm:pt modelId="{64582507-4A46-486E-9663-EB9F47AFB792}">
      <dgm:prSet phldrT="[Text]"/>
      <dgm:spPr>
        <a:solidFill>
          <a:srgbClr val="E57B00"/>
        </a:solidFill>
      </dgm:spPr>
      <dgm:t>
        <a:bodyPr/>
        <a:lstStyle/>
        <a:p>
          <a:r>
            <a:rPr lang="en-US" dirty="0" smtClean="0">
              <a:latin typeface="+mj-lt"/>
            </a:rPr>
            <a:t>Workers must believe they are working </a:t>
          </a:r>
          <a:r>
            <a:rPr lang="en-US" i="1" dirty="0" smtClean="0">
              <a:latin typeface="+mj-lt"/>
            </a:rPr>
            <a:t>with </a:t>
          </a:r>
          <a:r>
            <a:rPr lang="en-US" i="0" dirty="0" smtClean="0">
              <a:latin typeface="+mj-lt"/>
            </a:rPr>
            <a:t>managers.</a:t>
          </a:r>
          <a:endParaRPr lang="en-US" dirty="0">
            <a:latin typeface="+mj-lt"/>
          </a:endParaRPr>
        </a:p>
      </dgm:t>
    </dgm:pt>
    <dgm:pt modelId="{59E0DD69-7DED-4717-AB7A-CB54520B73C5}" type="parTrans" cxnId="{C7E46A77-99B0-4074-8DE8-ED07DBFF23C7}">
      <dgm:prSet/>
      <dgm:spPr/>
      <dgm:t>
        <a:bodyPr/>
        <a:lstStyle/>
        <a:p>
          <a:endParaRPr lang="en-US">
            <a:latin typeface="+mj-lt"/>
          </a:endParaRPr>
        </a:p>
      </dgm:t>
    </dgm:pt>
    <dgm:pt modelId="{07D511C6-29EE-49D7-BAC1-CB5C01D7E685}" type="sibTrans" cxnId="{C7E46A77-99B0-4074-8DE8-ED07DBFF23C7}">
      <dgm:prSet/>
      <dgm:spPr/>
      <dgm:t>
        <a:bodyPr/>
        <a:lstStyle/>
        <a:p>
          <a:endParaRPr lang="en-US">
            <a:latin typeface="+mj-lt"/>
          </a:endParaRPr>
        </a:p>
      </dgm:t>
    </dgm:pt>
    <dgm:pt modelId="{F75A8D04-B72D-48D1-8B88-ADF72A24F7E8}">
      <dgm:prSet phldrT="[Text]"/>
      <dgm:spPr>
        <a:solidFill>
          <a:srgbClr val="5C7E8E"/>
        </a:solidFill>
      </dgm:spPr>
      <dgm:t>
        <a:bodyPr/>
        <a:lstStyle/>
        <a:p>
          <a:r>
            <a:rPr lang="en-US" dirty="0" smtClean="0">
              <a:latin typeface="+mj-lt"/>
            </a:rPr>
            <a:t>Systematic and patient efforts to empower.</a:t>
          </a:r>
          <a:endParaRPr lang="en-US" dirty="0">
            <a:latin typeface="+mj-lt"/>
          </a:endParaRPr>
        </a:p>
      </dgm:t>
    </dgm:pt>
    <dgm:pt modelId="{665ACCC7-1B93-4770-B978-2D66F2BD8FCB}" type="parTrans" cxnId="{9562BA02-582B-45C0-B35D-567BE3429BD8}">
      <dgm:prSet/>
      <dgm:spPr/>
      <dgm:t>
        <a:bodyPr/>
        <a:lstStyle/>
        <a:p>
          <a:endParaRPr lang="en-US">
            <a:latin typeface="+mj-lt"/>
          </a:endParaRPr>
        </a:p>
      </dgm:t>
    </dgm:pt>
    <dgm:pt modelId="{0177D16F-7AC1-47BC-89F5-32AE5E2426B2}" type="sibTrans" cxnId="{9562BA02-582B-45C0-B35D-567BE3429BD8}">
      <dgm:prSet/>
      <dgm:spPr/>
      <dgm:t>
        <a:bodyPr/>
        <a:lstStyle/>
        <a:p>
          <a:endParaRPr lang="en-US">
            <a:latin typeface="+mj-lt"/>
          </a:endParaRPr>
        </a:p>
      </dgm:t>
    </dgm:pt>
    <dgm:pt modelId="{9C9AD4B8-1BCD-4D95-9FEE-1FE3FE4F3623}">
      <dgm:prSet phldrT="[Text]"/>
      <dgm:spPr>
        <a:solidFill>
          <a:schemeClr val="accent4">
            <a:lumMod val="75000"/>
          </a:schemeClr>
        </a:solidFill>
      </dgm:spPr>
      <dgm:t>
        <a:bodyPr/>
        <a:lstStyle/>
        <a:p>
          <a:r>
            <a:rPr lang="en-US" dirty="0" smtClean="0">
              <a:latin typeface="+mj-lt"/>
            </a:rPr>
            <a:t>Increased commitment to training.</a:t>
          </a:r>
          <a:endParaRPr lang="en-US" dirty="0">
            <a:latin typeface="+mj-lt"/>
          </a:endParaRPr>
        </a:p>
      </dgm:t>
    </dgm:pt>
    <dgm:pt modelId="{C89CB58B-8D57-4F36-BEE7-414435EDE7EF}" type="parTrans" cxnId="{EACCD288-2A49-4B4B-813E-5F00CF22978C}">
      <dgm:prSet/>
      <dgm:spPr/>
      <dgm:t>
        <a:bodyPr/>
        <a:lstStyle/>
        <a:p>
          <a:endParaRPr lang="en-US">
            <a:latin typeface="+mj-lt"/>
          </a:endParaRPr>
        </a:p>
      </dgm:t>
    </dgm:pt>
    <dgm:pt modelId="{ECC8634D-7239-4DAF-BB16-F8B5F24C5E3F}" type="sibTrans" cxnId="{EACCD288-2A49-4B4B-813E-5F00CF22978C}">
      <dgm:prSet/>
      <dgm:spPr/>
      <dgm:t>
        <a:bodyPr/>
        <a:lstStyle/>
        <a:p>
          <a:endParaRPr lang="en-US">
            <a:latin typeface="+mj-lt"/>
          </a:endParaRPr>
        </a:p>
      </dgm:t>
    </dgm:pt>
    <dgm:pt modelId="{CF6E0766-DA49-42B6-B476-B073A3FB5499}" type="pres">
      <dgm:prSet presAssocID="{AAE87325-348B-4E04-A67C-651AA3B6C602}" presName="diagram" presStyleCnt="0">
        <dgm:presLayoutVars>
          <dgm:dir/>
          <dgm:resizeHandles val="exact"/>
        </dgm:presLayoutVars>
      </dgm:prSet>
      <dgm:spPr/>
      <dgm:t>
        <a:bodyPr/>
        <a:lstStyle/>
        <a:p>
          <a:endParaRPr lang="en-US"/>
        </a:p>
      </dgm:t>
    </dgm:pt>
    <dgm:pt modelId="{AFEF0F48-C428-41AA-9C8B-9B49819C13A9}" type="pres">
      <dgm:prSet presAssocID="{AEF7C393-15B2-4817-8F65-39DCC44573DC}" presName="node" presStyleLbl="node1" presStyleIdx="0" presStyleCnt="5">
        <dgm:presLayoutVars>
          <dgm:bulletEnabled val="1"/>
        </dgm:presLayoutVars>
      </dgm:prSet>
      <dgm:spPr/>
      <dgm:t>
        <a:bodyPr/>
        <a:lstStyle/>
        <a:p>
          <a:endParaRPr lang="en-US"/>
        </a:p>
      </dgm:t>
    </dgm:pt>
    <dgm:pt modelId="{51067A3A-21EA-4BF5-816A-71783FE2FA4D}" type="pres">
      <dgm:prSet presAssocID="{C7BEBDE6-C7E9-421E-A460-9C8453A7446F}" presName="sibTrans" presStyleCnt="0"/>
      <dgm:spPr/>
    </dgm:pt>
    <dgm:pt modelId="{3C0AC176-D65A-4584-88AB-E46001F9D834}" type="pres">
      <dgm:prSet presAssocID="{67AEF51B-8A80-4C98-B492-147756421024}" presName="node" presStyleLbl="node1" presStyleIdx="1" presStyleCnt="5">
        <dgm:presLayoutVars>
          <dgm:bulletEnabled val="1"/>
        </dgm:presLayoutVars>
      </dgm:prSet>
      <dgm:spPr/>
      <dgm:t>
        <a:bodyPr/>
        <a:lstStyle/>
        <a:p>
          <a:endParaRPr lang="en-US"/>
        </a:p>
      </dgm:t>
    </dgm:pt>
    <dgm:pt modelId="{DD878A2A-95CE-4190-B84D-A28032FB7007}" type="pres">
      <dgm:prSet presAssocID="{8BD938D8-0523-4008-8388-2F01422D2BEA}" presName="sibTrans" presStyleCnt="0"/>
      <dgm:spPr/>
    </dgm:pt>
    <dgm:pt modelId="{AC239C61-CD1A-4A64-9ECA-2688678B42D3}" type="pres">
      <dgm:prSet presAssocID="{64582507-4A46-486E-9663-EB9F47AFB792}" presName="node" presStyleLbl="node1" presStyleIdx="2" presStyleCnt="5">
        <dgm:presLayoutVars>
          <dgm:bulletEnabled val="1"/>
        </dgm:presLayoutVars>
      </dgm:prSet>
      <dgm:spPr/>
      <dgm:t>
        <a:bodyPr/>
        <a:lstStyle/>
        <a:p>
          <a:endParaRPr lang="en-US"/>
        </a:p>
      </dgm:t>
    </dgm:pt>
    <dgm:pt modelId="{AC730DA6-8591-44AA-9AE6-B5D8D8D07EAE}" type="pres">
      <dgm:prSet presAssocID="{07D511C6-29EE-49D7-BAC1-CB5C01D7E685}" presName="sibTrans" presStyleCnt="0"/>
      <dgm:spPr/>
    </dgm:pt>
    <dgm:pt modelId="{44DF180B-9DCB-4915-A4A3-EF8836A88507}" type="pres">
      <dgm:prSet presAssocID="{F75A8D04-B72D-48D1-8B88-ADF72A24F7E8}" presName="node" presStyleLbl="node1" presStyleIdx="3" presStyleCnt="5">
        <dgm:presLayoutVars>
          <dgm:bulletEnabled val="1"/>
        </dgm:presLayoutVars>
      </dgm:prSet>
      <dgm:spPr/>
      <dgm:t>
        <a:bodyPr/>
        <a:lstStyle/>
        <a:p>
          <a:endParaRPr lang="en-US"/>
        </a:p>
      </dgm:t>
    </dgm:pt>
    <dgm:pt modelId="{213D68CC-65FE-459B-B2DB-A01143B42BAE}" type="pres">
      <dgm:prSet presAssocID="{0177D16F-7AC1-47BC-89F5-32AE5E2426B2}" presName="sibTrans" presStyleCnt="0"/>
      <dgm:spPr/>
    </dgm:pt>
    <dgm:pt modelId="{DF6DD69B-6BDD-4A41-86F3-23EEED685150}" type="pres">
      <dgm:prSet presAssocID="{9C9AD4B8-1BCD-4D95-9FEE-1FE3FE4F3623}" presName="node" presStyleLbl="node1" presStyleIdx="4" presStyleCnt="5">
        <dgm:presLayoutVars>
          <dgm:bulletEnabled val="1"/>
        </dgm:presLayoutVars>
      </dgm:prSet>
      <dgm:spPr/>
      <dgm:t>
        <a:bodyPr/>
        <a:lstStyle/>
        <a:p>
          <a:endParaRPr lang="en-US"/>
        </a:p>
      </dgm:t>
    </dgm:pt>
  </dgm:ptLst>
  <dgm:cxnLst>
    <dgm:cxn modelId="{26B1A95F-1D13-42E4-B774-83397819EF50}" type="presOf" srcId="{64582507-4A46-486E-9663-EB9F47AFB792}" destId="{AC239C61-CD1A-4A64-9ECA-2688678B42D3}" srcOrd="0" destOrd="0" presId="urn:microsoft.com/office/officeart/2005/8/layout/default"/>
    <dgm:cxn modelId="{3F347B9D-8448-4E36-950C-27D756F77334}" srcId="{AAE87325-348B-4E04-A67C-651AA3B6C602}" destId="{67AEF51B-8A80-4C98-B492-147756421024}" srcOrd="1" destOrd="0" parTransId="{A3D4358F-22E9-4F83-B4DA-F75B92CE412E}" sibTransId="{8BD938D8-0523-4008-8388-2F01422D2BEA}"/>
    <dgm:cxn modelId="{509B6DD9-0E4E-436E-820F-EF83A3D8B8FE}" type="presOf" srcId="{9C9AD4B8-1BCD-4D95-9FEE-1FE3FE4F3623}" destId="{DF6DD69B-6BDD-4A41-86F3-23EEED685150}" srcOrd="0" destOrd="0" presId="urn:microsoft.com/office/officeart/2005/8/layout/default"/>
    <dgm:cxn modelId="{78AE914F-DB83-4164-BB37-25FABC5E5B0F}" srcId="{AAE87325-348B-4E04-A67C-651AA3B6C602}" destId="{AEF7C393-15B2-4817-8F65-39DCC44573DC}" srcOrd="0" destOrd="0" parTransId="{EE5736FA-E183-427B-844B-8D53DA05EA0A}" sibTransId="{C7BEBDE6-C7E9-421E-A460-9C8453A7446F}"/>
    <dgm:cxn modelId="{E8BD2297-E5D4-4D0F-9BFD-BD651E708D8A}" type="presOf" srcId="{F75A8D04-B72D-48D1-8B88-ADF72A24F7E8}" destId="{44DF180B-9DCB-4915-A4A3-EF8836A88507}" srcOrd="0" destOrd="0" presId="urn:microsoft.com/office/officeart/2005/8/layout/default"/>
    <dgm:cxn modelId="{9562BA02-582B-45C0-B35D-567BE3429BD8}" srcId="{AAE87325-348B-4E04-A67C-651AA3B6C602}" destId="{F75A8D04-B72D-48D1-8B88-ADF72A24F7E8}" srcOrd="3" destOrd="0" parTransId="{665ACCC7-1B93-4770-B978-2D66F2BD8FCB}" sibTransId="{0177D16F-7AC1-47BC-89F5-32AE5E2426B2}"/>
    <dgm:cxn modelId="{1ACEE009-0A03-45B5-8528-17CC4F9ACA55}" type="presOf" srcId="{AAE87325-348B-4E04-A67C-651AA3B6C602}" destId="{CF6E0766-DA49-42B6-B476-B073A3FB5499}" srcOrd="0" destOrd="0" presId="urn:microsoft.com/office/officeart/2005/8/layout/default"/>
    <dgm:cxn modelId="{FF87A9C5-3D24-42FD-B170-E81AFA15F952}" type="presOf" srcId="{AEF7C393-15B2-4817-8F65-39DCC44573DC}" destId="{AFEF0F48-C428-41AA-9C8B-9B49819C13A9}" srcOrd="0" destOrd="0" presId="urn:microsoft.com/office/officeart/2005/8/layout/default"/>
    <dgm:cxn modelId="{C7E46A77-99B0-4074-8DE8-ED07DBFF23C7}" srcId="{AAE87325-348B-4E04-A67C-651AA3B6C602}" destId="{64582507-4A46-486E-9663-EB9F47AFB792}" srcOrd="2" destOrd="0" parTransId="{59E0DD69-7DED-4717-AB7A-CB54520B73C5}" sibTransId="{07D511C6-29EE-49D7-BAC1-CB5C01D7E685}"/>
    <dgm:cxn modelId="{EACCD288-2A49-4B4B-813E-5F00CF22978C}" srcId="{AAE87325-348B-4E04-A67C-651AA3B6C602}" destId="{9C9AD4B8-1BCD-4D95-9FEE-1FE3FE4F3623}" srcOrd="4" destOrd="0" parTransId="{C89CB58B-8D57-4F36-BEE7-414435EDE7EF}" sibTransId="{ECC8634D-7239-4DAF-BB16-F8B5F24C5E3F}"/>
    <dgm:cxn modelId="{109E0B41-3B0A-463E-AC61-36831B9F63F6}" type="presOf" srcId="{67AEF51B-8A80-4C98-B492-147756421024}" destId="{3C0AC176-D65A-4584-88AB-E46001F9D834}" srcOrd="0" destOrd="0" presId="urn:microsoft.com/office/officeart/2005/8/layout/default"/>
    <dgm:cxn modelId="{B2FD7591-9195-4A5D-B905-428567370128}" type="presParOf" srcId="{CF6E0766-DA49-42B6-B476-B073A3FB5499}" destId="{AFEF0F48-C428-41AA-9C8B-9B49819C13A9}" srcOrd="0" destOrd="0" presId="urn:microsoft.com/office/officeart/2005/8/layout/default"/>
    <dgm:cxn modelId="{A670B88B-B10F-451D-8EFC-A79B8503C8B7}" type="presParOf" srcId="{CF6E0766-DA49-42B6-B476-B073A3FB5499}" destId="{51067A3A-21EA-4BF5-816A-71783FE2FA4D}" srcOrd="1" destOrd="0" presId="urn:microsoft.com/office/officeart/2005/8/layout/default"/>
    <dgm:cxn modelId="{8EDE7C82-8BF3-479B-8FA4-3CC50A6CCF54}" type="presParOf" srcId="{CF6E0766-DA49-42B6-B476-B073A3FB5499}" destId="{3C0AC176-D65A-4584-88AB-E46001F9D834}" srcOrd="2" destOrd="0" presId="urn:microsoft.com/office/officeart/2005/8/layout/default"/>
    <dgm:cxn modelId="{B5203C47-75BC-4CA8-9BE6-4ADABE43EEE6}" type="presParOf" srcId="{CF6E0766-DA49-42B6-B476-B073A3FB5499}" destId="{DD878A2A-95CE-4190-B84D-A28032FB7007}" srcOrd="3" destOrd="0" presId="urn:microsoft.com/office/officeart/2005/8/layout/default"/>
    <dgm:cxn modelId="{DCEEB565-7F06-4287-9B2E-FFFF2114320D}" type="presParOf" srcId="{CF6E0766-DA49-42B6-B476-B073A3FB5499}" destId="{AC239C61-CD1A-4A64-9ECA-2688678B42D3}" srcOrd="4" destOrd="0" presId="urn:microsoft.com/office/officeart/2005/8/layout/default"/>
    <dgm:cxn modelId="{83445F7E-4281-49C3-B314-AA0C15FAD8E4}" type="presParOf" srcId="{CF6E0766-DA49-42B6-B476-B073A3FB5499}" destId="{AC730DA6-8591-44AA-9AE6-B5D8D8D07EAE}" srcOrd="5" destOrd="0" presId="urn:microsoft.com/office/officeart/2005/8/layout/default"/>
    <dgm:cxn modelId="{9FC377FA-C15B-4E9F-B26D-ECCC67D3CB21}" type="presParOf" srcId="{CF6E0766-DA49-42B6-B476-B073A3FB5499}" destId="{44DF180B-9DCB-4915-A4A3-EF8836A88507}" srcOrd="6" destOrd="0" presId="urn:microsoft.com/office/officeart/2005/8/layout/default"/>
    <dgm:cxn modelId="{582F78C8-7690-4F3D-9860-5B876EEF9B90}" type="presParOf" srcId="{CF6E0766-DA49-42B6-B476-B073A3FB5499}" destId="{213D68CC-65FE-459B-B2DB-A01143B42BAE}" srcOrd="7" destOrd="0" presId="urn:microsoft.com/office/officeart/2005/8/layout/default"/>
    <dgm:cxn modelId="{C2BB4042-D545-431D-B7CD-C8F5354ED19C}" type="presParOf" srcId="{CF6E0766-DA49-42B6-B476-B073A3FB5499}" destId="{DF6DD69B-6BDD-4A41-86F3-23EEED685150}" srcOrd="8" destOrd="0" presId="urn:microsoft.com/office/officeart/2005/8/layout/defaul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BCC6F6-6F3E-4495-9F5A-3C758B6E9E9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0F0F6B6-4592-4EF4-B8EC-8C266CF52AAE}">
      <dgm:prSet phldrT="[Text]"/>
      <dgm:spPr>
        <a:solidFill>
          <a:srgbClr val="D8E8C4"/>
        </a:solidFill>
      </dgm:spPr>
      <dgm:t>
        <a:bodyPr/>
        <a:lstStyle/>
        <a:p>
          <a:r>
            <a:rPr lang="en-US" dirty="0" smtClean="0">
              <a:solidFill>
                <a:schemeClr val="tx1"/>
              </a:solidFill>
              <a:latin typeface="+mj-lt"/>
            </a:rPr>
            <a:t>An organizational </a:t>
          </a:r>
          <a:r>
            <a:rPr lang="en-US" b="1" dirty="0" smtClean="0">
              <a:solidFill>
                <a:srgbClr val="E95A53"/>
              </a:solidFill>
              <a:latin typeface="+mj-lt"/>
            </a:rPr>
            <a:t>reward system</a:t>
          </a:r>
          <a:endParaRPr lang="en-US" b="1" dirty="0">
            <a:solidFill>
              <a:srgbClr val="E95A53"/>
            </a:solidFill>
            <a:latin typeface="+mj-lt"/>
          </a:endParaRPr>
        </a:p>
      </dgm:t>
    </dgm:pt>
    <dgm:pt modelId="{8A45F786-AB31-4C62-89AA-D9CCC906CE76}" type="parTrans" cxnId="{77B5E48D-038A-497E-B7DB-C6B8C798D998}">
      <dgm:prSet/>
      <dgm:spPr/>
      <dgm:t>
        <a:bodyPr/>
        <a:lstStyle/>
        <a:p>
          <a:endParaRPr lang="en-US">
            <a:latin typeface="+mj-lt"/>
          </a:endParaRPr>
        </a:p>
      </dgm:t>
    </dgm:pt>
    <dgm:pt modelId="{1D1BC4E9-BF43-42B5-8F80-99492C077F53}" type="sibTrans" cxnId="{77B5E48D-038A-497E-B7DB-C6B8C798D998}">
      <dgm:prSet/>
      <dgm:spPr/>
      <dgm:t>
        <a:bodyPr/>
        <a:lstStyle/>
        <a:p>
          <a:endParaRPr lang="en-US">
            <a:latin typeface="+mj-lt"/>
          </a:endParaRPr>
        </a:p>
      </dgm:t>
    </dgm:pt>
    <dgm:pt modelId="{F2B23FC9-A7D1-4817-B8D6-0DB40C819C93}">
      <dgm:prSet phldrT="[Text]"/>
      <dgm:spPr>
        <a:ln w="38100">
          <a:solidFill>
            <a:srgbClr val="D8E8C4"/>
          </a:solidFill>
        </a:ln>
      </dgm:spPr>
      <dgm:t>
        <a:bodyPr/>
        <a:lstStyle/>
        <a:p>
          <a:r>
            <a:rPr lang="en-US" dirty="0" smtClean="0">
              <a:latin typeface="+mj-lt"/>
            </a:rPr>
            <a:t>Is the formal and informal mechanisms by which employee performance is defined, evaluated, and rewarded.</a:t>
          </a:r>
          <a:endParaRPr lang="en-US" dirty="0">
            <a:latin typeface="+mj-lt"/>
          </a:endParaRPr>
        </a:p>
      </dgm:t>
    </dgm:pt>
    <dgm:pt modelId="{8A702692-D554-4F2A-9EDD-E03A9226D24F}" type="parTrans" cxnId="{A6957051-353A-485E-8FC2-7F6C6D8BD0FC}">
      <dgm:prSet/>
      <dgm:spPr/>
      <dgm:t>
        <a:bodyPr/>
        <a:lstStyle/>
        <a:p>
          <a:endParaRPr lang="en-US">
            <a:latin typeface="+mj-lt"/>
          </a:endParaRPr>
        </a:p>
      </dgm:t>
    </dgm:pt>
    <dgm:pt modelId="{61531D1F-4C78-479B-824C-EB53240572C5}" type="sibTrans" cxnId="{A6957051-353A-485E-8FC2-7F6C6D8BD0FC}">
      <dgm:prSet/>
      <dgm:spPr/>
      <dgm:t>
        <a:bodyPr/>
        <a:lstStyle/>
        <a:p>
          <a:endParaRPr lang="en-US">
            <a:latin typeface="+mj-lt"/>
          </a:endParaRPr>
        </a:p>
      </dgm:t>
    </dgm:pt>
    <dgm:pt modelId="{E61E82E0-30C4-408D-9DF3-1BD0C6796122}" type="pres">
      <dgm:prSet presAssocID="{38BCC6F6-6F3E-4495-9F5A-3C758B6E9E9D}" presName="linear" presStyleCnt="0">
        <dgm:presLayoutVars>
          <dgm:animLvl val="lvl"/>
          <dgm:resizeHandles val="exact"/>
        </dgm:presLayoutVars>
      </dgm:prSet>
      <dgm:spPr/>
      <dgm:t>
        <a:bodyPr/>
        <a:lstStyle/>
        <a:p>
          <a:endParaRPr lang="en-US"/>
        </a:p>
      </dgm:t>
    </dgm:pt>
    <dgm:pt modelId="{F8F95190-B9EA-43D0-BEAE-4CAEA75AB6E7}" type="pres">
      <dgm:prSet presAssocID="{90F0F6B6-4592-4EF4-B8EC-8C266CF52AAE}" presName="parentText" presStyleLbl="node1" presStyleIdx="0" presStyleCnt="1" custScaleY="64849">
        <dgm:presLayoutVars>
          <dgm:chMax val="0"/>
          <dgm:bulletEnabled val="1"/>
        </dgm:presLayoutVars>
      </dgm:prSet>
      <dgm:spPr/>
      <dgm:t>
        <a:bodyPr/>
        <a:lstStyle/>
        <a:p>
          <a:endParaRPr lang="en-US"/>
        </a:p>
      </dgm:t>
    </dgm:pt>
    <dgm:pt modelId="{76777C03-03BD-4B87-9561-06332FE5D2CC}" type="pres">
      <dgm:prSet presAssocID="{90F0F6B6-4592-4EF4-B8EC-8C266CF52AAE}" presName="childText" presStyleLbl="revTx" presStyleIdx="0" presStyleCnt="1">
        <dgm:presLayoutVars>
          <dgm:bulletEnabled val="1"/>
        </dgm:presLayoutVars>
      </dgm:prSet>
      <dgm:spPr/>
      <dgm:t>
        <a:bodyPr/>
        <a:lstStyle/>
        <a:p>
          <a:endParaRPr lang="en-US"/>
        </a:p>
      </dgm:t>
    </dgm:pt>
  </dgm:ptLst>
  <dgm:cxnLst>
    <dgm:cxn modelId="{22F19B53-D64D-4403-B70C-EBC63D0E4661}" type="presOf" srcId="{F2B23FC9-A7D1-4817-B8D6-0DB40C819C93}" destId="{76777C03-03BD-4B87-9561-06332FE5D2CC}" srcOrd="0" destOrd="0" presId="urn:microsoft.com/office/officeart/2005/8/layout/vList2"/>
    <dgm:cxn modelId="{77B5E48D-038A-497E-B7DB-C6B8C798D998}" srcId="{38BCC6F6-6F3E-4495-9F5A-3C758B6E9E9D}" destId="{90F0F6B6-4592-4EF4-B8EC-8C266CF52AAE}" srcOrd="0" destOrd="0" parTransId="{8A45F786-AB31-4C62-89AA-D9CCC906CE76}" sibTransId="{1D1BC4E9-BF43-42B5-8F80-99492C077F53}"/>
    <dgm:cxn modelId="{3865905C-F2D3-4320-871B-BFC4F961FEDB}" type="presOf" srcId="{90F0F6B6-4592-4EF4-B8EC-8C266CF52AAE}" destId="{F8F95190-B9EA-43D0-BEAE-4CAEA75AB6E7}" srcOrd="0" destOrd="0" presId="urn:microsoft.com/office/officeart/2005/8/layout/vList2"/>
    <dgm:cxn modelId="{17C90D0A-6EC1-4C5E-BEBA-16DE21510500}" type="presOf" srcId="{38BCC6F6-6F3E-4495-9F5A-3C758B6E9E9D}" destId="{E61E82E0-30C4-408D-9DF3-1BD0C6796122}" srcOrd="0" destOrd="0" presId="urn:microsoft.com/office/officeart/2005/8/layout/vList2"/>
    <dgm:cxn modelId="{A6957051-353A-485E-8FC2-7F6C6D8BD0FC}" srcId="{90F0F6B6-4592-4EF4-B8EC-8C266CF52AAE}" destId="{F2B23FC9-A7D1-4817-B8D6-0DB40C819C93}" srcOrd="0" destOrd="0" parTransId="{8A702692-D554-4F2A-9EDD-E03A9226D24F}" sibTransId="{61531D1F-4C78-479B-824C-EB53240572C5}"/>
    <dgm:cxn modelId="{8D7195D9-3D50-402C-A05F-49A1473CE739}" type="presParOf" srcId="{E61E82E0-30C4-408D-9DF3-1BD0C6796122}" destId="{F8F95190-B9EA-43D0-BEAE-4CAEA75AB6E7}" srcOrd="0" destOrd="0" presId="urn:microsoft.com/office/officeart/2005/8/layout/vList2"/>
    <dgm:cxn modelId="{719267F9-7294-4258-978B-3ADC29560902}" type="presParOf" srcId="{E61E82E0-30C4-408D-9DF3-1BD0C6796122}" destId="{76777C03-03BD-4B87-9561-06332FE5D2C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AE04AD-AB9B-4619-80EE-591147B57B5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D29FEF7F-E4FF-471D-8295-6C5C5DC9CD91}">
      <dgm:prSet phldrT="[Text]"/>
      <dgm:spPr>
        <a:solidFill>
          <a:srgbClr val="D8E8C4"/>
        </a:solidFill>
      </dgm:spPr>
      <dgm:t>
        <a:bodyPr/>
        <a:lstStyle/>
        <a:p>
          <a:r>
            <a:rPr lang="en-US" b="1" dirty="0" err="1" smtClean="0">
              <a:solidFill>
                <a:srgbClr val="E95A53"/>
              </a:solidFill>
              <a:latin typeface="+mj-lt"/>
            </a:rPr>
            <a:t>Gainsharing</a:t>
          </a:r>
          <a:r>
            <a:rPr lang="en-US" b="1" dirty="0" smtClean="0">
              <a:solidFill>
                <a:srgbClr val="E95A53"/>
              </a:solidFill>
              <a:latin typeface="+mj-lt"/>
            </a:rPr>
            <a:t> programs</a:t>
          </a:r>
          <a:endParaRPr lang="en-US" b="1" dirty="0">
            <a:solidFill>
              <a:srgbClr val="E95A53"/>
            </a:solidFill>
            <a:latin typeface="+mj-lt"/>
          </a:endParaRPr>
        </a:p>
      </dgm:t>
    </dgm:pt>
    <dgm:pt modelId="{C1573407-B513-457A-9C46-04B897FD509E}" type="parTrans" cxnId="{E823F414-E96F-43BF-8A57-5AA533172F3F}">
      <dgm:prSet/>
      <dgm:spPr/>
      <dgm:t>
        <a:bodyPr/>
        <a:lstStyle/>
        <a:p>
          <a:endParaRPr lang="en-US">
            <a:solidFill>
              <a:schemeClr val="tx1"/>
            </a:solidFill>
            <a:latin typeface="+mj-lt"/>
          </a:endParaRPr>
        </a:p>
      </dgm:t>
    </dgm:pt>
    <dgm:pt modelId="{753AB153-DD72-4ECA-8203-155FFF7CB93D}" type="sibTrans" cxnId="{E823F414-E96F-43BF-8A57-5AA533172F3F}">
      <dgm:prSet/>
      <dgm:spPr/>
      <dgm:t>
        <a:bodyPr/>
        <a:lstStyle/>
        <a:p>
          <a:endParaRPr lang="en-US">
            <a:solidFill>
              <a:schemeClr val="tx1"/>
            </a:solidFill>
            <a:latin typeface="+mj-lt"/>
          </a:endParaRPr>
        </a:p>
      </dgm:t>
    </dgm:pt>
    <dgm:pt modelId="{56AE3852-9F63-41B7-ACFF-8AED74F01E52}">
      <dgm:prSet phldrT="[Text]"/>
      <dgm:spPr>
        <a:solidFill>
          <a:srgbClr val="D8E8C4"/>
        </a:solidFill>
      </dgm:spPr>
      <dgm:t>
        <a:bodyPr/>
        <a:lstStyle/>
        <a:p>
          <a:r>
            <a:rPr lang="en-US" dirty="0" smtClean="0">
              <a:solidFill>
                <a:schemeClr val="tx1"/>
              </a:solidFill>
              <a:latin typeface="+mj-lt"/>
            </a:rPr>
            <a:t>Are designed to share the cost savings from employee productivity improvements.  Aligns employee and corporate interests.</a:t>
          </a:r>
          <a:endParaRPr lang="en-US" dirty="0">
            <a:solidFill>
              <a:schemeClr val="tx1"/>
            </a:solidFill>
            <a:latin typeface="+mj-lt"/>
          </a:endParaRPr>
        </a:p>
      </dgm:t>
    </dgm:pt>
    <dgm:pt modelId="{9718B79E-030B-470F-B8F1-909E3D234066}" type="parTrans" cxnId="{8A03A6B7-E333-419F-A590-70E925918400}">
      <dgm:prSet/>
      <dgm:spPr/>
      <dgm:t>
        <a:bodyPr/>
        <a:lstStyle/>
        <a:p>
          <a:endParaRPr lang="en-US">
            <a:solidFill>
              <a:schemeClr val="tx1"/>
            </a:solidFill>
            <a:latin typeface="+mj-lt"/>
          </a:endParaRPr>
        </a:p>
      </dgm:t>
    </dgm:pt>
    <dgm:pt modelId="{123D29FE-16F9-45B6-A6B5-817B592DD4B7}" type="sibTrans" cxnId="{8A03A6B7-E333-419F-A590-70E925918400}">
      <dgm:prSet/>
      <dgm:spPr/>
      <dgm:t>
        <a:bodyPr/>
        <a:lstStyle/>
        <a:p>
          <a:endParaRPr lang="en-US">
            <a:solidFill>
              <a:schemeClr val="tx1"/>
            </a:solidFill>
            <a:latin typeface="+mj-lt"/>
          </a:endParaRPr>
        </a:p>
      </dgm:t>
    </dgm:pt>
    <dgm:pt modelId="{4A7633BC-6CE5-41DA-B31A-E7F9543306E9}">
      <dgm:prSet phldrT="[Text]"/>
      <dgm:spPr>
        <a:solidFill>
          <a:srgbClr val="FEEAC9"/>
        </a:solidFill>
      </dgm:spPr>
      <dgm:t>
        <a:bodyPr/>
        <a:lstStyle/>
        <a:p>
          <a:r>
            <a:rPr lang="en-US" dirty="0" smtClean="0">
              <a:solidFill>
                <a:schemeClr val="tx1"/>
              </a:solidFill>
              <a:latin typeface="+mj-lt"/>
            </a:rPr>
            <a:t>The </a:t>
          </a:r>
          <a:r>
            <a:rPr lang="en-US" b="1" dirty="0" smtClean="0">
              <a:solidFill>
                <a:srgbClr val="E95A53"/>
              </a:solidFill>
              <a:latin typeface="+mj-lt"/>
            </a:rPr>
            <a:t>Scanlon plan</a:t>
          </a:r>
          <a:endParaRPr lang="en-US" b="1" dirty="0">
            <a:solidFill>
              <a:srgbClr val="E95A53"/>
            </a:solidFill>
            <a:latin typeface="+mj-lt"/>
          </a:endParaRPr>
        </a:p>
      </dgm:t>
    </dgm:pt>
    <dgm:pt modelId="{E77CCDDE-D835-4F8F-A63A-9163DEB5F25A}" type="parTrans" cxnId="{BA0ECA51-C7A4-428A-9165-93E33523CCA5}">
      <dgm:prSet/>
      <dgm:spPr/>
      <dgm:t>
        <a:bodyPr/>
        <a:lstStyle/>
        <a:p>
          <a:endParaRPr lang="en-US">
            <a:solidFill>
              <a:schemeClr val="tx1"/>
            </a:solidFill>
            <a:latin typeface="+mj-lt"/>
          </a:endParaRPr>
        </a:p>
      </dgm:t>
    </dgm:pt>
    <dgm:pt modelId="{5E82445B-FF8B-49E8-B073-9AC7803A3DBF}" type="sibTrans" cxnId="{BA0ECA51-C7A4-428A-9165-93E33523CCA5}">
      <dgm:prSet/>
      <dgm:spPr/>
      <dgm:t>
        <a:bodyPr/>
        <a:lstStyle/>
        <a:p>
          <a:endParaRPr lang="en-US">
            <a:solidFill>
              <a:schemeClr val="tx1"/>
            </a:solidFill>
            <a:latin typeface="+mj-lt"/>
          </a:endParaRPr>
        </a:p>
      </dgm:t>
    </dgm:pt>
    <dgm:pt modelId="{7973BFED-3D96-41D1-9C02-379F2D90FF96}">
      <dgm:prSet phldrT="[Text]"/>
      <dgm:spPr>
        <a:solidFill>
          <a:srgbClr val="FEEAC9"/>
        </a:solidFill>
      </dgm:spPr>
      <dgm:t>
        <a:bodyPr/>
        <a:lstStyle/>
        <a:p>
          <a:r>
            <a:rPr lang="en-US" dirty="0" smtClean="0">
              <a:solidFill>
                <a:schemeClr val="tx1"/>
              </a:solidFill>
              <a:latin typeface="+mj-lt"/>
            </a:rPr>
            <a:t>Is similar to </a:t>
          </a:r>
          <a:r>
            <a:rPr lang="en-US" dirty="0" err="1" smtClean="0">
              <a:solidFill>
                <a:schemeClr val="tx1"/>
              </a:solidFill>
              <a:latin typeface="+mj-lt"/>
            </a:rPr>
            <a:t>gainsharing</a:t>
          </a:r>
          <a:r>
            <a:rPr lang="en-US" dirty="0" smtClean="0">
              <a:solidFill>
                <a:schemeClr val="tx1"/>
              </a:solidFill>
              <a:latin typeface="+mj-lt"/>
            </a:rPr>
            <a:t>, but the distribution of gains is tilted much more heavily toward employees.</a:t>
          </a:r>
          <a:endParaRPr lang="en-US" dirty="0">
            <a:solidFill>
              <a:schemeClr val="tx1"/>
            </a:solidFill>
            <a:latin typeface="+mj-lt"/>
          </a:endParaRPr>
        </a:p>
      </dgm:t>
    </dgm:pt>
    <dgm:pt modelId="{6650588F-000D-4769-B15C-37D734D155A3}" type="parTrans" cxnId="{2C395CFF-DFF5-47BE-A73C-E37383DE4EB8}">
      <dgm:prSet/>
      <dgm:spPr/>
      <dgm:t>
        <a:bodyPr/>
        <a:lstStyle/>
        <a:p>
          <a:endParaRPr lang="en-US">
            <a:solidFill>
              <a:schemeClr val="tx1"/>
            </a:solidFill>
            <a:latin typeface="+mj-lt"/>
          </a:endParaRPr>
        </a:p>
      </dgm:t>
    </dgm:pt>
    <dgm:pt modelId="{D9BF93D3-82C7-42EA-926D-C4D743B9CAEA}" type="sibTrans" cxnId="{2C395CFF-DFF5-47BE-A73C-E37383DE4EB8}">
      <dgm:prSet/>
      <dgm:spPr/>
      <dgm:t>
        <a:bodyPr/>
        <a:lstStyle/>
        <a:p>
          <a:endParaRPr lang="en-US">
            <a:solidFill>
              <a:schemeClr val="tx1"/>
            </a:solidFill>
            <a:latin typeface="+mj-lt"/>
          </a:endParaRPr>
        </a:p>
      </dgm:t>
    </dgm:pt>
    <dgm:pt modelId="{4DAC8595-9995-489E-A857-D05F1626230B}" type="pres">
      <dgm:prSet presAssocID="{56AE04AD-AB9B-4619-80EE-591147B57B5A}" presName="Name0" presStyleCnt="0">
        <dgm:presLayoutVars>
          <dgm:dir/>
          <dgm:resizeHandles val="exact"/>
        </dgm:presLayoutVars>
      </dgm:prSet>
      <dgm:spPr/>
      <dgm:t>
        <a:bodyPr/>
        <a:lstStyle/>
        <a:p>
          <a:endParaRPr lang="en-US"/>
        </a:p>
      </dgm:t>
    </dgm:pt>
    <dgm:pt modelId="{745FDC86-C79B-4D7C-8BC7-9A1D01D29539}" type="pres">
      <dgm:prSet presAssocID="{D29FEF7F-E4FF-471D-8295-6C5C5DC9CD91}" presName="node" presStyleLbl="node1" presStyleIdx="0" presStyleCnt="2">
        <dgm:presLayoutVars>
          <dgm:bulletEnabled val="1"/>
        </dgm:presLayoutVars>
      </dgm:prSet>
      <dgm:spPr/>
      <dgm:t>
        <a:bodyPr/>
        <a:lstStyle/>
        <a:p>
          <a:endParaRPr lang="en-US"/>
        </a:p>
      </dgm:t>
    </dgm:pt>
    <dgm:pt modelId="{50CF845E-CDC6-49C2-83C3-5F8C07C55264}" type="pres">
      <dgm:prSet presAssocID="{753AB153-DD72-4ECA-8203-155FFF7CB93D}" presName="sibTrans" presStyleCnt="0"/>
      <dgm:spPr/>
    </dgm:pt>
    <dgm:pt modelId="{C36145BB-C7A1-47D8-A1E1-17AF0A86BC73}" type="pres">
      <dgm:prSet presAssocID="{4A7633BC-6CE5-41DA-B31A-E7F9543306E9}" presName="node" presStyleLbl="node1" presStyleIdx="1" presStyleCnt="2">
        <dgm:presLayoutVars>
          <dgm:bulletEnabled val="1"/>
        </dgm:presLayoutVars>
      </dgm:prSet>
      <dgm:spPr/>
      <dgm:t>
        <a:bodyPr/>
        <a:lstStyle/>
        <a:p>
          <a:endParaRPr lang="en-US"/>
        </a:p>
      </dgm:t>
    </dgm:pt>
  </dgm:ptLst>
  <dgm:cxnLst>
    <dgm:cxn modelId="{2C395CFF-DFF5-47BE-A73C-E37383DE4EB8}" srcId="{4A7633BC-6CE5-41DA-B31A-E7F9543306E9}" destId="{7973BFED-3D96-41D1-9C02-379F2D90FF96}" srcOrd="0" destOrd="0" parTransId="{6650588F-000D-4769-B15C-37D734D155A3}" sibTransId="{D9BF93D3-82C7-42EA-926D-C4D743B9CAEA}"/>
    <dgm:cxn modelId="{28F6172B-2631-49BC-831D-297BC7A5982E}" type="presOf" srcId="{7973BFED-3D96-41D1-9C02-379F2D90FF96}" destId="{C36145BB-C7A1-47D8-A1E1-17AF0A86BC73}" srcOrd="0" destOrd="1" presId="urn:microsoft.com/office/officeart/2005/8/layout/hList6"/>
    <dgm:cxn modelId="{647028FB-61A3-47FD-9A01-708CC6CE67AD}" type="presOf" srcId="{56AE3852-9F63-41B7-ACFF-8AED74F01E52}" destId="{745FDC86-C79B-4D7C-8BC7-9A1D01D29539}" srcOrd="0" destOrd="1" presId="urn:microsoft.com/office/officeart/2005/8/layout/hList6"/>
    <dgm:cxn modelId="{4357AB4F-007F-48C2-8C42-F5CD6EB57107}" type="presOf" srcId="{56AE04AD-AB9B-4619-80EE-591147B57B5A}" destId="{4DAC8595-9995-489E-A857-D05F1626230B}" srcOrd="0" destOrd="0" presId="urn:microsoft.com/office/officeart/2005/8/layout/hList6"/>
    <dgm:cxn modelId="{B8C58FF8-6417-4B81-A122-DB76E9EC1748}" type="presOf" srcId="{4A7633BC-6CE5-41DA-B31A-E7F9543306E9}" destId="{C36145BB-C7A1-47D8-A1E1-17AF0A86BC73}" srcOrd="0" destOrd="0" presId="urn:microsoft.com/office/officeart/2005/8/layout/hList6"/>
    <dgm:cxn modelId="{BA0ECA51-C7A4-428A-9165-93E33523CCA5}" srcId="{56AE04AD-AB9B-4619-80EE-591147B57B5A}" destId="{4A7633BC-6CE5-41DA-B31A-E7F9543306E9}" srcOrd="1" destOrd="0" parTransId="{E77CCDDE-D835-4F8F-A63A-9163DEB5F25A}" sibTransId="{5E82445B-FF8B-49E8-B073-9AC7803A3DBF}"/>
    <dgm:cxn modelId="{E823F414-E96F-43BF-8A57-5AA533172F3F}" srcId="{56AE04AD-AB9B-4619-80EE-591147B57B5A}" destId="{D29FEF7F-E4FF-471D-8295-6C5C5DC9CD91}" srcOrd="0" destOrd="0" parTransId="{C1573407-B513-457A-9C46-04B897FD509E}" sibTransId="{753AB153-DD72-4ECA-8203-155FFF7CB93D}"/>
    <dgm:cxn modelId="{8A03A6B7-E333-419F-A590-70E925918400}" srcId="{D29FEF7F-E4FF-471D-8295-6C5C5DC9CD91}" destId="{56AE3852-9F63-41B7-ACFF-8AED74F01E52}" srcOrd="0" destOrd="0" parTransId="{9718B79E-030B-470F-B8F1-909E3D234066}" sibTransId="{123D29FE-16F9-45B6-A6B5-817B592DD4B7}"/>
    <dgm:cxn modelId="{F93C1CDA-25C6-4BB5-8ED6-DE31578BB529}" type="presOf" srcId="{D29FEF7F-E4FF-471D-8295-6C5C5DC9CD91}" destId="{745FDC86-C79B-4D7C-8BC7-9A1D01D29539}" srcOrd="0" destOrd="0" presId="urn:microsoft.com/office/officeart/2005/8/layout/hList6"/>
    <dgm:cxn modelId="{EC13C772-D76B-4797-9EFC-962A36C8054D}" type="presParOf" srcId="{4DAC8595-9995-489E-A857-D05F1626230B}" destId="{745FDC86-C79B-4D7C-8BC7-9A1D01D29539}" srcOrd="0" destOrd="0" presId="urn:microsoft.com/office/officeart/2005/8/layout/hList6"/>
    <dgm:cxn modelId="{7E4DE57D-8BF9-4CCA-9DC1-404672DFC14A}" type="presParOf" srcId="{4DAC8595-9995-489E-A857-D05F1626230B}" destId="{50CF845E-CDC6-49C2-83C3-5F8C07C55264}" srcOrd="1" destOrd="0" presId="urn:microsoft.com/office/officeart/2005/8/layout/hList6"/>
    <dgm:cxn modelId="{DA2F3428-8743-4AD7-890D-10762B959F2A}" type="presParOf" srcId="{4DAC8595-9995-489E-A857-D05F1626230B}" destId="{C36145BB-C7A1-47D8-A1E1-17AF0A86BC73}"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47A02D-ACDC-40C0-A6BB-E8699B87D2F8}" type="doc">
      <dgm:prSet loTypeId="urn:microsoft.com/office/officeart/2005/8/layout/hProcess7" loCatId="list" qsTypeId="urn:microsoft.com/office/officeart/2005/8/quickstyle/simple4" qsCatId="simple" csTypeId="urn:microsoft.com/office/officeart/2005/8/colors/accent1_2" csCatId="accent1" phldr="1"/>
      <dgm:spPr/>
      <dgm:t>
        <a:bodyPr/>
        <a:lstStyle/>
        <a:p>
          <a:endParaRPr lang="en-US"/>
        </a:p>
      </dgm:t>
    </dgm:pt>
    <dgm:pt modelId="{E9644000-7CBF-4AD3-A517-78BA774E5869}">
      <dgm:prSet phldrT="[Text]"/>
      <dgm:spPr>
        <a:solidFill>
          <a:srgbClr val="002765"/>
        </a:solidFill>
      </dgm:spPr>
      <dgm:t>
        <a:bodyPr/>
        <a:lstStyle/>
        <a:p>
          <a:r>
            <a:rPr lang="en-US" dirty="0" smtClean="0">
              <a:latin typeface="+mj-lt"/>
            </a:rPr>
            <a:t>New</a:t>
          </a:r>
          <a:endParaRPr lang="en-US" dirty="0">
            <a:latin typeface="+mj-lt"/>
          </a:endParaRPr>
        </a:p>
      </dgm:t>
    </dgm:pt>
    <dgm:pt modelId="{D95ECEA6-BF8B-4958-BBEF-B724BE70955D}" type="parTrans" cxnId="{2643FB83-9FAE-4B55-935D-9397E6D3E9B6}">
      <dgm:prSet/>
      <dgm:spPr/>
      <dgm:t>
        <a:bodyPr/>
        <a:lstStyle/>
        <a:p>
          <a:endParaRPr lang="en-US">
            <a:latin typeface="+mj-lt"/>
          </a:endParaRPr>
        </a:p>
      </dgm:t>
    </dgm:pt>
    <dgm:pt modelId="{CCA6A575-00EA-41BF-86B4-D088CE689E00}" type="sibTrans" cxnId="{2643FB83-9FAE-4B55-935D-9397E6D3E9B6}">
      <dgm:prSet/>
      <dgm:spPr/>
      <dgm:t>
        <a:bodyPr/>
        <a:lstStyle/>
        <a:p>
          <a:endParaRPr lang="en-US">
            <a:latin typeface="+mj-lt"/>
          </a:endParaRPr>
        </a:p>
      </dgm:t>
    </dgm:pt>
    <dgm:pt modelId="{0F9D4BFF-81A6-491D-BE39-5CD044715190}">
      <dgm:prSet phldrT="[Text]"/>
      <dgm:spPr/>
      <dgm:t>
        <a:bodyPr/>
        <a:lstStyle/>
        <a:p>
          <a:r>
            <a:rPr lang="en-US" dirty="0" smtClean="0">
              <a:latin typeface="+mj-lt"/>
            </a:rPr>
            <a:t>Some organizations allow employees a greater say in how rewards are determined and allocated.</a:t>
          </a:r>
          <a:endParaRPr lang="en-US" dirty="0">
            <a:latin typeface="+mj-lt"/>
          </a:endParaRPr>
        </a:p>
      </dgm:t>
    </dgm:pt>
    <dgm:pt modelId="{4AB64723-78C8-4F6F-8305-30DC6BF585BE}" type="parTrans" cxnId="{60FDF68D-A51F-4405-8753-EF4076E7E9C5}">
      <dgm:prSet/>
      <dgm:spPr/>
      <dgm:t>
        <a:bodyPr/>
        <a:lstStyle/>
        <a:p>
          <a:endParaRPr lang="en-US">
            <a:latin typeface="+mj-lt"/>
          </a:endParaRPr>
        </a:p>
      </dgm:t>
    </dgm:pt>
    <dgm:pt modelId="{D8794B30-CC58-4E25-AE13-4074EAE75AEC}" type="sibTrans" cxnId="{60FDF68D-A51F-4405-8753-EF4076E7E9C5}">
      <dgm:prSet/>
      <dgm:spPr/>
      <dgm:t>
        <a:bodyPr/>
        <a:lstStyle/>
        <a:p>
          <a:endParaRPr lang="en-US">
            <a:latin typeface="+mj-lt"/>
          </a:endParaRPr>
        </a:p>
      </dgm:t>
    </dgm:pt>
    <dgm:pt modelId="{E86DAD61-A222-4F38-8D27-CEEB7250BB89}">
      <dgm:prSet phldrT="[Text]"/>
      <dgm:spPr>
        <a:solidFill>
          <a:srgbClr val="00A3B4"/>
        </a:solidFill>
      </dgm:spPr>
      <dgm:t>
        <a:bodyPr/>
        <a:lstStyle/>
        <a:p>
          <a:r>
            <a:rPr lang="en-US" dirty="0" smtClean="0">
              <a:latin typeface="+mj-lt"/>
            </a:rPr>
            <a:t>New</a:t>
          </a:r>
          <a:endParaRPr lang="en-US" dirty="0">
            <a:latin typeface="+mj-lt"/>
          </a:endParaRPr>
        </a:p>
      </dgm:t>
    </dgm:pt>
    <dgm:pt modelId="{9391F942-6B0B-4661-B5A8-168B0975F68D}" type="parTrans" cxnId="{FCE8B0BA-7774-49B6-A63C-BDBF48B1076C}">
      <dgm:prSet/>
      <dgm:spPr/>
      <dgm:t>
        <a:bodyPr/>
        <a:lstStyle/>
        <a:p>
          <a:endParaRPr lang="en-US">
            <a:latin typeface="+mj-lt"/>
          </a:endParaRPr>
        </a:p>
      </dgm:t>
    </dgm:pt>
    <dgm:pt modelId="{4052A108-F6BA-486A-B027-BA7D088842AA}" type="sibTrans" cxnId="{FCE8B0BA-7774-49B6-A63C-BDBF48B1076C}">
      <dgm:prSet/>
      <dgm:spPr/>
      <dgm:t>
        <a:bodyPr/>
        <a:lstStyle/>
        <a:p>
          <a:endParaRPr lang="en-US">
            <a:latin typeface="+mj-lt"/>
          </a:endParaRPr>
        </a:p>
      </dgm:t>
    </dgm:pt>
    <dgm:pt modelId="{51381018-0963-4F59-A24B-B343314F2D63}">
      <dgm:prSet phldrT="[Text]"/>
      <dgm:spPr/>
      <dgm:t>
        <a:bodyPr/>
        <a:lstStyle/>
        <a:p>
          <a:r>
            <a:rPr lang="en-US" dirty="0" smtClean="0">
              <a:latin typeface="+mj-lt"/>
            </a:rPr>
            <a:t>Some firms customize rewards to each individual employee’s needs.</a:t>
          </a:r>
          <a:endParaRPr lang="en-US" dirty="0">
            <a:latin typeface="+mj-lt"/>
          </a:endParaRPr>
        </a:p>
      </dgm:t>
    </dgm:pt>
    <dgm:pt modelId="{53EE1C59-6FEE-4E67-99EC-4BAF4381C168}" type="parTrans" cxnId="{B53E00D9-A5A9-4951-8136-F61DAA68D298}">
      <dgm:prSet/>
      <dgm:spPr/>
      <dgm:t>
        <a:bodyPr/>
        <a:lstStyle/>
        <a:p>
          <a:endParaRPr lang="en-US">
            <a:latin typeface="+mj-lt"/>
          </a:endParaRPr>
        </a:p>
      </dgm:t>
    </dgm:pt>
    <dgm:pt modelId="{668CA5AF-4DF2-48B8-9862-5DC2D49F8214}" type="sibTrans" cxnId="{B53E00D9-A5A9-4951-8136-F61DAA68D298}">
      <dgm:prSet/>
      <dgm:spPr/>
      <dgm:t>
        <a:bodyPr/>
        <a:lstStyle/>
        <a:p>
          <a:endParaRPr lang="en-US">
            <a:latin typeface="+mj-lt"/>
          </a:endParaRPr>
        </a:p>
      </dgm:t>
    </dgm:pt>
    <dgm:pt modelId="{D42453CF-A3FD-4191-B1B9-11410C30BB15}" type="pres">
      <dgm:prSet presAssocID="{1E47A02D-ACDC-40C0-A6BB-E8699B87D2F8}" presName="Name0" presStyleCnt="0">
        <dgm:presLayoutVars>
          <dgm:dir/>
          <dgm:animLvl val="lvl"/>
          <dgm:resizeHandles val="exact"/>
        </dgm:presLayoutVars>
      </dgm:prSet>
      <dgm:spPr/>
      <dgm:t>
        <a:bodyPr/>
        <a:lstStyle/>
        <a:p>
          <a:endParaRPr lang="en-US"/>
        </a:p>
      </dgm:t>
    </dgm:pt>
    <dgm:pt modelId="{5D1DC866-E0EA-4C29-BA20-CB17106F22C8}" type="pres">
      <dgm:prSet presAssocID="{E9644000-7CBF-4AD3-A517-78BA774E5869}" presName="compositeNode" presStyleCnt="0">
        <dgm:presLayoutVars>
          <dgm:bulletEnabled val="1"/>
        </dgm:presLayoutVars>
      </dgm:prSet>
      <dgm:spPr/>
    </dgm:pt>
    <dgm:pt modelId="{96F167C0-343F-44E3-A73E-A1FE8ED5E187}" type="pres">
      <dgm:prSet presAssocID="{E9644000-7CBF-4AD3-A517-78BA774E5869}" presName="bgRect" presStyleLbl="node1" presStyleIdx="0" presStyleCnt="2"/>
      <dgm:spPr/>
      <dgm:t>
        <a:bodyPr/>
        <a:lstStyle/>
        <a:p>
          <a:endParaRPr lang="en-US"/>
        </a:p>
      </dgm:t>
    </dgm:pt>
    <dgm:pt modelId="{1F064FA3-FF5C-41C9-97F3-95295CC14639}" type="pres">
      <dgm:prSet presAssocID="{E9644000-7CBF-4AD3-A517-78BA774E5869}" presName="parentNode" presStyleLbl="node1" presStyleIdx="0" presStyleCnt="2">
        <dgm:presLayoutVars>
          <dgm:chMax val="0"/>
          <dgm:bulletEnabled val="1"/>
        </dgm:presLayoutVars>
      </dgm:prSet>
      <dgm:spPr/>
      <dgm:t>
        <a:bodyPr/>
        <a:lstStyle/>
        <a:p>
          <a:endParaRPr lang="en-US"/>
        </a:p>
      </dgm:t>
    </dgm:pt>
    <dgm:pt modelId="{05C44EF0-C1AF-47F2-870F-6F1E131A1F3C}" type="pres">
      <dgm:prSet presAssocID="{E9644000-7CBF-4AD3-A517-78BA774E5869}" presName="childNode" presStyleLbl="node1" presStyleIdx="0" presStyleCnt="2">
        <dgm:presLayoutVars>
          <dgm:bulletEnabled val="1"/>
        </dgm:presLayoutVars>
      </dgm:prSet>
      <dgm:spPr/>
      <dgm:t>
        <a:bodyPr/>
        <a:lstStyle/>
        <a:p>
          <a:endParaRPr lang="en-US"/>
        </a:p>
      </dgm:t>
    </dgm:pt>
    <dgm:pt modelId="{EDF43824-4D57-4E25-9060-48200BFBCB2B}" type="pres">
      <dgm:prSet presAssocID="{CCA6A575-00EA-41BF-86B4-D088CE689E00}" presName="hSp" presStyleCnt="0"/>
      <dgm:spPr/>
    </dgm:pt>
    <dgm:pt modelId="{71C05DF5-057A-4674-97ED-E4F7D7E8F6FF}" type="pres">
      <dgm:prSet presAssocID="{CCA6A575-00EA-41BF-86B4-D088CE689E00}" presName="vProcSp" presStyleCnt="0"/>
      <dgm:spPr/>
    </dgm:pt>
    <dgm:pt modelId="{7DAB140F-297F-4B75-A878-A25500A8C3D6}" type="pres">
      <dgm:prSet presAssocID="{CCA6A575-00EA-41BF-86B4-D088CE689E00}" presName="vSp1" presStyleCnt="0"/>
      <dgm:spPr/>
    </dgm:pt>
    <dgm:pt modelId="{75EBD09C-8EFF-4EA2-AD48-81E73B72BD0E}" type="pres">
      <dgm:prSet presAssocID="{CCA6A575-00EA-41BF-86B4-D088CE689E00}" presName="simulatedConn" presStyleLbl="solidFgAcc1" presStyleIdx="0" presStyleCnt="1"/>
      <dgm:spPr>
        <a:solidFill>
          <a:srgbClr val="5C7E8E"/>
        </a:solidFill>
      </dgm:spPr>
      <dgm:t>
        <a:bodyPr/>
        <a:lstStyle/>
        <a:p>
          <a:endParaRPr lang="en-US"/>
        </a:p>
      </dgm:t>
    </dgm:pt>
    <dgm:pt modelId="{DCAF11C7-88E8-4241-B73E-F725777ADFE7}" type="pres">
      <dgm:prSet presAssocID="{CCA6A575-00EA-41BF-86B4-D088CE689E00}" presName="vSp2" presStyleCnt="0"/>
      <dgm:spPr/>
    </dgm:pt>
    <dgm:pt modelId="{0E372C2C-5A3D-486D-A189-069EEB739220}" type="pres">
      <dgm:prSet presAssocID="{CCA6A575-00EA-41BF-86B4-D088CE689E00}" presName="sibTrans" presStyleCnt="0"/>
      <dgm:spPr/>
    </dgm:pt>
    <dgm:pt modelId="{8D8C444E-A242-4C23-AB37-50D895AD438B}" type="pres">
      <dgm:prSet presAssocID="{E86DAD61-A222-4F38-8D27-CEEB7250BB89}" presName="compositeNode" presStyleCnt="0">
        <dgm:presLayoutVars>
          <dgm:bulletEnabled val="1"/>
        </dgm:presLayoutVars>
      </dgm:prSet>
      <dgm:spPr/>
    </dgm:pt>
    <dgm:pt modelId="{F8E12571-2813-4317-B2A7-6A5FBED6C909}" type="pres">
      <dgm:prSet presAssocID="{E86DAD61-A222-4F38-8D27-CEEB7250BB89}" presName="bgRect" presStyleLbl="node1" presStyleIdx="1" presStyleCnt="2"/>
      <dgm:spPr/>
      <dgm:t>
        <a:bodyPr/>
        <a:lstStyle/>
        <a:p>
          <a:endParaRPr lang="en-US"/>
        </a:p>
      </dgm:t>
    </dgm:pt>
    <dgm:pt modelId="{AEB4FE8E-A5F4-4193-8E13-63A694747EB5}" type="pres">
      <dgm:prSet presAssocID="{E86DAD61-A222-4F38-8D27-CEEB7250BB89}" presName="parentNode" presStyleLbl="node1" presStyleIdx="1" presStyleCnt="2">
        <dgm:presLayoutVars>
          <dgm:chMax val="0"/>
          <dgm:bulletEnabled val="1"/>
        </dgm:presLayoutVars>
      </dgm:prSet>
      <dgm:spPr/>
      <dgm:t>
        <a:bodyPr/>
        <a:lstStyle/>
        <a:p>
          <a:endParaRPr lang="en-US"/>
        </a:p>
      </dgm:t>
    </dgm:pt>
    <dgm:pt modelId="{97FF6022-FD05-41B2-83E0-B10BE97D89AF}" type="pres">
      <dgm:prSet presAssocID="{E86DAD61-A222-4F38-8D27-CEEB7250BB89}" presName="childNode" presStyleLbl="node1" presStyleIdx="1" presStyleCnt="2">
        <dgm:presLayoutVars>
          <dgm:bulletEnabled val="1"/>
        </dgm:presLayoutVars>
      </dgm:prSet>
      <dgm:spPr/>
      <dgm:t>
        <a:bodyPr/>
        <a:lstStyle/>
        <a:p>
          <a:endParaRPr lang="en-US"/>
        </a:p>
      </dgm:t>
    </dgm:pt>
  </dgm:ptLst>
  <dgm:cxnLst>
    <dgm:cxn modelId="{AC84F273-5728-432F-92DE-C474BF500771}" type="presOf" srcId="{1E47A02D-ACDC-40C0-A6BB-E8699B87D2F8}" destId="{D42453CF-A3FD-4191-B1B9-11410C30BB15}" srcOrd="0" destOrd="0" presId="urn:microsoft.com/office/officeart/2005/8/layout/hProcess7"/>
    <dgm:cxn modelId="{B53E00D9-A5A9-4951-8136-F61DAA68D298}" srcId="{E86DAD61-A222-4F38-8D27-CEEB7250BB89}" destId="{51381018-0963-4F59-A24B-B343314F2D63}" srcOrd="0" destOrd="0" parTransId="{53EE1C59-6FEE-4E67-99EC-4BAF4381C168}" sibTransId="{668CA5AF-4DF2-48B8-9862-5DC2D49F8214}"/>
    <dgm:cxn modelId="{80A4A112-3A38-43DC-B9A7-13581312372D}" type="presOf" srcId="{E86DAD61-A222-4F38-8D27-CEEB7250BB89}" destId="{F8E12571-2813-4317-B2A7-6A5FBED6C909}" srcOrd="0" destOrd="0" presId="urn:microsoft.com/office/officeart/2005/8/layout/hProcess7"/>
    <dgm:cxn modelId="{2643FB83-9FAE-4B55-935D-9397E6D3E9B6}" srcId="{1E47A02D-ACDC-40C0-A6BB-E8699B87D2F8}" destId="{E9644000-7CBF-4AD3-A517-78BA774E5869}" srcOrd="0" destOrd="0" parTransId="{D95ECEA6-BF8B-4958-BBEF-B724BE70955D}" sibTransId="{CCA6A575-00EA-41BF-86B4-D088CE689E00}"/>
    <dgm:cxn modelId="{E2B4CBA8-E678-4693-A44F-F9C1679FDC67}" type="presOf" srcId="{E86DAD61-A222-4F38-8D27-CEEB7250BB89}" destId="{AEB4FE8E-A5F4-4193-8E13-63A694747EB5}" srcOrd="1" destOrd="0" presId="urn:microsoft.com/office/officeart/2005/8/layout/hProcess7"/>
    <dgm:cxn modelId="{EB99B718-3F49-493A-BF91-804B529EDEA4}" type="presOf" srcId="{E9644000-7CBF-4AD3-A517-78BA774E5869}" destId="{1F064FA3-FF5C-41C9-97F3-95295CC14639}" srcOrd="1" destOrd="0" presId="urn:microsoft.com/office/officeart/2005/8/layout/hProcess7"/>
    <dgm:cxn modelId="{FCE8B0BA-7774-49B6-A63C-BDBF48B1076C}" srcId="{1E47A02D-ACDC-40C0-A6BB-E8699B87D2F8}" destId="{E86DAD61-A222-4F38-8D27-CEEB7250BB89}" srcOrd="1" destOrd="0" parTransId="{9391F942-6B0B-4661-B5A8-168B0975F68D}" sibTransId="{4052A108-F6BA-486A-B027-BA7D088842AA}"/>
    <dgm:cxn modelId="{A8B1D047-DEB8-44F6-9B39-6314198B2AA3}" type="presOf" srcId="{51381018-0963-4F59-A24B-B343314F2D63}" destId="{97FF6022-FD05-41B2-83E0-B10BE97D89AF}" srcOrd="0" destOrd="0" presId="urn:microsoft.com/office/officeart/2005/8/layout/hProcess7"/>
    <dgm:cxn modelId="{60FDF68D-A51F-4405-8753-EF4076E7E9C5}" srcId="{E9644000-7CBF-4AD3-A517-78BA774E5869}" destId="{0F9D4BFF-81A6-491D-BE39-5CD044715190}" srcOrd="0" destOrd="0" parTransId="{4AB64723-78C8-4F6F-8305-30DC6BF585BE}" sibTransId="{D8794B30-CC58-4E25-AE13-4074EAE75AEC}"/>
    <dgm:cxn modelId="{F317715A-7759-45BF-BD04-6D3E5916DFAB}" type="presOf" srcId="{E9644000-7CBF-4AD3-A517-78BA774E5869}" destId="{96F167C0-343F-44E3-A73E-A1FE8ED5E187}" srcOrd="0" destOrd="0" presId="urn:microsoft.com/office/officeart/2005/8/layout/hProcess7"/>
    <dgm:cxn modelId="{673AD4DF-25EA-48F7-9BB6-900ACB9DF68B}" type="presOf" srcId="{0F9D4BFF-81A6-491D-BE39-5CD044715190}" destId="{05C44EF0-C1AF-47F2-870F-6F1E131A1F3C}" srcOrd="0" destOrd="0" presId="urn:microsoft.com/office/officeart/2005/8/layout/hProcess7"/>
    <dgm:cxn modelId="{ABE96FAF-3B62-41EF-BA3F-5F68F86D7876}" type="presParOf" srcId="{D42453CF-A3FD-4191-B1B9-11410C30BB15}" destId="{5D1DC866-E0EA-4C29-BA20-CB17106F22C8}" srcOrd="0" destOrd="0" presId="urn:microsoft.com/office/officeart/2005/8/layout/hProcess7"/>
    <dgm:cxn modelId="{03DACACB-C002-4541-A99F-C79292B6BAB3}" type="presParOf" srcId="{5D1DC866-E0EA-4C29-BA20-CB17106F22C8}" destId="{96F167C0-343F-44E3-A73E-A1FE8ED5E187}" srcOrd="0" destOrd="0" presId="urn:microsoft.com/office/officeart/2005/8/layout/hProcess7"/>
    <dgm:cxn modelId="{0EBF6FBC-2449-43C7-BF71-DCB28B9BC7D8}" type="presParOf" srcId="{5D1DC866-E0EA-4C29-BA20-CB17106F22C8}" destId="{1F064FA3-FF5C-41C9-97F3-95295CC14639}" srcOrd="1" destOrd="0" presId="urn:microsoft.com/office/officeart/2005/8/layout/hProcess7"/>
    <dgm:cxn modelId="{186BB9F9-AA42-4F83-A844-6C85A900128F}" type="presParOf" srcId="{5D1DC866-E0EA-4C29-BA20-CB17106F22C8}" destId="{05C44EF0-C1AF-47F2-870F-6F1E131A1F3C}" srcOrd="2" destOrd="0" presId="urn:microsoft.com/office/officeart/2005/8/layout/hProcess7"/>
    <dgm:cxn modelId="{B7A13A53-0C3D-473A-9B2F-7C169DE2DA9C}" type="presParOf" srcId="{D42453CF-A3FD-4191-B1B9-11410C30BB15}" destId="{EDF43824-4D57-4E25-9060-48200BFBCB2B}" srcOrd="1" destOrd="0" presId="urn:microsoft.com/office/officeart/2005/8/layout/hProcess7"/>
    <dgm:cxn modelId="{A31BEA00-D2DC-4E48-BB64-2444739F5A97}" type="presParOf" srcId="{D42453CF-A3FD-4191-B1B9-11410C30BB15}" destId="{71C05DF5-057A-4674-97ED-E4F7D7E8F6FF}" srcOrd="2" destOrd="0" presId="urn:microsoft.com/office/officeart/2005/8/layout/hProcess7"/>
    <dgm:cxn modelId="{90C0D2F7-415D-4BAD-99D2-7C98D787A71B}" type="presParOf" srcId="{71C05DF5-057A-4674-97ED-E4F7D7E8F6FF}" destId="{7DAB140F-297F-4B75-A878-A25500A8C3D6}" srcOrd="0" destOrd="0" presId="urn:microsoft.com/office/officeart/2005/8/layout/hProcess7"/>
    <dgm:cxn modelId="{CC03D56D-B2F4-4E7F-BB32-78EA1BB36758}" type="presParOf" srcId="{71C05DF5-057A-4674-97ED-E4F7D7E8F6FF}" destId="{75EBD09C-8EFF-4EA2-AD48-81E73B72BD0E}" srcOrd="1" destOrd="0" presId="urn:microsoft.com/office/officeart/2005/8/layout/hProcess7"/>
    <dgm:cxn modelId="{7B8BF320-9CCE-4D53-889F-58AD1A7AC3E2}" type="presParOf" srcId="{71C05DF5-057A-4674-97ED-E4F7D7E8F6FF}" destId="{DCAF11C7-88E8-4241-B73E-F725777ADFE7}" srcOrd="2" destOrd="0" presId="urn:microsoft.com/office/officeart/2005/8/layout/hProcess7"/>
    <dgm:cxn modelId="{E224A6D1-F177-4E5B-BF69-91F8F54FF9A9}" type="presParOf" srcId="{D42453CF-A3FD-4191-B1B9-11410C30BB15}" destId="{0E372C2C-5A3D-486D-A189-069EEB739220}" srcOrd="3" destOrd="0" presId="urn:microsoft.com/office/officeart/2005/8/layout/hProcess7"/>
    <dgm:cxn modelId="{0B1AF721-AB55-4114-9F15-10B62B3F2A8F}" type="presParOf" srcId="{D42453CF-A3FD-4191-B1B9-11410C30BB15}" destId="{8D8C444E-A242-4C23-AB37-50D895AD438B}" srcOrd="4" destOrd="0" presId="urn:microsoft.com/office/officeart/2005/8/layout/hProcess7"/>
    <dgm:cxn modelId="{70D5E7D6-78FF-434E-9501-94C653FF8C28}" type="presParOf" srcId="{8D8C444E-A242-4C23-AB37-50D895AD438B}" destId="{F8E12571-2813-4317-B2A7-6A5FBED6C909}" srcOrd="0" destOrd="0" presId="urn:microsoft.com/office/officeart/2005/8/layout/hProcess7"/>
    <dgm:cxn modelId="{E824C654-6F2A-48EE-B086-66028851F365}" type="presParOf" srcId="{8D8C444E-A242-4C23-AB37-50D895AD438B}" destId="{AEB4FE8E-A5F4-4193-8E13-63A694747EB5}" srcOrd="1" destOrd="0" presId="urn:microsoft.com/office/officeart/2005/8/layout/hProcess7"/>
    <dgm:cxn modelId="{07E052D8-0DE1-4060-B3C3-9437F95A9EE2}" type="presParOf" srcId="{8D8C444E-A242-4C23-AB37-50D895AD438B}" destId="{97FF6022-FD05-41B2-83E0-B10BE97D89AF}"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EB5937-0B8F-4A12-84C9-DFDA6C39A83F}">
      <dsp:nvSpPr>
        <dsp:cNvPr id="0" name=""/>
        <dsp:cNvSpPr/>
      </dsp:nvSpPr>
      <dsp:spPr>
        <a:xfrm>
          <a:off x="0" y="0"/>
          <a:ext cx="7467600" cy="2743200"/>
        </a:xfrm>
        <a:prstGeom prst="roundRect">
          <a:avLst>
            <a:gd name="adj" fmla="val 10000"/>
          </a:avLst>
        </a:prstGeom>
        <a:solidFill>
          <a:srgbClr val="FEEAC9"/>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rgbClr val="E95A53"/>
              </a:solidFill>
              <a:latin typeface="+mj-lt"/>
            </a:rPr>
            <a:t>Content perspectives</a:t>
          </a:r>
          <a:endParaRPr lang="en-US" sz="3900" b="1" kern="1200" dirty="0">
            <a:solidFill>
              <a:srgbClr val="E95A53"/>
            </a:solidFill>
            <a:latin typeface="+mj-lt"/>
          </a:endParaRPr>
        </a:p>
      </dsp:txBody>
      <dsp:txXfrm>
        <a:off x="0" y="0"/>
        <a:ext cx="7467600" cy="822960"/>
      </dsp:txXfrm>
    </dsp:sp>
    <dsp:sp modelId="{CC8E9EAF-B143-48FB-AB88-3805368A23E6}">
      <dsp:nvSpPr>
        <dsp:cNvPr id="0" name=""/>
        <dsp:cNvSpPr/>
      </dsp:nvSpPr>
      <dsp:spPr>
        <a:xfrm>
          <a:off x="746759" y="822960"/>
          <a:ext cx="5974080" cy="178308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latin typeface="+mj-lt"/>
            </a:rPr>
            <a:t>Are approaches to motivation that address the question:  What factor or factors in the workplace motive people?</a:t>
          </a:r>
          <a:endParaRPr lang="en-US" sz="2900" kern="1200" dirty="0">
            <a:solidFill>
              <a:schemeClr val="tx1"/>
            </a:solidFill>
            <a:latin typeface="+mj-lt"/>
          </a:endParaRPr>
        </a:p>
      </dsp:txBody>
      <dsp:txXfrm>
        <a:off x="746759" y="822960"/>
        <a:ext cx="5974080" cy="1783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912ADA-00F4-44A4-A580-06F37E1F3FAF}">
      <dsp:nvSpPr>
        <dsp:cNvPr id="0" name=""/>
        <dsp:cNvSpPr/>
      </dsp:nvSpPr>
      <dsp:spPr>
        <a:xfrm>
          <a:off x="0" y="10875"/>
          <a:ext cx="7772400" cy="818999"/>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smtClean="0">
              <a:solidFill>
                <a:srgbClr val="E95A53"/>
              </a:solidFill>
              <a:latin typeface="+mj-lt"/>
            </a:rPr>
            <a:t>Process perspectives</a:t>
          </a:r>
          <a:endParaRPr lang="en-US" sz="3500" b="1" kern="1200" dirty="0">
            <a:solidFill>
              <a:srgbClr val="E95A53"/>
            </a:solidFill>
            <a:latin typeface="+mj-lt"/>
          </a:endParaRPr>
        </a:p>
      </dsp:txBody>
      <dsp:txXfrm>
        <a:off x="0" y="10875"/>
        <a:ext cx="7772400" cy="818999"/>
      </dsp:txXfrm>
    </dsp:sp>
    <dsp:sp modelId="{6D92443F-3EB0-4FC4-821B-F56DA64D282E}">
      <dsp:nvSpPr>
        <dsp:cNvPr id="0" name=""/>
        <dsp:cNvSpPr/>
      </dsp:nvSpPr>
      <dsp:spPr>
        <a:xfrm>
          <a:off x="0" y="829875"/>
          <a:ext cx="7772400" cy="1521449"/>
        </a:xfrm>
        <a:prstGeom prst="rect">
          <a:avLst/>
        </a:prstGeom>
        <a:noFill/>
        <a:ln w="38100">
          <a:solidFill>
            <a:srgbClr val="E0F2FB"/>
          </a:solidFill>
        </a:ln>
        <a:effectLst/>
      </dsp:spPr>
      <dsp:style>
        <a:lnRef idx="0">
          <a:scrgbClr r="0" g="0" b="0"/>
        </a:lnRef>
        <a:fillRef idx="0">
          <a:scrgbClr r="0" g="0" b="0"/>
        </a:fillRef>
        <a:effectRef idx="0">
          <a:scrgbClr r="0" g="0" b="0"/>
        </a:effectRef>
        <a:fontRef idx="minor"/>
      </dsp:style>
      <dsp:txBody>
        <a:bodyPr spcFirstLastPara="0" vert="horz" wrap="square" lIns="24677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latin typeface="+mj-lt"/>
            </a:rPr>
            <a:t>Focus on why people choose certain behavioral options to fulfill their needs and how they evaluate their satisfaction after they have attained these goals.</a:t>
          </a:r>
          <a:endParaRPr lang="en-US" sz="2700" kern="1200" dirty="0">
            <a:latin typeface="+mj-lt"/>
          </a:endParaRPr>
        </a:p>
      </dsp:txBody>
      <dsp:txXfrm>
        <a:off x="0" y="829875"/>
        <a:ext cx="7772400" cy="15214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081D80-A63C-4A35-BF0D-065F73828C7C}">
      <dsp:nvSpPr>
        <dsp:cNvPr id="0" name=""/>
        <dsp:cNvSpPr/>
      </dsp:nvSpPr>
      <dsp:spPr>
        <a:xfrm rot="5400000">
          <a:off x="4300728" y="-1216152"/>
          <a:ext cx="2072640" cy="5023104"/>
        </a:xfrm>
        <a:prstGeom prst="round2SameRect">
          <a:avLst/>
        </a:prstGeom>
        <a:solidFill>
          <a:schemeClr val="bg1">
            <a:alpha val="90000"/>
          </a:schemeClr>
        </a:solidFill>
        <a:ln w="9525" cap="flat" cmpd="sng" algn="ctr">
          <a:solidFill>
            <a:srgbClr val="E95A53">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mj-lt"/>
            </a:rPr>
            <a:t>Suggests that motivation depends on two things:  how much we want something and how likely we think we are to get it.</a:t>
          </a:r>
          <a:endParaRPr lang="en-US" sz="2600" kern="1200" dirty="0">
            <a:latin typeface="+mj-lt"/>
          </a:endParaRPr>
        </a:p>
      </dsp:txBody>
      <dsp:txXfrm rot="5400000">
        <a:off x="4300728" y="-1216152"/>
        <a:ext cx="2072640" cy="5023104"/>
      </dsp:txXfrm>
    </dsp:sp>
    <dsp:sp modelId="{A73550B4-EA78-472D-B46F-4D70574042D8}">
      <dsp:nvSpPr>
        <dsp:cNvPr id="0" name=""/>
        <dsp:cNvSpPr/>
      </dsp:nvSpPr>
      <dsp:spPr>
        <a:xfrm>
          <a:off x="0" y="0"/>
          <a:ext cx="2825496" cy="25908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Expectancy theory</a:t>
          </a:r>
          <a:endParaRPr lang="en-US" sz="3200" b="1" kern="1200" dirty="0">
            <a:solidFill>
              <a:srgbClr val="E95A53"/>
            </a:solidFill>
            <a:latin typeface="+mj-lt"/>
          </a:endParaRPr>
        </a:p>
      </dsp:txBody>
      <dsp:txXfrm>
        <a:off x="0" y="0"/>
        <a:ext cx="2825496" cy="2590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9A38A-96BA-4A77-A6EF-87AC4E53A207}">
      <dsp:nvSpPr>
        <dsp:cNvPr id="0" name=""/>
        <dsp:cNvSpPr/>
      </dsp:nvSpPr>
      <dsp:spPr>
        <a:xfrm rot="16200000">
          <a:off x="1765300" y="-1765300"/>
          <a:ext cx="3556000" cy="7086600"/>
        </a:xfrm>
        <a:prstGeom prst="flowChartManualOperation">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0" tIns="0" rIns="252016" bIns="0" numCol="1" spcCol="1270" anchor="t" anchorCtr="0">
          <a:noAutofit/>
        </a:bodyPr>
        <a:lstStyle/>
        <a:p>
          <a:pPr lvl="0" algn="l" defTabSz="1778000">
            <a:lnSpc>
              <a:spcPct val="90000"/>
            </a:lnSpc>
            <a:spcBef>
              <a:spcPct val="0"/>
            </a:spcBef>
            <a:spcAft>
              <a:spcPct val="35000"/>
            </a:spcAft>
          </a:pPr>
          <a:r>
            <a:rPr lang="en-US" sz="4000" b="1" kern="1200" dirty="0" smtClean="0">
              <a:solidFill>
                <a:srgbClr val="E95A53"/>
              </a:solidFill>
              <a:latin typeface="+mj-lt"/>
            </a:rPr>
            <a:t>Equity theory</a:t>
          </a:r>
          <a:endParaRPr lang="en-US" sz="4000" b="1" kern="1200" dirty="0">
            <a:solidFill>
              <a:srgbClr val="E95A53"/>
            </a:solidFill>
            <a:latin typeface="+mj-lt"/>
          </a:endParaRPr>
        </a:p>
        <a:p>
          <a:pPr marL="285750" lvl="1" indent="-285750" algn="l" defTabSz="1377950">
            <a:lnSpc>
              <a:spcPct val="90000"/>
            </a:lnSpc>
            <a:spcBef>
              <a:spcPct val="0"/>
            </a:spcBef>
            <a:spcAft>
              <a:spcPct val="15000"/>
            </a:spcAft>
            <a:buChar char="••"/>
          </a:pPr>
          <a:r>
            <a:rPr lang="en-US" sz="3100" kern="1200" dirty="0" smtClean="0">
              <a:solidFill>
                <a:schemeClr val="tx1"/>
              </a:solidFill>
              <a:latin typeface="+mj-lt"/>
            </a:rPr>
            <a:t>Suggests that people are motivated to seek social equity in the rewards they receive for performance.</a:t>
          </a:r>
          <a:endParaRPr lang="en-US" sz="3100" kern="1200" dirty="0">
            <a:solidFill>
              <a:schemeClr val="tx1"/>
            </a:solidFill>
            <a:latin typeface="+mj-lt"/>
          </a:endParaRPr>
        </a:p>
      </dsp:txBody>
      <dsp:txXfrm rot="16200000">
        <a:off x="1765300" y="-1765300"/>
        <a:ext cx="3556000" cy="7086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21F9C1-F039-4D43-90FB-AB5EBF326CEC}">
      <dsp:nvSpPr>
        <dsp:cNvPr id="0" name=""/>
        <dsp:cNvSpPr/>
      </dsp:nvSpPr>
      <dsp:spPr>
        <a:xfrm>
          <a:off x="0" y="4192"/>
          <a:ext cx="7543800" cy="7722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solidFill>
                <a:srgbClr val="E95A53"/>
              </a:solidFill>
              <a:latin typeface="+mj-lt"/>
            </a:rPr>
            <a:t>Reinforcement theory</a:t>
          </a:r>
          <a:endParaRPr lang="en-US" sz="3300" b="1" kern="1200" dirty="0">
            <a:solidFill>
              <a:srgbClr val="E95A53"/>
            </a:solidFill>
            <a:latin typeface="+mj-lt"/>
          </a:endParaRPr>
        </a:p>
      </dsp:txBody>
      <dsp:txXfrm>
        <a:off x="0" y="4192"/>
        <a:ext cx="7543800" cy="772200"/>
      </dsp:txXfrm>
    </dsp:sp>
    <dsp:sp modelId="{EA3791FD-4CBA-4090-A7E6-25827B859D7C}">
      <dsp:nvSpPr>
        <dsp:cNvPr id="0" name=""/>
        <dsp:cNvSpPr/>
      </dsp:nvSpPr>
      <dsp:spPr>
        <a:xfrm>
          <a:off x="0" y="776392"/>
          <a:ext cx="7543800" cy="181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latin typeface="+mj-lt"/>
            </a:rPr>
            <a:t>Is an approach to motivation that argues that behavior that results in rewarding consequences is likely to be repeated, whereas behavior that results in punishing consequences is less likely to be repeated.</a:t>
          </a:r>
          <a:endParaRPr lang="en-US" sz="2600" kern="1200" dirty="0">
            <a:latin typeface="+mj-lt"/>
          </a:endParaRPr>
        </a:p>
      </dsp:txBody>
      <dsp:txXfrm>
        <a:off x="0" y="776392"/>
        <a:ext cx="7543800" cy="181021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F0F48-C428-41AA-9C8B-9B49819C13A9}">
      <dsp:nvSpPr>
        <dsp:cNvPr id="0" name=""/>
        <dsp:cNvSpPr/>
      </dsp:nvSpPr>
      <dsp:spPr>
        <a:xfrm>
          <a:off x="0" y="199231"/>
          <a:ext cx="2428875" cy="1457324"/>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Sincere efforts to spread power.</a:t>
          </a:r>
          <a:endParaRPr lang="en-US" sz="2400" kern="1200" dirty="0">
            <a:latin typeface="+mj-lt"/>
          </a:endParaRPr>
        </a:p>
      </dsp:txBody>
      <dsp:txXfrm>
        <a:off x="0" y="199231"/>
        <a:ext cx="2428875" cy="1457324"/>
      </dsp:txXfrm>
    </dsp:sp>
    <dsp:sp modelId="{3C0AC176-D65A-4584-88AB-E46001F9D834}">
      <dsp:nvSpPr>
        <dsp:cNvPr id="0" name=""/>
        <dsp:cNvSpPr/>
      </dsp:nvSpPr>
      <dsp:spPr>
        <a:xfrm>
          <a:off x="2671762" y="199231"/>
          <a:ext cx="2428875" cy="1457324"/>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Commitment to maintaining participation.</a:t>
          </a:r>
          <a:endParaRPr lang="en-US" sz="2400" kern="1200" dirty="0">
            <a:latin typeface="+mj-lt"/>
          </a:endParaRPr>
        </a:p>
      </dsp:txBody>
      <dsp:txXfrm>
        <a:off x="2671762" y="199231"/>
        <a:ext cx="2428875" cy="1457324"/>
      </dsp:txXfrm>
    </dsp:sp>
    <dsp:sp modelId="{AC239C61-CD1A-4A64-9ECA-2688678B42D3}">
      <dsp:nvSpPr>
        <dsp:cNvPr id="0" name=""/>
        <dsp:cNvSpPr/>
      </dsp:nvSpPr>
      <dsp:spPr>
        <a:xfrm>
          <a:off x="5343525" y="199231"/>
          <a:ext cx="2428875" cy="1457324"/>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Workers must believe they are working </a:t>
          </a:r>
          <a:r>
            <a:rPr lang="en-US" sz="2400" i="1" kern="1200" dirty="0" smtClean="0">
              <a:latin typeface="+mj-lt"/>
            </a:rPr>
            <a:t>with </a:t>
          </a:r>
          <a:r>
            <a:rPr lang="en-US" sz="2400" i="0" kern="1200" dirty="0" smtClean="0">
              <a:latin typeface="+mj-lt"/>
            </a:rPr>
            <a:t>managers.</a:t>
          </a:r>
          <a:endParaRPr lang="en-US" sz="2400" kern="1200" dirty="0">
            <a:latin typeface="+mj-lt"/>
          </a:endParaRPr>
        </a:p>
      </dsp:txBody>
      <dsp:txXfrm>
        <a:off x="5343525" y="199231"/>
        <a:ext cx="2428875" cy="1457324"/>
      </dsp:txXfrm>
    </dsp:sp>
    <dsp:sp modelId="{44DF180B-9DCB-4915-A4A3-EF8836A88507}">
      <dsp:nvSpPr>
        <dsp:cNvPr id="0" name=""/>
        <dsp:cNvSpPr/>
      </dsp:nvSpPr>
      <dsp:spPr>
        <a:xfrm>
          <a:off x="1335881" y="1899443"/>
          <a:ext cx="2428875" cy="1457324"/>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Systematic and patient efforts to empower.</a:t>
          </a:r>
          <a:endParaRPr lang="en-US" sz="2400" kern="1200" dirty="0">
            <a:latin typeface="+mj-lt"/>
          </a:endParaRPr>
        </a:p>
      </dsp:txBody>
      <dsp:txXfrm>
        <a:off x="1335881" y="1899443"/>
        <a:ext cx="2428875" cy="1457324"/>
      </dsp:txXfrm>
    </dsp:sp>
    <dsp:sp modelId="{DF6DD69B-6BDD-4A41-86F3-23EEED685150}">
      <dsp:nvSpPr>
        <dsp:cNvPr id="0" name=""/>
        <dsp:cNvSpPr/>
      </dsp:nvSpPr>
      <dsp:spPr>
        <a:xfrm>
          <a:off x="4007643" y="1899443"/>
          <a:ext cx="2428875" cy="1457324"/>
        </a:xfrm>
        <a:prstGeom prst="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Increased commitment to training.</a:t>
          </a:r>
          <a:endParaRPr lang="en-US" sz="2400" kern="1200" dirty="0">
            <a:latin typeface="+mj-lt"/>
          </a:endParaRPr>
        </a:p>
      </dsp:txBody>
      <dsp:txXfrm>
        <a:off x="4007643" y="1899443"/>
        <a:ext cx="2428875" cy="145732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F95190-B9EA-43D0-BEAE-4CAEA75AB6E7}">
      <dsp:nvSpPr>
        <dsp:cNvPr id="0" name=""/>
        <dsp:cNvSpPr/>
      </dsp:nvSpPr>
      <dsp:spPr>
        <a:xfrm>
          <a:off x="0" y="123215"/>
          <a:ext cx="7467600" cy="976489"/>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chemeClr val="tx1"/>
              </a:solidFill>
              <a:latin typeface="+mj-lt"/>
            </a:rPr>
            <a:t>An organizational </a:t>
          </a:r>
          <a:r>
            <a:rPr lang="en-US" sz="3700" b="1" kern="1200" dirty="0" smtClean="0">
              <a:solidFill>
                <a:srgbClr val="E95A53"/>
              </a:solidFill>
              <a:latin typeface="+mj-lt"/>
            </a:rPr>
            <a:t>reward system</a:t>
          </a:r>
          <a:endParaRPr lang="en-US" sz="3700" b="1" kern="1200" dirty="0">
            <a:solidFill>
              <a:srgbClr val="E95A53"/>
            </a:solidFill>
            <a:latin typeface="+mj-lt"/>
          </a:endParaRPr>
        </a:p>
      </dsp:txBody>
      <dsp:txXfrm>
        <a:off x="0" y="123215"/>
        <a:ext cx="7467600" cy="976489"/>
      </dsp:txXfrm>
    </dsp:sp>
    <dsp:sp modelId="{76777C03-03BD-4B87-9561-06332FE5D2CC}">
      <dsp:nvSpPr>
        <dsp:cNvPr id="0" name=""/>
        <dsp:cNvSpPr/>
      </dsp:nvSpPr>
      <dsp:spPr>
        <a:xfrm>
          <a:off x="0" y="1099704"/>
          <a:ext cx="7467600" cy="1291680"/>
        </a:xfrm>
        <a:prstGeom prst="rect">
          <a:avLst/>
        </a:prstGeom>
        <a:noFill/>
        <a:ln w="38100">
          <a:solidFill>
            <a:srgbClr val="D8E8C4"/>
          </a:solidFill>
        </a:ln>
        <a:effectLst/>
      </dsp:spPr>
      <dsp:style>
        <a:lnRef idx="0">
          <a:scrgbClr r="0" g="0" b="0"/>
        </a:lnRef>
        <a:fillRef idx="0">
          <a:scrgbClr r="0" g="0" b="0"/>
        </a:fillRef>
        <a:effectRef idx="0">
          <a:scrgbClr r="0" g="0" b="0"/>
        </a:effectRef>
        <a:fontRef idx="minor"/>
      </dsp:style>
      <dsp:txBody>
        <a:bodyPr spcFirstLastPara="0" vert="horz" wrap="square" lIns="237096"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latin typeface="+mj-lt"/>
            </a:rPr>
            <a:t>Is the formal and informal mechanisms by which employee performance is defined, evaluated, and rewarded.</a:t>
          </a:r>
          <a:endParaRPr lang="en-US" sz="2900" kern="1200" dirty="0">
            <a:latin typeface="+mj-lt"/>
          </a:endParaRPr>
        </a:p>
      </dsp:txBody>
      <dsp:txXfrm>
        <a:off x="0" y="1099704"/>
        <a:ext cx="7467600" cy="1291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5FDC86-C79B-4D7C-8BC7-9A1D01D29539}">
      <dsp:nvSpPr>
        <dsp:cNvPr id="0" name=""/>
        <dsp:cNvSpPr/>
      </dsp:nvSpPr>
      <dsp:spPr>
        <a:xfrm rot="16200000">
          <a:off x="-347948" y="351494"/>
          <a:ext cx="4114800" cy="3411810"/>
        </a:xfrm>
        <a:prstGeom prst="flowChartManualOperation">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6067" bIns="0" numCol="1" spcCol="1270" anchor="t" anchorCtr="0">
          <a:noAutofit/>
        </a:bodyPr>
        <a:lstStyle/>
        <a:p>
          <a:pPr lvl="0" algn="l" defTabSz="1155700">
            <a:lnSpc>
              <a:spcPct val="90000"/>
            </a:lnSpc>
            <a:spcBef>
              <a:spcPct val="0"/>
            </a:spcBef>
            <a:spcAft>
              <a:spcPct val="35000"/>
            </a:spcAft>
          </a:pPr>
          <a:r>
            <a:rPr lang="en-US" sz="2600" b="1" kern="1200" dirty="0" err="1" smtClean="0">
              <a:solidFill>
                <a:srgbClr val="E95A53"/>
              </a:solidFill>
              <a:latin typeface="+mj-lt"/>
            </a:rPr>
            <a:t>Gainsharing</a:t>
          </a:r>
          <a:r>
            <a:rPr lang="en-US" sz="2600" b="1" kern="1200" dirty="0" smtClean="0">
              <a:solidFill>
                <a:srgbClr val="E95A53"/>
              </a:solidFill>
              <a:latin typeface="+mj-lt"/>
            </a:rPr>
            <a:t> programs</a:t>
          </a:r>
          <a:endParaRPr lang="en-US" sz="2600" b="1" kern="1200" dirty="0">
            <a:solidFill>
              <a:srgbClr val="E95A53"/>
            </a:solidFill>
            <a:latin typeface="+mj-lt"/>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rPr>
            <a:t>Are designed to share the cost savings from employee productivity improvements.  Aligns employee and corporate interests.</a:t>
          </a:r>
          <a:endParaRPr lang="en-US" sz="2000" kern="1200" dirty="0">
            <a:solidFill>
              <a:schemeClr val="tx1"/>
            </a:solidFill>
            <a:latin typeface="+mj-lt"/>
          </a:endParaRPr>
        </a:p>
      </dsp:txBody>
      <dsp:txXfrm rot="16200000">
        <a:off x="-347948" y="351494"/>
        <a:ext cx="4114800" cy="3411810"/>
      </dsp:txXfrm>
    </dsp:sp>
    <dsp:sp modelId="{C36145BB-C7A1-47D8-A1E1-17AF0A86BC73}">
      <dsp:nvSpPr>
        <dsp:cNvPr id="0" name=""/>
        <dsp:cNvSpPr/>
      </dsp:nvSpPr>
      <dsp:spPr>
        <a:xfrm rot="16200000">
          <a:off x="3319748" y="351494"/>
          <a:ext cx="4114800" cy="3411810"/>
        </a:xfrm>
        <a:prstGeom prst="flowChartManualOperation">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6067" bIns="0" numCol="1" spcCol="1270" anchor="t" anchorCtr="0">
          <a:noAutofit/>
        </a:bodyPr>
        <a:lstStyle/>
        <a:p>
          <a:pPr lvl="0" algn="l" defTabSz="1155700">
            <a:lnSpc>
              <a:spcPct val="90000"/>
            </a:lnSpc>
            <a:spcBef>
              <a:spcPct val="0"/>
            </a:spcBef>
            <a:spcAft>
              <a:spcPct val="35000"/>
            </a:spcAft>
          </a:pPr>
          <a:r>
            <a:rPr lang="en-US" sz="2600" kern="1200" dirty="0" smtClean="0">
              <a:solidFill>
                <a:schemeClr val="tx1"/>
              </a:solidFill>
              <a:latin typeface="+mj-lt"/>
            </a:rPr>
            <a:t>The </a:t>
          </a:r>
          <a:r>
            <a:rPr lang="en-US" sz="2600" b="1" kern="1200" dirty="0" smtClean="0">
              <a:solidFill>
                <a:srgbClr val="E95A53"/>
              </a:solidFill>
              <a:latin typeface="+mj-lt"/>
            </a:rPr>
            <a:t>Scanlon plan</a:t>
          </a:r>
          <a:endParaRPr lang="en-US" sz="2600" b="1" kern="1200" dirty="0">
            <a:solidFill>
              <a:srgbClr val="E95A53"/>
            </a:solidFill>
            <a:latin typeface="+mj-lt"/>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rPr>
            <a:t>Is similar to </a:t>
          </a:r>
          <a:r>
            <a:rPr lang="en-US" sz="2000" kern="1200" dirty="0" err="1" smtClean="0">
              <a:solidFill>
                <a:schemeClr val="tx1"/>
              </a:solidFill>
              <a:latin typeface="+mj-lt"/>
            </a:rPr>
            <a:t>gainsharing</a:t>
          </a:r>
          <a:r>
            <a:rPr lang="en-US" sz="2000" kern="1200" dirty="0" smtClean="0">
              <a:solidFill>
                <a:schemeClr val="tx1"/>
              </a:solidFill>
              <a:latin typeface="+mj-lt"/>
            </a:rPr>
            <a:t>, but the distribution of gains is tilted much more heavily toward employees.</a:t>
          </a:r>
          <a:endParaRPr lang="en-US" sz="2000" kern="1200" dirty="0">
            <a:solidFill>
              <a:schemeClr val="tx1"/>
            </a:solidFill>
            <a:latin typeface="+mj-lt"/>
          </a:endParaRPr>
        </a:p>
      </dsp:txBody>
      <dsp:txXfrm rot="16200000">
        <a:off x="3319748" y="351494"/>
        <a:ext cx="4114800" cy="341181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F167C0-343F-44E3-A73E-A1FE8ED5E187}">
      <dsp:nvSpPr>
        <dsp:cNvPr id="0" name=""/>
        <dsp:cNvSpPr/>
      </dsp:nvSpPr>
      <dsp:spPr>
        <a:xfrm>
          <a:off x="1175" y="159146"/>
          <a:ext cx="2994421" cy="3593306"/>
        </a:xfrm>
        <a:prstGeom prst="roundRect">
          <a:avLst>
            <a:gd name="adj" fmla="val 5000"/>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smtClean="0">
              <a:latin typeface="+mj-lt"/>
            </a:rPr>
            <a:t>New</a:t>
          </a:r>
          <a:endParaRPr lang="en-US" sz="3600" kern="1200" dirty="0">
            <a:latin typeface="+mj-lt"/>
          </a:endParaRPr>
        </a:p>
      </dsp:txBody>
      <dsp:txXfrm rot="16200000">
        <a:off x="-1172637" y="1332960"/>
        <a:ext cx="2946511" cy="598884"/>
      </dsp:txXfrm>
    </dsp:sp>
    <dsp:sp modelId="{05C44EF0-C1AF-47F2-870F-6F1E131A1F3C}">
      <dsp:nvSpPr>
        <dsp:cNvPr id="0" name=""/>
        <dsp:cNvSpPr/>
      </dsp:nvSpPr>
      <dsp:spPr>
        <a:xfrm>
          <a:off x="600060" y="159146"/>
          <a:ext cx="2230844" cy="359330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latin typeface="+mj-lt"/>
            </a:rPr>
            <a:t>Some organizations allow employees a greater say in how rewards are determined and allocated.</a:t>
          </a:r>
          <a:endParaRPr lang="en-US" sz="2800" kern="1200" dirty="0">
            <a:latin typeface="+mj-lt"/>
          </a:endParaRPr>
        </a:p>
      </dsp:txBody>
      <dsp:txXfrm>
        <a:off x="600060" y="159146"/>
        <a:ext cx="2230844" cy="3593306"/>
      </dsp:txXfrm>
    </dsp:sp>
    <dsp:sp modelId="{F8E12571-2813-4317-B2A7-6A5FBED6C909}">
      <dsp:nvSpPr>
        <dsp:cNvPr id="0" name=""/>
        <dsp:cNvSpPr/>
      </dsp:nvSpPr>
      <dsp:spPr>
        <a:xfrm>
          <a:off x="3100402" y="159146"/>
          <a:ext cx="2994421" cy="3593306"/>
        </a:xfrm>
        <a:prstGeom prst="roundRect">
          <a:avLst>
            <a:gd name="adj" fmla="val 5000"/>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smtClean="0">
              <a:latin typeface="+mj-lt"/>
            </a:rPr>
            <a:t>New</a:t>
          </a:r>
          <a:endParaRPr lang="en-US" sz="3600" kern="1200" dirty="0">
            <a:latin typeface="+mj-lt"/>
          </a:endParaRPr>
        </a:p>
      </dsp:txBody>
      <dsp:txXfrm rot="16200000">
        <a:off x="1926589" y="1332960"/>
        <a:ext cx="2946511" cy="598884"/>
      </dsp:txXfrm>
    </dsp:sp>
    <dsp:sp modelId="{75EBD09C-8EFF-4EA2-AD48-81E73B72BD0E}">
      <dsp:nvSpPr>
        <dsp:cNvPr id="0" name=""/>
        <dsp:cNvSpPr/>
      </dsp:nvSpPr>
      <dsp:spPr>
        <a:xfrm rot="5400000">
          <a:off x="2851425" y="3013970"/>
          <a:ext cx="527898" cy="449163"/>
        </a:xfrm>
        <a:prstGeom prst="flowChartExtract">
          <a:avLst/>
        </a:prstGeom>
        <a:solidFill>
          <a:srgbClr val="5C7E8E"/>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FF6022-FD05-41B2-83E0-B10BE97D89AF}">
      <dsp:nvSpPr>
        <dsp:cNvPr id="0" name=""/>
        <dsp:cNvSpPr/>
      </dsp:nvSpPr>
      <dsp:spPr>
        <a:xfrm>
          <a:off x="3699286" y="159146"/>
          <a:ext cx="2230844" cy="359330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latin typeface="+mj-lt"/>
            </a:rPr>
            <a:t>Some firms customize rewards to each individual employee’s needs.</a:t>
          </a:r>
          <a:endParaRPr lang="en-US" sz="2800" kern="1200" dirty="0">
            <a:latin typeface="+mj-lt"/>
          </a:endParaRPr>
        </a:p>
      </dsp:txBody>
      <dsp:txXfrm>
        <a:off x="3699286" y="159146"/>
        <a:ext cx="2230844" cy="35933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98A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98A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98A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98A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15 -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Five: The Leading Process</a:t>
            </a:r>
            <a:endParaRPr lang="en-US" dirty="0"/>
          </a:p>
        </p:txBody>
      </p:sp>
      <p:sp>
        <p:nvSpPr>
          <p:cNvPr id="14" name="Content Placeholder 13"/>
          <p:cNvSpPr>
            <a:spLocks noGrp="1"/>
          </p:cNvSpPr>
          <p:nvPr>
            <p:ph sz="quarter" idx="14"/>
          </p:nvPr>
        </p:nvSpPr>
        <p:spPr>
          <a:xfrm>
            <a:off x="1295400" y="3886200"/>
            <a:ext cx="7543800" cy="1676400"/>
          </a:xfrm>
        </p:spPr>
        <p:txBody>
          <a:bodyPr/>
          <a:lstStyle/>
          <a:p>
            <a:r>
              <a:rPr lang="en-US" dirty="0" smtClean="0"/>
              <a:t>Chapter Fifteen: Managing Employee Motivation and Performance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The Two-Factor Theory</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b="1" dirty="0" smtClean="0">
                <a:solidFill>
                  <a:srgbClr val="E95A53"/>
                </a:solidFill>
              </a:rPr>
              <a:t>Two-factor theory of motivation </a:t>
            </a:r>
          </a:p>
          <a:p>
            <a:pPr lvl="1"/>
            <a:r>
              <a:rPr lang="en-US" dirty="0" smtClean="0"/>
              <a:t>people’s satisfaction and dissatisfaction are influenced by two independent set of factors – motivation factors and hygiene factors.</a:t>
            </a:r>
          </a:p>
          <a:p>
            <a:pPr lvl="1"/>
            <a:r>
              <a:rPr lang="en-US" dirty="0" smtClean="0"/>
              <a:t>Herzberg concluded satisfaction and dissatisfaction were not at opposite ends of a continuum, but on different continuums.</a:t>
            </a:r>
          </a:p>
          <a:p>
            <a:pPr lvl="2"/>
            <a:r>
              <a:rPr lang="en-US" i="1" dirty="0" smtClean="0"/>
              <a:t>Motivation factors </a:t>
            </a:r>
            <a:r>
              <a:rPr lang="en-US" dirty="0" smtClean="0"/>
              <a:t>fell on the satisfaction continuum.</a:t>
            </a:r>
          </a:p>
          <a:p>
            <a:pPr lvl="2"/>
            <a:r>
              <a:rPr lang="en-US" i="1" dirty="0" smtClean="0"/>
              <a:t>Hygiene factors </a:t>
            </a:r>
            <a:r>
              <a:rPr lang="en-US" dirty="0" smtClean="0"/>
              <a:t>fell on the dissatisfaction continuum.</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two-factor theory suggests that job satisfaction has two dimensions. A manager who tries to motivate an employee using&#10;only hygiene factors, such as pay and good working conditions, will likely not succeed. To motivate employees and produce a&#10;high level of satisfaction, managers must also offer factors such as responsibility and the opportunity for advancement&#10;(motivation factors).&#10;Motivation factors include achievement, recongnition, the work itself, responsibility, advancement and growth.&#10;Hygiene factors include supervisors, working conditions, interpersonal relations, pay and security, company policies and administration."/>
          <p:cNvPicPr>
            <a:picLocks noChangeAspect="1" noChangeArrowheads="1"/>
          </p:cNvPicPr>
          <p:nvPr/>
        </p:nvPicPr>
        <p:blipFill>
          <a:blip r:embed="rId2" cstate="print"/>
          <a:srcRect/>
          <a:stretch>
            <a:fillRect/>
          </a:stretch>
        </p:blipFill>
        <p:spPr bwMode="auto">
          <a:xfrm>
            <a:off x="0" y="2209800"/>
            <a:ext cx="9166981" cy="2514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15.3</a:t>
            </a:r>
            <a:endParaRPr lang="en-US" dirty="0"/>
          </a:p>
        </p:txBody>
      </p:sp>
      <p:sp>
        <p:nvSpPr>
          <p:cNvPr id="4" name="Content Placeholder 3"/>
          <p:cNvSpPr>
            <a:spLocks noGrp="1"/>
          </p:cNvSpPr>
          <p:nvPr>
            <p:ph sz="quarter" idx="13"/>
          </p:nvPr>
        </p:nvSpPr>
        <p:spPr/>
        <p:txBody>
          <a:bodyPr>
            <a:normAutofit fontScale="92500"/>
          </a:bodyPr>
          <a:lstStyle/>
          <a:p>
            <a:r>
              <a:rPr lang="en-US" dirty="0" smtClean="0"/>
              <a:t>The Two-Factor Theory of Motivation</a:t>
            </a:r>
            <a:endParaRPr lang="en-US" dirty="0"/>
          </a:p>
        </p:txBody>
      </p:sp>
      <p:sp>
        <p:nvSpPr>
          <p:cNvPr id="5" name="Text Placeholder 4"/>
          <p:cNvSpPr>
            <a:spLocks noGrp="1"/>
          </p:cNvSpPr>
          <p:nvPr>
            <p:ph type="body" sz="quarter" idx="14"/>
          </p:nvPr>
        </p:nvSpPr>
        <p:spPr>
          <a:xfrm>
            <a:off x="609600" y="4724400"/>
            <a:ext cx="7924800" cy="914400"/>
          </a:xfrm>
        </p:spPr>
        <p:txBody>
          <a:bodyPr/>
          <a:lstStyle/>
          <a:p>
            <a:r>
              <a:rPr lang="en-US" dirty="0" smtClean="0"/>
              <a:t>Herzberg recommended job enrichment.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Content Perspectives on Motivation</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10000"/>
          </a:bodyPr>
          <a:lstStyle/>
          <a:p>
            <a:r>
              <a:rPr lang="en-US" dirty="0" smtClean="0"/>
              <a:t>Three important individual human needs</a:t>
            </a:r>
          </a:p>
          <a:p>
            <a:pPr lvl="1"/>
            <a:r>
              <a:rPr lang="en-US" dirty="0" smtClean="0"/>
              <a:t>The </a:t>
            </a:r>
            <a:r>
              <a:rPr lang="en-US" b="1" dirty="0" smtClean="0">
                <a:solidFill>
                  <a:srgbClr val="E95A53"/>
                </a:solidFill>
              </a:rPr>
              <a:t>need for achievement </a:t>
            </a:r>
            <a:r>
              <a:rPr lang="en-US" dirty="0" smtClean="0"/>
              <a:t>is the desire to accomplish a goal or task more effectively than in the past.</a:t>
            </a:r>
          </a:p>
          <a:p>
            <a:pPr lvl="1"/>
            <a:r>
              <a:rPr lang="en-US" dirty="0" smtClean="0"/>
              <a:t>The </a:t>
            </a:r>
            <a:r>
              <a:rPr lang="en-US" b="1" dirty="0" smtClean="0">
                <a:solidFill>
                  <a:srgbClr val="E95A53"/>
                </a:solidFill>
              </a:rPr>
              <a:t>need for affiliation </a:t>
            </a:r>
            <a:r>
              <a:rPr lang="en-US" dirty="0" smtClean="0"/>
              <a:t>is the desire for human companionship and acceptance.</a:t>
            </a:r>
          </a:p>
          <a:p>
            <a:pPr lvl="1"/>
            <a:r>
              <a:rPr lang="en-US" dirty="0" smtClean="0"/>
              <a:t>The </a:t>
            </a:r>
            <a:r>
              <a:rPr lang="en-US" b="1" dirty="0" smtClean="0">
                <a:solidFill>
                  <a:srgbClr val="E95A53"/>
                </a:solidFill>
              </a:rPr>
              <a:t>need for power </a:t>
            </a:r>
            <a:r>
              <a:rPr lang="en-US" dirty="0" smtClean="0"/>
              <a:t>is the desire to be influential in a group and to control one’s environment.</a:t>
            </a:r>
          </a:p>
          <a:p>
            <a:r>
              <a:rPr lang="en-US" dirty="0" smtClean="0"/>
              <a:t>The implications of content perspectives is that they discuss </a:t>
            </a:r>
            <a:r>
              <a:rPr lang="en-US" i="1" dirty="0" smtClean="0"/>
              <a:t>what </a:t>
            </a:r>
            <a:r>
              <a:rPr lang="en-US" dirty="0" smtClean="0"/>
              <a:t>motivates people, but do not describe </a:t>
            </a:r>
            <a:r>
              <a:rPr lang="en-US" i="1" dirty="0" smtClean="0"/>
              <a:t>how </a:t>
            </a:r>
            <a:r>
              <a:rPr lang="en-US" dirty="0" smtClean="0"/>
              <a:t> people are motivated.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343400"/>
            <a:ext cx="7772400" cy="1130300"/>
          </a:xfrm>
        </p:spPr>
        <p:txBody>
          <a:bodyPr/>
          <a:lstStyle/>
          <a:p>
            <a:r>
              <a:rPr lang="en-US" dirty="0" smtClean="0"/>
              <a:t>Process perspectives are concerned with </a:t>
            </a:r>
            <a:r>
              <a:rPr lang="en-US" i="1" dirty="0" smtClean="0"/>
              <a:t>how </a:t>
            </a:r>
            <a:r>
              <a:rPr lang="en-US" dirty="0" smtClean="0"/>
              <a:t>motivation occurs.</a:t>
            </a:r>
            <a:endParaRPr lang="en-US" dirty="0"/>
          </a:p>
        </p:txBody>
      </p:sp>
      <p:sp>
        <p:nvSpPr>
          <p:cNvPr id="4" name="Title 3"/>
          <p:cNvSpPr>
            <a:spLocks noGrp="1"/>
          </p:cNvSpPr>
          <p:nvPr>
            <p:ph type="title"/>
          </p:nvPr>
        </p:nvSpPr>
        <p:spPr/>
        <p:txBody>
          <a:bodyPr>
            <a:normAutofit fontScale="90000"/>
          </a:bodyPr>
          <a:lstStyle/>
          <a:p>
            <a:r>
              <a:rPr lang="en-US" dirty="0" smtClean="0"/>
              <a:t>Process Perspectives on Motivation</a:t>
            </a:r>
            <a:endParaRPr lang="en-US" dirty="0"/>
          </a:p>
        </p:txBody>
      </p:sp>
      <p:graphicFrame>
        <p:nvGraphicFramePr>
          <p:cNvPr id="5" name="Diagram 4" descr="Process perspectives Focus on why people choose certain behavioral options to fulfill their needs and how they evaluate their satisfaction after they have attained these goals.&#10;"/>
          <p:cNvGraphicFramePr/>
          <p:nvPr/>
        </p:nvGraphicFramePr>
        <p:xfrm>
          <a:off x="762000" y="2057400"/>
          <a:ext cx="77724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Process Perspectives on Motivation</a:t>
            </a:r>
            <a:endParaRPr lang="en-US" dirty="0"/>
          </a:p>
        </p:txBody>
      </p:sp>
      <p:graphicFrame>
        <p:nvGraphicFramePr>
          <p:cNvPr id="5" name="Diagram 4" descr="Expectancy theory Suggests that motivation depends on two things:  how much we want something and how likely we think we are to get it.&#10;"/>
          <p:cNvGraphicFramePr/>
          <p:nvPr/>
        </p:nvGraphicFramePr>
        <p:xfrm>
          <a:off x="685800" y="2133600"/>
          <a:ext cx="78486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15.4</a:t>
            </a:r>
            <a:endParaRPr lang="en-US" dirty="0"/>
          </a:p>
        </p:txBody>
      </p:sp>
      <p:sp>
        <p:nvSpPr>
          <p:cNvPr id="4" name="Content Placeholder 3"/>
          <p:cNvSpPr>
            <a:spLocks noGrp="1"/>
          </p:cNvSpPr>
          <p:nvPr>
            <p:ph sz="quarter" idx="13"/>
          </p:nvPr>
        </p:nvSpPr>
        <p:spPr/>
        <p:txBody>
          <a:bodyPr>
            <a:normAutofit fontScale="92500"/>
          </a:bodyPr>
          <a:lstStyle/>
          <a:p>
            <a:r>
              <a:rPr lang="en-US" dirty="0" smtClean="0"/>
              <a:t>The Expectancy Model of Motivation</a:t>
            </a:r>
            <a:endParaRPr lang="en-US" dirty="0"/>
          </a:p>
        </p:txBody>
      </p:sp>
      <p:pic>
        <p:nvPicPr>
          <p:cNvPr id="6" name="Picture 78" descr="The expectancy model of motivation is a complex but relatively accurate portrayal of how motivation occurs. According to&#10;this model, a manager must understand what employees want (such as pay, promotions, or status) to begin to motivate them.&#10;The model suggests that motivation leads to effort and that effort, combined with employee ability and environmental factors, results in performance. Performance, in turn, leads to various outcomes, each of which has an associated value, called its valence. The most important parts of the expectancy model cannot be shown in the figure, however. These are the individual’s expectation that effort will lead to high performance, that performance will lead to outcomes, and that each outcome will have some kind of value."/>
          <p:cNvPicPr>
            <a:picLocks noChangeAspect="1" noChangeArrowheads="1"/>
          </p:cNvPicPr>
          <p:nvPr/>
        </p:nvPicPr>
        <p:blipFill>
          <a:blip r:embed="rId2" cstate="print"/>
          <a:stretch>
            <a:fillRect/>
          </a:stretch>
        </p:blipFill>
        <p:spPr bwMode="auto">
          <a:xfrm>
            <a:off x="457200" y="1590682"/>
            <a:ext cx="8229600" cy="384173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Expectancy Theory</a:t>
            </a:r>
            <a:endParaRPr lang="en-US" dirty="0"/>
          </a:p>
        </p:txBody>
      </p:sp>
      <p:sp>
        <p:nvSpPr>
          <p:cNvPr id="4" name="Content Placeholder 3"/>
          <p:cNvSpPr>
            <a:spLocks noGrp="1"/>
          </p:cNvSpPr>
          <p:nvPr>
            <p:ph idx="1"/>
          </p:nvPr>
        </p:nvSpPr>
        <p:spPr>
          <a:xfrm>
            <a:off x="457200" y="1600200"/>
            <a:ext cx="8382000" cy="4525963"/>
          </a:xfrm>
        </p:spPr>
        <p:txBody>
          <a:bodyPr>
            <a:normAutofit/>
          </a:bodyPr>
          <a:lstStyle/>
          <a:p>
            <a:r>
              <a:rPr lang="en-US" dirty="0" smtClean="0">
                <a:solidFill>
                  <a:srgbClr val="00A3B4"/>
                </a:solidFill>
              </a:rPr>
              <a:t>Expectancy theory has four assumptions</a:t>
            </a:r>
          </a:p>
          <a:p>
            <a:pPr lvl="1"/>
            <a:r>
              <a:rPr lang="en-US" dirty="0" smtClean="0"/>
              <a:t>Behavior is determined by a combination of forces in the individual and in the environment.</a:t>
            </a:r>
          </a:p>
          <a:p>
            <a:pPr lvl="1"/>
            <a:r>
              <a:rPr lang="en-US" dirty="0" smtClean="0"/>
              <a:t>People make decisions about their own behavior in organizations.</a:t>
            </a:r>
          </a:p>
          <a:p>
            <a:pPr lvl="1"/>
            <a:r>
              <a:rPr lang="en-US" dirty="0" smtClean="0"/>
              <a:t>Different people have different types of needs.</a:t>
            </a:r>
          </a:p>
          <a:p>
            <a:pPr lvl="1"/>
            <a:r>
              <a:rPr lang="en-US" dirty="0" smtClean="0"/>
              <a:t>People make choices from alternative plans of behavior, based on perceptions of the extent a given behavior will lead to desired outcomes.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Expectancy Theory</a:t>
            </a:r>
            <a:endParaRPr lang="en-US" dirty="0"/>
          </a:p>
        </p:txBody>
      </p:sp>
      <p:sp>
        <p:nvSpPr>
          <p:cNvPr id="4" name="Content Placeholder 3"/>
          <p:cNvSpPr>
            <a:spLocks noGrp="1"/>
          </p:cNvSpPr>
          <p:nvPr>
            <p:ph idx="1"/>
          </p:nvPr>
        </p:nvSpPr>
        <p:spPr/>
        <p:txBody>
          <a:bodyPr>
            <a:normAutofit lnSpcReduction="10000"/>
          </a:bodyPr>
          <a:lstStyle/>
          <a:p>
            <a:r>
              <a:rPr lang="en-US" dirty="0" smtClean="0"/>
              <a:t>Expectations in expectancy model</a:t>
            </a:r>
          </a:p>
          <a:p>
            <a:pPr lvl="1"/>
            <a:r>
              <a:rPr lang="en-US" b="1" dirty="0" smtClean="0">
                <a:solidFill>
                  <a:srgbClr val="E95A53"/>
                </a:solidFill>
              </a:rPr>
              <a:t>Effort-to-performance expectancy </a:t>
            </a:r>
          </a:p>
          <a:p>
            <a:pPr lvl="2"/>
            <a:r>
              <a:rPr lang="en-US" dirty="0" smtClean="0"/>
              <a:t>is the individual’s perception of the probability that effort will lead to high performance.</a:t>
            </a:r>
          </a:p>
          <a:p>
            <a:pPr lvl="1"/>
            <a:r>
              <a:rPr lang="en-US" b="1" dirty="0" smtClean="0">
                <a:solidFill>
                  <a:srgbClr val="E95A53"/>
                </a:solidFill>
              </a:rPr>
              <a:t>Performance-to-outcome expectancy </a:t>
            </a:r>
          </a:p>
          <a:p>
            <a:pPr lvl="2"/>
            <a:r>
              <a:rPr lang="en-US" dirty="0" smtClean="0"/>
              <a:t>is the individual’s perception that performance will lead to a specific outcome.</a:t>
            </a:r>
          </a:p>
          <a:p>
            <a:pPr lvl="1"/>
            <a:r>
              <a:rPr lang="en-US" b="1" dirty="0" smtClean="0">
                <a:solidFill>
                  <a:srgbClr val="E95A53"/>
                </a:solidFill>
              </a:rPr>
              <a:t>Outcomes </a:t>
            </a:r>
          </a:p>
          <a:p>
            <a:pPr lvl="2"/>
            <a:r>
              <a:rPr lang="en-US" dirty="0" smtClean="0"/>
              <a:t>are consequences of behaviors in an organization setting, usually rewards.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Expectancy Theory</a:t>
            </a:r>
            <a:endParaRPr lang="en-US" dirty="0"/>
          </a:p>
        </p:txBody>
      </p:sp>
      <p:sp>
        <p:nvSpPr>
          <p:cNvPr id="4" name="Content Placeholder 3"/>
          <p:cNvSpPr>
            <a:spLocks noGrp="1"/>
          </p:cNvSpPr>
          <p:nvPr>
            <p:ph idx="1"/>
          </p:nvPr>
        </p:nvSpPr>
        <p:spPr>
          <a:xfrm>
            <a:off x="457200" y="1600200"/>
            <a:ext cx="8686800" cy="4876800"/>
          </a:xfrm>
        </p:spPr>
        <p:txBody>
          <a:bodyPr>
            <a:normAutofit/>
          </a:bodyPr>
          <a:lstStyle/>
          <a:p>
            <a:r>
              <a:rPr lang="en-US" dirty="0" smtClean="0">
                <a:solidFill>
                  <a:srgbClr val="00A3B4"/>
                </a:solidFill>
              </a:rPr>
              <a:t>Expectations in expectancy model</a:t>
            </a:r>
          </a:p>
          <a:p>
            <a:pPr lvl="1"/>
            <a:r>
              <a:rPr lang="en-US" dirty="0" smtClean="0"/>
              <a:t>Each outcome has an associated value or valance.</a:t>
            </a:r>
          </a:p>
          <a:p>
            <a:pPr lvl="1"/>
            <a:r>
              <a:rPr lang="en-US" dirty="0" smtClean="0"/>
              <a:t>A </a:t>
            </a:r>
            <a:r>
              <a:rPr lang="en-US" b="1" dirty="0" smtClean="0">
                <a:solidFill>
                  <a:srgbClr val="E95A53"/>
                </a:solidFill>
              </a:rPr>
              <a:t>valance </a:t>
            </a:r>
          </a:p>
          <a:p>
            <a:pPr lvl="2"/>
            <a:r>
              <a:rPr lang="en-US" dirty="0" smtClean="0"/>
              <a:t>is an index of how much an individual desires a particular outcome, the attractiveness of the outcome.</a:t>
            </a:r>
          </a:p>
          <a:p>
            <a:r>
              <a:rPr lang="en-US" dirty="0" smtClean="0">
                <a:solidFill>
                  <a:srgbClr val="00A3B4"/>
                </a:solidFill>
              </a:rPr>
              <a:t>For motivation to occur</a:t>
            </a:r>
          </a:p>
          <a:p>
            <a:pPr lvl="1"/>
            <a:r>
              <a:rPr lang="en-US" dirty="0" smtClean="0"/>
              <a:t>all of the following must be greater than 0.</a:t>
            </a:r>
          </a:p>
          <a:p>
            <a:pPr lvl="2"/>
            <a:r>
              <a:rPr lang="en-US" dirty="0" smtClean="0"/>
              <a:t>Effort-to-performance, performance-to-outcome, and the sum of the valences for the outcomes.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linds(horizontal)">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Expectancy Theory</a:t>
            </a:r>
            <a:endParaRPr lang="en-US" dirty="0"/>
          </a:p>
        </p:txBody>
      </p:sp>
      <p:sp>
        <p:nvSpPr>
          <p:cNvPr id="4" name="Content Placeholder 3"/>
          <p:cNvSpPr>
            <a:spLocks noGrp="1"/>
          </p:cNvSpPr>
          <p:nvPr>
            <p:ph idx="1"/>
          </p:nvPr>
        </p:nvSpPr>
        <p:spPr/>
        <p:txBody>
          <a:bodyPr/>
          <a:lstStyle/>
          <a:p>
            <a:r>
              <a:rPr lang="en-US" dirty="0" smtClean="0">
                <a:solidFill>
                  <a:srgbClr val="00A3B4"/>
                </a:solidFill>
              </a:rPr>
              <a:t>The Porter-Lawler extension </a:t>
            </a:r>
          </a:p>
          <a:p>
            <a:pPr lvl="1"/>
            <a:r>
              <a:rPr lang="en-US" dirty="0" smtClean="0"/>
              <a:t>suggests that high performance may lead to satisfaction that results from the rewards given for high performance.</a:t>
            </a:r>
          </a:p>
          <a:p>
            <a:r>
              <a:rPr lang="en-US" dirty="0" smtClean="0">
                <a:solidFill>
                  <a:srgbClr val="00A3B4"/>
                </a:solidFill>
              </a:rPr>
              <a:t>This reverses the direction of causation</a:t>
            </a:r>
          </a:p>
          <a:p>
            <a:pPr lvl="1"/>
            <a:r>
              <a:rPr lang="en-US" dirty="0" smtClean="0"/>
              <a:t>Expectancy theory says motivated workers will have high performance.</a:t>
            </a:r>
          </a:p>
          <a:p>
            <a:pPr lvl="1"/>
            <a:r>
              <a:rPr lang="en-US" dirty="0" smtClean="0"/>
              <a:t>Porter-Lawler say that high performing workers will become motivated.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228600" y="1295400"/>
            <a:ext cx="8686800" cy="4830763"/>
          </a:xfrm>
        </p:spPr>
        <p:txBody>
          <a:bodyPr>
            <a:normAutofit fontScale="92500"/>
          </a:bodyPr>
          <a:lstStyle/>
          <a:p>
            <a:r>
              <a:rPr lang="en-US" dirty="0" smtClean="0"/>
              <a:t>Characterize the nature of motivation, including its importance and historical perspectives.</a:t>
            </a:r>
          </a:p>
          <a:p>
            <a:r>
              <a:rPr lang="en-US" dirty="0" smtClean="0"/>
              <a:t>Identify and describe the major content perspectives on motivation.</a:t>
            </a:r>
          </a:p>
          <a:p>
            <a:r>
              <a:rPr lang="en-US" dirty="0" smtClean="0"/>
              <a:t>Identify and describe the major process perspectives on motivation.</a:t>
            </a:r>
          </a:p>
          <a:p>
            <a:r>
              <a:rPr lang="en-US" dirty="0" smtClean="0"/>
              <a:t>Describe reinforcement perspectives on motivation.</a:t>
            </a:r>
          </a:p>
          <a:p>
            <a:r>
              <a:rPr lang="en-US" dirty="0" smtClean="0"/>
              <a:t>Identify and describe popular motivational strategies.</a:t>
            </a:r>
          </a:p>
          <a:p>
            <a:r>
              <a:rPr lang="en-US" dirty="0" smtClean="0"/>
              <a:t>Describe the role of organizational reward systems in motivation.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15.5</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The Porter-Lawler Extension of Expectancy Theory</a:t>
            </a:r>
            <a:endParaRPr lang="en-US" dirty="0"/>
          </a:p>
        </p:txBody>
      </p:sp>
      <p:pic>
        <p:nvPicPr>
          <p:cNvPr id="6" name="Picture 3" descr="The Porter–Lawler extension of expectancy theory suggests that if performance results inequitable rewards, people will be more satisfied. Thus performance can lead to satisfaction.&#10;Managers must therefore be sure that any system of motivation includes rewards that are fair, or equitable, for all.&#10;Performance results in rewards for an individual. Some of these are extrinsic, such as pay and promotions; others are intrinsic, such as self-esteem and accomplishment. The person evaluates the equity, or fairness, of the rewards relative to the effort expended and the level of performance attained. If the rewards are perceived to be equitable, the person is satisfied."/>
          <p:cNvPicPr>
            <a:picLocks noChangeAspect="1" noChangeArrowheads="1"/>
          </p:cNvPicPr>
          <p:nvPr/>
        </p:nvPicPr>
        <p:blipFill>
          <a:blip r:embed="rId2" cstate="print"/>
          <a:stretch>
            <a:fillRect/>
          </a:stretch>
        </p:blipFill>
        <p:spPr bwMode="auto">
          <a:xfrm>
            <a:off x="336345" y="1905000"/>
            <a:ext cx="8579055" cy="3793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Equity theory Suggests that people are motivated to seek social equity in the rewards they receive for performance.&#10;"/>
          <p:cNvGraphicFramePr/>
          <p:nvPr/>
        </p:nvGraphicFramePr>
        <p:xfrm>
          <a:off x="1143000" y="1905000"/>
          <a:ext cx="70866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Process Perspectives on Motivation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Equity Theory</a:t>
            </a:r>
            <a:endParaRPr lang="en-US" dirty="0"/>
          </a:p>
        </p:txBody>
      </p:sp>
      <p:sp>
        <p:nvSpPr>
          <p:cNvPr id="4" name="Content Placeholder 3"/>
          <p:cNvSpPr>
            <a:spLocks noGrp="1"/>
          </p:cNvSpPr>
          <p:nvPr>
            <p:ph idx="1"/>
          </p:nvPr>
        </p:nvSpPr>
        <p:spPr/>
        <p:txBody>
          <a:bodyPr/>
          <a:lstStyle/>
          <a:p>
            <a:r>
              <a:rPr lang="en-US" dirty="0" smtClean="0">
                <a:solidFill>
                  <a:srgbClr val="00A3B4"/>
                </a:solidFill>
              </a:rPr>
              <a:t>To determine equity </a:t>
            </a:r>
          </a:p>
          <a:p>
            <a:pPr lvl="1"/>
            <a:r>
              <a:rPr lang="en-US" dirty="0" smtClean="0"/>
              <a:t>a person compares their ratio of outcomes to inputs to someone else’s ratio.</a:t>
            </a:r>
          </a:p>
          <a:p>
            <a:pPr lvl="1"/>
            <a:r>
              <a:rPr lang="en-US" dirty="0" smtClean="0"/>
              <a:t>Formulation of ratios and comparisons are very subjective, based on perceptions.</a:t>
            </a:r>
          </a:p>
          <a:p>
            <a:pPr lvl="1"/>
            <a:r>
              <a:rPr lang="en-US" dirty="0" smtClean="0"/>
              <a:t>May result in feelings of equitable rewards, under-rewarded, or over-rewarded.</a:t>
            </a:r>
          </a:p>
          <a:p>
            <a:pPr lvl="1"/>
            <a:r>
              <a:rPr lang="en-US" dirty="0" smtClean="0"/>
              <a:t>If inequality is perceived, employee works to correct the imbalance.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Goal-Setting Theory</a:t>
            </a:r>
            <a:endParaRPr lang="en-US" dirty="0"/>
          </a:p>
        </p:txBody>
      </p:sp>
      <p:sp>
        <p:nvSpPr>
          <p:cNvPr id="4" name="Content Placeholder 3"/>
          <p:cNvSpPr>
            <a:spLocks noGrp="1"/>
          </p:cNvSpPr>
          <p:nvPr>
            <p:ph idx="1"/>
          </p:nvPr>
        </p:nvSpPr>
        <p:spPr/>
        <p:txBody>
          <a:bodyPr/>
          <a:lstStyle/>
          <a:p>
            <a:r>
              <a:rPr lang="en-US" dirty="0" smtClean="0">
                <a:solidFill>
                  <a:srgbClr val="00A3B4"/>
                </a:solidFill>
              </a:rPr>
              <a:t>Goal setting theory of motivation</a:t>
            </a:r>
          </a:p>
          <a:p>
            <a:pPr lvl="1"/>
            <a:r>
              <a:rPr lang="en-US" dirty="0" smtClean="0"/>
              <a:t>assumes behavior is a result of conscious goals and intentions.</a:t>
            </a:r>
          </a:p>
          <a:p>
            <a:pPr lvl="1"/>
            <a:r>
              <a:rPr lang="en-US" dirty="0" smtClean="0"/>
              <a:t>Original theory</a:t>
            </a:r>
          </a:p>
          <a:p>
            <a:pPr lvl="2"/>
            <a:r>
              <a:rPr lang="en-US" i="1" dirty="0" smtClean="0"/>
              <a:t>Goal difficulty</a:t>
            </a:r>
            <a:r>
              <a:rPr lang="en-US" dirty="0" smtClean="0"/>
              <a:t> – challenging and requires effort.</a:t>
            </a:r>
            <a:endParaRPr lang="en-US" i="1" dirty="0" smtClean="0"/>
          </a:p>
          <a:p>
            <a:pPr lvl="2"/>
            <a:r>
              <a:rPr lang="en-US" i="1" dirty="0" smtClean="0"/>
              <a:t>Goal specificity</a:t>
            </a:r>
            <a:r>
              <a:rPr lang="en-US" dirty="0" smtClean="0"/>
              <a:t> – clarity and precision of goal.</a:t>
            </a:r>
            <a:endParaRPr lang="en-US" i="1" dirty="0" smtClean="0"/>
          </a:p>
          <a:p>
            <a:pPr lvl="1"/>
            <a:r>
              <a:rPr lang="en-US" dirty="0" smtClean="0"/>
              <a:t>Expanded theory</a:t>
            </a:r>
          </a:p>
          <a:p>
            <a:pPr lvl="2"/>
            <a:r>
              <a:rPr lang="en-US" i="1" dirty="0" smtClean="0"/>
              <a:t>Goal acceptance </a:t>
            </a:r>
            <a:r>
              <a:rPr lang="en-US" dirty="0" smtClean="0"/>
              <a:t>– makes goals their own.</a:t>
            </a:r>
            <a:endParaRPr lang="en-US" i="1" dirty="0" smtClean="0"/>
          </a:p>
          <a:p>
            <a:pPr lvl="2"/>
            <a:r>
              <a:rPr lang="en-US" i="1" dirty="0" smtClean="0"/>
              <a:t>Goal commitment </a:t>
            </a:r>
            <a:r>
              <a:rPr lang="en-US" dirty="0" smtClean="0"/>
              <a:t>-  wants to reach the goal.</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up)">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wipe(up)">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normAutofit/>
          </a:bodyPr>
          <a:lstStyle/>
          <a:p>
            <a:r>
              <a:rPr lang="en-US" dirty="0" smtClean="0"/>
              <a:t>Figure 15.6</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The Expanded Goal-Setting Theory of Motivation</a:t>
            </a:r>
            <a:endParaRPr lang="en-US" dirty="0"/>
          </a:p>
        </p:txBody>
      </p:sp>
      <p:sp>
        <p:nvSpPr>
          <p:cNvPr id="5" name="Text Placeholder 4"/>
          <p:cNvSpPr>
            <a:spLocks noGrp="1"/>
          </p:cNvSpPr>
          <p:nvPr>
            <p:ph type="body" sz="quarter" idx="14"/>
          </p:nvPr>
        </p:nvSpPr>
        <p:spPr>
          <a:xfrm>
            <a:off x="609600" y="4648200"/>
            <a:ext cx="7924800" cy="1066800"/>
          </a:xfrm>
        </p:spPr>
        <p:txBody>
          <a:bodyPr>
            <a:normAutofit fontScale="92500"/>
          </a:bodyPr>
          <a:lstStyle/>
          <a:p>
            <a:r>
              <a:rPr lang="en-US" dirty="0" smtClean="0"/>
              <a:t>Because the theory attracted so much interest, an expanded model was proposed.</a:t>
            </a:r>
            <a:endParaRPr lang="en-US" dirty="0"/>
          </a:p>
        </p:txBody>
      </p:sp>
      <p:pic>
        <p:nvPicPr>
          <p:cNvPr id="6" name="Picture 78" descr="One of the most important emerging theories of motivation is goal-setting theory. This theory suggests that goal difficulty, specificity, acceptance, and commitment combine to determine an individual’s goal-directed effort. This effort, when complemented by appropriate organizational support and individual abilities and traits, results in performance. Finally, performance is seen as leading to intrinsic and extrinsic rewards that, in turn, result in employee satisfaction."/>
          <p:cNvPicPr>
            <a:picLocks noChangeAspect="1" noChangeArrowheads="1"/>
          </p:cNvPicPr>
          <p:nvPr/>
        </p:nvPicPr>
        <p:blipFill>
          <a:blip r:embed="rId2" cstate="print"/>
          <a:stretch>
            <a:fillRect/>
          </a:stretch>
        </p:blipFill>
        <p:spPr bwMode="auto">
          <a:xfrm>
            <a:off x="324940" y="2057400"/>
            <a:ext cx="8590460" cy="2667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Process Perspectives on Motivation</a:t>
            </a:r>
            <a:endParaRPr lang="en-US" dirty="0"/>
          </a:p>
        </p:txBody>
      </p:sp>
      <p:sp>
        <p:nvSpPr>
          <p:cNvPr id="4" name="Content Placeholder 3"/>
          <p:cNvSpPr>
            <a:spLocks noGrp="1"/>
          </p:cNvSpPr>
          <p:nvPr>
            <p:ph idx="1"/>
          </p:nvPr>
        </p:nvSpPr>
        <p:spPr/>
        <p:txBody>
          <a:bodyPr/>
          <a:lstStyle/>
          <a:p>
            <a:r>
              <a:rPr lang="en-US" dirty="0" smtClean="0">
                <a:solidFill>
                  <a:srgbClr val="00A3B4"/>
                </a:solidFill>
              </a:rPr>
              <a:t>Implications of the process perspectives</a:t>
            </a:r>
          </a:p>
          <a:p>
            <a:pPr lvl="1"/>
            <a:r>
              <a:rPr lang="en-US" dirty="0" smtClean="0"/>
              <a:t>Managers trying to improve motivation can use steps to achieve the expectancy theory.</a:t>
            </a:r>
          </a:p>
          <a:p>
            <a:pPr lvl="1"/>
            <a:r>
              <a:rPr lang="en-US" dirty="0" smtClean="0"/>
              <a:t>Managers need to consider the nature of the ‘other’ employees compare themselves to.</a:t>
            </a:r>
          </a:p>
          <a:p>
            <a:pPr lvl="1"/>
            <a:r>
              <a:rPr lang="en-US" dirty="0" smtClean="0"/>
              <a:t>Goal-setting theory can be used to implement both expectancy and equity theory concepts.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Reinforcement Perspectives on Motivation</a:t>
            </a:r>
            <a:endParaRPr lang="en-US" dirty="0"/>
          </a:p>
        </p:txBody>
      </p:sp>
      <p:graphicFrame>
        <p:nvGraphicFramePr>
          <p:cNvPr id="5" name="Diagram 4" descr="Reinforcement theory is an approach to motivation that argues that behavior that results in rewarding consequences is likely to be repeated, whereas behavior that results in punishing consequences is less likely to be repeated.&#10;"/>
          <p:cNvGraphicFramePr/>
          <p:nvPr/>
        </p:nvGraphicFramePr>
        <p:xfrm>
          <a:off x="838200" y="1981200"/>
          <a:ext cx="7543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15.1</a:t>
            </a:r>
            <a:endParaRPr lang="en-US" dirty="0"/>
          </a:p>
        </p:txBody>
      </p:sp>
      <p:sp>
        <p:nvSpPr>
          <p:cNvPr id="4" name="Content Placeholder 3"/>
          <p:cNvSpPr>
            <a:spLocks noGrp="1"/>
          </p:cNvSpPr>
          <p:nvPr>
            <p:ph sz="quarter" idx="13"/>
          </p:nvPr>
        </p:nvSpPr>
        <p:spPr/>
        <p:txBody>
          <a:bodyPr/>
          <a:lstStyle/>
          <a:p>
            <a:r>
              <a:rPr lang="en-US" dirty="0" smtClean="0"/>
              <a:t>Elements of Reinforcement Theory</a:t>
            </a:r>
            <a:endParaRPr lang="en-US" dirty="0"/>
          </a:p>
        </p:txBody>
      </p:sp>
      <p:pic>
        <p:nvPicPr>
          <p:cNvPr id="8" name="Picture 7" descr="A manager who wants the best chance of reinforcing a behavior would likely offer the employee a positive reinforcement after a variable number of behaviors. For example, the manager could praise the employee after the third credit card application was received. Additional praise might be offered after the next five applications, then again after the next three, the next seven, the next four, and so on.&#10;Arrangement of the Reinforcement Contingencies inclue:&#10;Positive Reinforcement. Strengthens behavior by providing a desirable consequence.&#10;Avoidance. Strengthens behavior by allowing escape&#10;from an undesirable consequence.&#10;Punishment. Weakens behavior by providing an&#10;undesirable consequence.&#10;Extinction. Weakens behavior by ignoring it.&#10;Schedules for Applying Reinforcement include:&#10;Fixed-Interval. Reinforcement is applied at fixed&#10;time intervals, regardless of behavior.&#10;Variable-Interval. Reinforcement is applied at&#10;variable time intervals.&#10;Fixed-Ratio. Reinforcement is applied after a fixed number&#10;of behaviors, regardless of time.&#10;Variable-Ratio. Reinforcement is applied after a variable&#10;number of behaviors.&#10;"/>
          <p:cNvPicPr>
            <a:picLocks noChangeAspect="1"/>
          </p:cNvPicPr>
          <p:nvPr/>
        </p:nvPicPr>
        <p:blipFill>
          <a:blip r:embed="rId2" cstate="print"/>
          <a:stretch>
            <a:fillRect/>
          </a:stretch>
        </p:blipFill>
        <p:spPr>
          <a:xfrm>
            <a:off x="308200" y="1484763"/>
            <a:ext cx="8527600" cy="4687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Kinds of Reinforcement</a:t>
            </a:r>
            <a:endParaRPr lang="en-US" dirty="0"/>
          </a:p>
        </p:txBody>
      </p:sp>
      <p:sp>
        <p:nvSpPr>
          <p:cNvPr id="4" name="Content Placeholder 3"/>
          <p:cNvSpPr>
            <a:spLocks noGrp="1"/>
          </p:cNvSpPr>
          <p:nvPr>
            <p:ph idx="1"/>
          </p:nvPr>
        </p:nvSpPr>
        <p:spPr>
          <a:xfrm>
            <a:off x="457200" y="1600200"/>
            <a:ext cx="8229600" cy="4876800"/>
          </a:xfrm>
        </p:spPr>
        <p:txBody>
          <a:bodyPr>
            <a:normAutofit fontScale="92500" lnSpcReduction="20000"/>
          </a:bodyPr>
          <a:lstStyle/>
          <a:p>
            <a:r>
              <a:rPr lang="en-US" b="1" dirty="0" smtClean="0">
                <a:solidFill>
                  <a:srgbClr val="E95A53"/>
                </a:solidFill>
              </a:rPr>
              <a:t>Positive reinforcement </a:t>
            </a:r>
          </a:p>
          <a:p>
            <a:pPr lvl="1"/>
            <a:r>
              <a:rPr lang="en-US" dirty="0" smtClean="0"/>
              <a:t>strengthens behavior with rewards or positive outcomes.</a:t>
            </a:r>
          </a:p>
          <a:p>
            <a:r>
              <a:rPr lang="en-US" b="1" dirty="0" smtClean="0">
                <a:solidFill>
                  <a:srgbClr val="E95A53"/>
                </a:solidFill>
              </a:rPr>
              <a:t>Avoidance</a:t>
            </a:r>
            <a:r>
              <a:rPr lang="en-US" dirty="0" smtClean="0"/>
              <a:t> </a:t>
            </a:r>
          </a:p>
          <a:p>
            <a:pPr lvl="1"/>
            <a:r>
              <a:rPr lang="en-US" dirty="0" smtClean="0"/>
              <a:t>strengthens behavior by avoiding unpleasant consequences.</a:t>
            </a:r>
          </a:p>
          <a:p>
            <a:r>
              <a:rPr lang="en-US" b="1" dirty="0" smtClean="0">
                <a:solidFill>
                  <a:srgbClr val="E95A53"/>
                </a:solidFill>
              </a:rPr>
              <a:t>Punishment</a:t>
            </a:r>
            <a:r>
              <a:rPr lang="en-US" dirty="0" smtClean="0"/>
              <a:t> </a:t>
            </a:r>
          </a:p>
          <a:p>
            <a:pPr lvl="1"/>
            <a:r>
              <a:rPr lang="en-US" dirty="0" smtClean="0"/>
              <a:t>weakens undesired behaviors but builds resentment and hostility.</a:t>
            </a:r>
          </a:p>
          <a:p>
            <a:r>
              <a:rPr lang="en-US" b="1" dirty="0" smtClean="0">
                <a:solidFill>
                  <a:srgbClr val="E95A53"/>
                </a:solidFill>
              </a:rPr>
              <a:t>Extinction</a:t>
            </a:r>
            <a:r>
              <a:rPr lang="en-US" dirty="0" smtClean="0"/>
              <a:t> </a:t>
            </a:r>
          </a:p>
          <a:p>
            <a:pPr lvl="1"/>
            <a:r>
              <a:rPr lang="en-US" dirty="0" smtClean="0"/>
              <a:t>weakens undesired behaviors by ignoring or not reinforcing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up)">
                                      <p:cBhvr>
                                        <p:cTn id="31" dur="500"/>
                                        <p:tgtEl>
                                          <p:spTgt spid="4">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up)">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Providing Reinforcement</a:t>
            </a:r>
            <a:endParaRPr lang="en-US" dirty="0"/>
          </a:p>
        </p:txBody>
      </p:sp>
      <p:sp>
        <p:nvSpPr>
          <p:cNvPr id="4" name="Content Placeholder 3"/>
          <p:cNvSpPr>
            <a:spLocks noGrp="1"/>
          </p:cNvSpPr>
          <p:nvPr>
            <p:ph idx="1"/>
          </p:nvPr>
        </p:nvSpPr>
        <p:spPr>
          <a:xfrm>
            <a:off x="457200" y="1600200"/>
            <a:ext cx="8686800" cy="4876800"/>
          </a:xfrm>
        </p:spPr>
        <p:txBody>
          <a:bodyPr>
            <a:normAutofit fontScale="92500" lnSpcReduction="10000"/>
          </a:bodyPr>
          <a:lstStyle/>
          <a:p>
            <a:r>
              <a:rPr lang="en-US" b="1" dirty="0" smtClean="0">
                <a:solidFill>
                  <a:srgbClr val="E95A53"/>
                </a:solidFill>
              </a:rPr>
              <a:t>Fixed-interval schedule </a:t>
            </a:r>
          </a:p>
          <a:p>
            <a:pPr lvl="1"/>
            <a:r>
              <a:rPr lang="en-US" dirty="0" smtClean="0"/>
              <a:t>provides reinforcement at fixed times, regardless of behavior.</a:t>
            </a:r>
          </a:p>
          <a:p>
            <a:r>
              <a:rPr lang="en-US" b="1" dirty="0" smtClean="0">
                <a:solidFill>
                  <a:srgbClr val="E95A53"/>
                </a:solidFill>
              </a:rPr>
              <a:t>Variable-interval schedule </a:t>
            </a:r>
          </a:p>
          <a:p>
            <a:pPr lvl="1"/>
            <a:r>
              <a:rPr lang="en-US" dirty="0" smtClean="0"/>
              <a:t>provides reinforcement at varied times.</a:t>
            </a:r>
          </a:p>
          <a:p>
            <a:r>
              <a:rPr lang="en-US" b="1" dirty="0" smtClean="0">
                <a:solidFill>
                  <a:srgbClr val="E95A53"/>
                </a:solidFill>
              </a:rPr>
              <a:t>Fixed-ratio schedule </a:t>
            </a:r>
          </a:p>
          <a:p>
            <a:pPr lvl="1"/>
            <a:r>
              <a:rPr lang="en-US" dirty="0" smtClean="0"/>
              <a:t>provides reinforcement after a fixed number of behaviors.</a:t>
            </a:r>
          </a:p>
          <a:p>
            <a:r>
              <a:rPr lang="en-US" b="1" dirty="0" smtClean="0">
                <a:solidFill>
                  <a:srgbClr val="E95A53"/>
                </a:solidFill>
              </a:rPr>
              <a:t>Variable-ratio schedule </a:t>
            </a:r>
          </a:p>
          <a:p>
            <a:pPr lvl="1"/>
            <a:r>
              <a:rPr lang="en-US" dirty="0" smtClean="0"/>
              <a:t>provides reinforcement after varying numbers of behaviors.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The Nature of Motivation</a:t>
            </a:r>
            <a:endParaRPr lang="en-US" dirty="0"/>
          </a:p>
        </p:txBody>
      </p:sp>
      <p:sp>
        <p:nvSpPr>
          <p:cNvPr id="4" name="Content Placeholder 3"/>
          <p:cNvSpPr>
            <a:spLocks noGrp="1"/>
          </p:cNvSpPr>
          <p:nvPr>
            <p:ph idx="1"/>
          </p:nvPr>
        </p:nvSpPr>
        <p:spPr>
          <a:xfrm>
            <a:off x="457200" y="1600200"/>
            <a:ext cx="8382000" cy="4525963"/>
          </a:xfrm>
        </p:spPr>
        <p:txBody>
          <a:bodyPr/>
          <a:lstStyle/>
          <a:p>
            <a:r>
              <a:rPr lang="en-US" b="1" dirty="0" smtClean="0">
                <a:solidFill>
                  <a:srgbClr val="E95A53"/>
                </a:solidFill>
              </a:rPr>
              <a:t>Motivation </a:t>
            </a:r>
          </a:p>
          <a:p>
            <a:pPr lvl="1"/>
            <a:r>
              <a:rPr lang="en-US" dirty="0" smtClean="0"/>
              <a:t>is the set of forces that cause people to behave in certain ways.</a:t>
            </a:r>
          </a:p>
          <a:p>
            <a:r>
              <a:rPr lang="en-US" dirty="0" smtClean="0">
                <a:solidFill>
                  <a:srgbClr val="00A3B4"/>
                </a:solidFill>
              </a:rPr>
              <a:t>Importance of motivation in the workplace</a:t>
            </a:r>
          </a:p>
          <a:p>
            <a:pPr lvl="1"/>
            <a:r>
              <a:rPr lang="en-US" dirty="0" smtClean="0"/>
              <a:t>Factors determining individual performance:</a:t>
            </a:r>
          </a:p>
          <a:p>
            <a:pPr lvl="2"/>
            <a:r>
              <a:rPr lang="en-US" dirty="0" smtClean="0"/>
              <a:t>Motivation – the desire to do the job.</a:t>
            </a:r>
          </a:p>
          <a:p>
            <a:pPr lvl="2"/>
            <a:r>
              <a:rPr lang="en-US" dirty="0" smtClean="0"/>
              <a:t>Ability – the capability to do the job.</a:t>
            </a:r>
          </a:p>
          <a:p>
            <a:pPr lvl="2"/>
            <a:r>
              <a:rPr lang="en-US" dirty="0" smtClean="0"/>
              <a:t>Work environment – resources to do the job.</a:t>
            </a:r>
          </a:p>
          <a:p>
            <a:pPr lvl="1"/>
            <a:r>
              <a:rPr lang="en-US" dirty="0" smtClean="0"/>
              <a:t>Motivation is intangible in character.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linds(horizontal)">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blinds(horizontal)">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Reinforcement Perspectives on Motivation</a:t>
            </a:r>
            <a:endParaRPr lang="en-US" dirty="0"/>
          </a:p>
        </p:txBody>
      </p:sp>
      <p:sp>
        <p:nvSpPr>
          <p:cNvPr id="4" name="Content Placeholder 3"/>
          <p:cNvSpPr>
            <a:spLocks noGrp="1"/>
          </p:cNvSpPr>
          <p:nvPr>
            <p:ph idx="1"/>
          </p:nvPr>
        </p:nvSpPr>
        <p:spPr/>
        <p:txBody>
          <a:bodyPr>
            <a:normAutofit/>
          </a:bodyPr>
          <a:lstStyle/>
          <a:p>
            <a:r>
              <a:rPr lang="en-US" b="1" dirty="0" smtClean="0">
                <a:solidFill>
                  <a:srgbClr val="E95A53"/>
                </a:solidFill>
              </a:rPr>
              <a:t>Behavior modification</a:t>
            </a:r>
            <a:r>
              <a:rPr lang="en-US" dirty="0" smtClean="0"/>
              <a:t>, or </a:t>
            </a:r>
            <a:r>
              <a:rPr lang="en-US" b="1" dirty="0" smtClean="0">
                <a:solidFill>
                  <a:srgbClr val="E95A53"/>
                </a:solidFill>
              </a:rPr>
              <a:t>OB Mod </a:t>
            </a:r>
          </a:p>
          <a:p>
            <a:pPr lvl="1"/>
            <a:r>
              <a:rPr lang="en-US" dirty="0" smtClean="0"/>
              <a:t>is a method for applying the basic elements of reinforcement theory.</a:t>
            </a:r>
            <a:endParaRPr lang="en-US" b="1" dirty="0" smtClean="0">
              <a:solidFill>
                <a:srgbClr val="E95A53"/>
              </a:solidFill>
            </a:endParaRPr>
          </a:p>
          <a:p>
            <a:r>
              <a:rPr lang="en-US" dirty="0" smtClean="0">
                <a:solidFill>
                  <a:srgbClr val="00A3B4"/>
                </a:solidFill>
              </a:rPr>
              <a:t>Implications of reinforcement perspectives</a:t>
            </a:r>
          </a:p>
          <a:p>
            <a:pPr lvl="1"/>
            <a:r>
              <a:rPr lang="en-US" dirty="0" smtClean="0"/>
              <a:t>Reinforcement is a powerful force for maintaining employee motivation.</a:t>
            </a:r>
          </a:p>
          <a:p>
            <a:pPr lvl="2"/>
            <a:r>
              <a:rPr lang="en-US" dirty="0" smtClean="0"/>
              <a:t>Use the correct manner and schedule.</a:t>
            </a:r>
          </a:p>
          <a:p>
            <a:pPr lvl="1"/>
            <a:r>
              <a:rPr lang="en-US" dirty="0" smtClean="0"/>
              <a:t>Managers must avoid motivating undesired or dysfunctional behaviors.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Popular Motivational Strategies</a:t>
            </a:r>
            <a:endParaRPr lang="en-US" dirty="0"/>
          </a:p>
        </p:txBody>
      </p:sp>
      <p:sp>
        <p:nvSpPr>
          <p:cNvPr id="4" name="Content Placeholder 3"/>
          <p:cNvSpPr>
            <a:spLocks noGrp="1"/>
          </p:cNvSpPr>
          <p:nvPr>
            <p:ph idx="1"/>
          </p:nvPr>
        </p:nvSpPr>
        <p:spPr/>
        <p:txBody>
          <a:bodyPr/>
          <a:lstStyle/>
          <a:p>
            <a:r>
              <a:rPr lang="en-US" dirty="0" smtClean="0"/>
              <a:t>Techniques and strategies to apply theory</a:t>
            </a:r>
          </a:p>
          <a:p>
            <a:pPr lvl="1"/>
            <a:r>
              <a:rPr lang="en-US" b="1" dirty="0" smtClean="0">
                <a:solidFill>
                  <a:srgbClr val="E95A53"/>
                </a:solidFill>
              </a:rPr>
              <a:t>Empowerment </a:t>
            </a:r>
          </a:p>
          <a:p>
            <a:pPr lvl="2"/>
            <a:r>
              <a:rPr lang="en-US" dirty="0" smtClean="0"/>
              <a:t>is the process of enabling workers to set their own work goals, make decisions, and solve problems within their sphere of responsibility and authority.</a:t>
            </a:r>
          </a:p>
          <a:p>
            <a:pPr lvl="1"/>
            <a:r>
              <a:rPr lang="en-US" b="1" dirty="0" smtClean="0">
                <a:solidFill>
                  <a:srgbClr val="E95A53"/>
                </a:solidFill>
              </a:rPr>
              <a:t>Participation </a:t>
            </a:r>
          </a:p>
          <a:p>
            <a:pPr lvl="2"/>
            <a:r>
              <a:rPr lang="en-US" dirty="0" smtClean="0"/>
              <a:t>is the process of giving employees a voice in making decisions about their own 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Popular Motivational Strategies</a:t>
            </a:r>
            <a:endParaRPr lang="en-US" dirty="0"/>
          </a:p>
        </p:txBody>
      </p:sp>
      <p:sp>
        <p:nvSpPr>
          <p:cNvPr id="4" name="Content Placeholder 3"/>
          <p:cNvSpPr>
            <a:spLocks noGrp="1"/>
          </p:cNvSpPr>
          <p:nvPr>
            <p:ph idx="1"/>
          </p:nvPr>
        </p:nvSpPr>
        <p:spPr/>
        <p:txBody>
          <a:bodyPr/>
          <a:lstStyle/>
          <a:p>
            <a:r>
              <a:rPr lang="en-US" dirty="0" smtClean="0">
                <a:solidFill>
                  <a:srgbClr val="00A3B4"/>
                </a:solidFill>
              </a:rPr>
              <a:t>Areas of participation</a:t>
            </a:r>
          </a:p>
          <a:p>
            <a:pPr lvl="1"/>
            <a:r>
              <a:rPr lang="en-US" dirty="0" smtClean="0"/>
              <a:t>Decisions about their own job.</a:t>
            </a:r>
          </a:p>
          <a:p>
            <a:pPr lvl="1"/>
            <a:r>
              <a:rPr lang="en-US" dirty="0" smtClean="0"/>
              <a:t>Work schedules.</a:t>
            </a:r>
          </a:p>
          <a:p>
            <a:pPr lvl="1"/>
            <a:r>
              <a:rPr lang="en-US" dirty="0" smtClean="0"/>
              <a:t>Product quality.</a:t>
            </a:r>
          </a:p>
          <a:p>
            <a:r>
              <a:rPr lang="en-US" dirty="0" smtClean="0">
                <a:solidFill>
                  <a:srgbClr val="00A3B4"/>
                </a:solidFill>
              </a:rPr>
              <a:t>Techniques and issues in empowerment</a:t>
            </a:r>
          </a:p>
          <a:p>
            <a:pPr lvl="1"/>
            <a:r>
              <a:rPr lang="en-US" dirty="0" smtClean="0"/>
              <a:t>Work teams empower workers.</a:t>
            </a:r>
          </a:p>
          <a:p>
            <a:pPr lvl="1"/>
            <a:r>
              <a:rPr lang="en-US" dirty="0" smtClean="0"/>
              <a:t>Decentralizing the organization is another method.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1524000"/>
            <a:ext cx="7772400" cy="977900"/>
          </a:xfrm>
        </p:spPr>
        <p:txBody>
          <a:bodyPr/>
          <a:lstStyle/>
          <a:p>
            <a:r>
              <a:rPr lang="en-US" dirty="0" smtClean="0"/>
              <a:t>Empowerment enhances effectiveness only if certain conditions exist.</a:t>
            </a:r>
            <a:endParaRPr lang="en-US" dirty="0"/>
          </a:p>
        </p:txBody>
      </p:sp>
      <p:sp>
        <p:nvSpPr>
          <p:cNvPr id="4" name="Title 3"/>
          <p:cNvSpPr>
            <a:spLocks noGrp="1"/>
          </p:cNvSpPr>
          <p:nvPr>
            <p:ph type="title"/>
          </p:nvPr>
        </p:nvSpPr>
        <p:spPr/>
        <p:txBody>
          <a:bodyPr/>
          <a:lstStyle/>
          <a:p>
            <a:r>
              <a:rPr lang="en-US" dirty="0" smtClean="0"/>
              <a:t>Popular Motivational Strategies</a:t>
            </a:r>
            <a:endParaRPr lang="en-US" dirty="0"/>
          </a:p>
        </p:txBody>
      </p:sp>
      <p:graphicFrame>
        <p:nvGraphicFramePr>
          <p:cNvPr id="5" name="Diagram 4" descr="Sincere efforts to spread power.&#10;commitment to maintaining participation.&#10;workers must believe they are working with managers.&#10;systematic and patient efforts to empower.&#10;increased commitment to training."/>
          <p:cNvGraphicFramePr/>
          <p:nvPr/>
        </p:nvGraphicFramePr>
        <p:xfrm>
          <a:off x="762000" y="2540000"/>
          <a:ext cx="77724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Popular Motivational Strategies</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dirty="0" smtClean="0"/>
              <a:t>Alternative working arrangements</a:t>
            </a:r>
          </a:p>
          <a:p>
            <a:pPr lvl="1"/>
            <a:r>
              <a:rPr lang="en-US" dirty="0" smtClean="0"/>
              <a:t>A </a:t>
            </a:r>
            <a:r>
              <a:rPr lang="en-US" b="1" dirty="0" smtClean="0">
                <a:solidFill>
                  <a:srgbClr val="E95A53"/>
                </a:solidFill>
              </a:rPr>
              <a:t>compressed work schedule </a:t>
            </a:r>
            <a:r>
              <a:rPr lang="en-US" dirty="0" smtClean="0"/>
              <a:t>is working a full 40-hour week in fewer than five days.</a:t>
            </a:r>
          </a:p>
          <a:p>
            <a:pPr lvl="1"/>
            <a:r>
              <a:rPr lang="en-US" b="1" dirty="0" smtClean="0">
                <a:solidFill>
                  <a:srgbClr val="E95A53"/>
                </a:solidFill>
              </a:rPr>
              <a:t>Flexible work schedules</a:t>
            </a:r>
            <a:r>
              <a:rPr lang="en-US" dirty="0" smtClean="0"/>
              <a:t>, (</a:t>
            </a:r>
            <a:r>
              <a:rPr lang="en-US" i="1" dirty="0" smtClean="0"/>
              <a:t>flextime</a:t>
            </a:r>
            <a:r>
              <a:rPr lang="en-US" dirty="0" smtClean="0"/>
              <a:t>) allows employees some control over the hours they choose to work.</a:t>
            </a:r>
          </a:p>
          <a:p>
            <a:pPr lvl="1"/>
            <a:r>
              <a:rPr lang="en-US" b="1" dirty="0" smtClean="0">
                <a:solidFill>
                  <a:srgbClr val="E95A53"/>
                </a:solidFill>
              </a:rPr>
              <a:t>Job sharing </a:t>
            </a:r>
            <a:r>
              <a:rPr lang="en-US" dirty="0" smtClean="0"/>
              <a:t>occurs when two or more part-time workers share one full-time job.</a:t>
            </a:r>
          </a:p>
          <a:p>
            <a:pPr lvl="1"/>
            <a:r>
              <a:rPr lang="en-US" b="1" dirty="0" smtClean="0">
                <a:solidFill>
                  <a:srgbClr val="E95A53"/>
                </a:solidFill>
              </a:rPr>
              <a:t>Telecommuting</a:t>
            </a:r>
            <a:r>
              <a:rPr lang="en-US" dirty="0" smtClean="0"/>
              <a:t> allows part of work time offsite, usually at home.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04800" y="4191000"/>
            <a:ext cx="8189913" cy="1282700"/>
          </a:xfrm>
        </p:spPr>
        <p:txBody>
          <a:bodyPr/>
          <a:lstStyle/>
          <a:p>
            <a:r>
              <a:rPr lang="en-US" dirty="0" smtClean="0"/>
              <a:t>Rewards tied to performance have the greatest impact on motivation and performance.</a:t>
            </a:r>
            <a:endParaRPr lang="en-US" dirty="0"/>
          </a:p>
        </p:txBody>
      </p:sp>
      <p:sp>
        <p:nvSpPr>
          <p:cNvPr id="4" name="Title 3"/>
          <p:cNvSpPr>
            <a:spLocks noGrp="1"/>
          </p:cNvSpPr>
          <p:nvPr>
            <p:ph type="title"/>
          </p:nvPr>
        </p:nvSpPr>
        <p:spPr/>
        <p:txBody>
          <a:bodyPr>
            <a:normAutofit fontScale="90000"/>
          </a:bodyPr>
          <a:lstStyle/>
          <a:p>
            <a:r>
              <a:rPr lang="en-US" dirty="0" smtClean="0"/>
              <a:t>Using Reward Systems to Motivate Performance</a:t>
            </a:r>
            <a:endParaRPr lang="en-US" dirty="0"/>
          </a:p>
        </p:txBody>
      </p:sp>
      <p:graphicFrame>
        <p:nvGraphicFramePr>
          <p:cNvPr id="5" name="Diagram 4" descr="An organizational reward system Is the formal and informal mechanisms by which employee performance is defined, evaluated, and rewarded.&#10;"/>
          <p:cNvGraphicFramePr/>
          <p:nvPr/>
        </p:nvGraphicFramePr>
        <p:xfrm>
          <a:off x="762000" y="1981200"/>
          <a:ext cx="7467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Merit Reward Systems</a:t>
            </a:r>
            <a:endParaRPr lang="en-US" dirty="0"/>
          </a:p>
        </p:txBody>
      </p:sp>
      <p:sp>
        <p:nvSpPr>
          <p:cNvPr id="4" name="Content Placeholder 3"/>
          <p:cNvSpPr>
            <a:spLocks noGrp="1"/>
          </p:cNvSpPr>
          <p:nvPr>
            <p:ph idx="1"/>
          </p:nvPr>
        </p:nvSpPr>
        <p:spPr>
          <a:xfrm>
            <a:off x="457200" y="1600200"/>
            <a:ext cx="8229600" cy="4800600"/>
          </a:xfrm>
        </p:spPr>
        <p:txBody>
          <a:bodyPr>
            <a:normAutofit lnSpcReduction="10000"/>
          </a:bodyPr>
          <a:lstStyle/>
          <a:p>
            <a:r>
              <a:rPr lang="en-US" b="1" dirty="0" smtClean="0">
                <a:solidFill>
                  <a:srgbClr val="E95A53"/>
                </a:solidFill>
              </a:rPr>
              <a:t>Merit pay </a:t>
            </a:r>
          </a:p>
          <a:p>
            <a:pPr lvl="1"/>
            <a:r>
              <a:rPr lang="en-US" dirty="0" smtClean="0"/>
              <a:t>is pay awarded to employees on the basis of the relative value of their organizational contributions.</a:t>
            </a:r>
          </a:p>
          <a:p>
            <a:r>
              <a:rPr lang="en-US" b="1" dirty="0" smtClean="0">
                <a:solidFill>
                  <a:srgbClr val="E95A53"/>
                </a:solidFill>
              </a:rPr>
              <a:t>Merit pay plans </a:t>
            </a:r>
          </a:p>
          <a:p>
            <a:pPr lvl="1"/>
            <a:r>
              <a:rPr lang="en-US" dirty="0" smtClean="0"/>
              <a:t>formally base some meaningful portion of compensation on merit.</a:t>
            </a:r>
          </a:p>
          <a:p>
            <a:r>
              <a:rPr lang="en-US" dirty="0" smtClean="0"/>
              <a:t>Merit is usually determined or defined based on the individual’s performance and overall contributions to the organization.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Incentive Reward Systems</a:t>
            </a:r>
            <a:endParaRPr lang="en-US" dirty="0"/>
          </a:p>
        </p:txBody>
      </p:sp>
      <p:sp>
        <p:nvSpPr>
          <p:cNvPr id="4" name="Content Placeholder 3"/>
          <p:cNvSpPr>
            <a:spLocks noGrp="1"/>
          </p:cNvSpPr>
          <p:nvPr>
            <p:ph idx="1"/>
          </p:nvPr>
        </p:nvSpPr>
        <p:spPr>
          <a:xfrm>
            <a:off x="457200" y="1600200"/>
            <a:ext cx="8229600" cy="4724400"/>
          </a:xfrm>
        </p:spPr>
        <p:txBody>
          <a:bodyPr>
            <a:normAutofit fontScale="92500"/>
          </a:bodyPr>
          <a:lstStyle/>
          <a:p>
            <a:r>
              <a:rPr lang="en-US" dirty="0" smtClean="0"/>
              <a:t>A </a:t>
            </a:r>
            <a:r>
              <a:rPr lang="en-US" b="1" dirty="0" smtClean="0">
                <a:solidFill>
                  <a:srgbClr val="E95A53"/>
                </a:solidFill>
              </a:rPr>
              <a:t>piece-rate incentive </a:t>
            </a:r>
            <a:r>
              <a:rPr lang="en-US" dirty="0" smtClean="0"/>
              <a:t>plan occurs when the organization pays a certain amount of money for every unit an employee produces.</a:t>
            </a:r>
          </a:p>
          <a:p>
            <a:r>
              <a:rPr lang="en-US" i="1" dirty="0" smtClean="0"/>
              <a:t>Individual incentive plans </a:t>
            </a:r>
            <a:r>
              <a:rPr lang="en-US" dirty="0" smtClean="0"/>
              <a:t>reward individual performance on a real-time basis.</a:t>
            </a:r>
          </a:p>
          <a:p>
            <a:r>
              <a:rPr lang="en-US" i="1" dirty="0" smtClean="0"/>
              <a:t>Sales commissions </a:t>
            </a:r>
            <a:r>
              <a:rPr lang="en-US" dirty="0" smtClean="0"/>
              <a:t>are a common incentive.</a:t>
            </a:r>
          </a:p>
          <a:p>
            <a:r>
              <a:rPr lang="en-US" dirty="0" smtClean="0"/>
              <a:t>Nonmonetary incentives are also common.</a:t>
            </a:r>
          </a:p>
          <a:p>
            <a:r>
              <a:rPr lang="en-US" dirty="0" smtClean="0"/>
              <a:t>A major advantage is it is a one-shot reward.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Team and Group Incentive Reward Systems</a:t>
            </a:r>
            <a:endParaRPr lang="en-US" dirty="0"/>
          </a:p>
        </p:txBody>
      </p:sp>
      <p:graphicFrame>
        <p:nvGraphicFramePr>
          <p:cNvPr id="5" name="Diagram 4" descr="Gainsharing programs Are designed to share the cost savings from employee productivity improvements.  Aligns employee and corporate interests.&#10;The Scanlon plan Is similar to gainsharing, but the distribution of gains is tilted much more heavily toward employees.&#10;"/>
          <p:cNvGraphicFramePr/>
          <p:nvPr/>
        </p:nvGraphicFramePr>
        <p:xfrm>
          <a:off x="1066800" y="1752600"/>
          <a:ext cx="7086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Team and Group Incentive Reward Systems</a:t>
            </a:r>
            <a:endParaRPr lang="en-US" dirty="0"/>
          </a:p>
        </p:txBody>
      </p:sp>
      <p:sp>
        <p:nvSpPr>
          <p:cNvPr id="4" name="Content Placeholder 3"/>
          <p:cNvSpPr>
            <a:spLocks noGrp="1"/>
          </p:cNvSpPr>
          <p:nvPr>
            <p:ph idx="1"/>
          </p:nvPr>
        </p:nvSpPr>
        <p:spPr>
          <a:xfrm>
            <a:off x="304800" y="1600200"/>
            <a:ext cx="8686800" cy="4724400"/>
          </a:xfrm>
        </p:spPr>
        <p:txBody>
          <a:bodyPr>
            <a:normAutofit fontScale="92500"/>
          </a:bodyPr>
          <a:lstStyle/>
          <a:p>
            <a:r>
              <a:rPr lang="en-US" dirty="0" smtClean="0"/>
              <a:t>One-time team rewards may be given either as a proportion of salary or identical amounts.</a:t>
            </a:r>
          </a:p>
          <a:p>
            <a:r>
              <a:rPr lang="en-US" dirty="0" smtClean="0"/>
              <a:t>Nonmonetary rewards often include prizes and awards.</a:t>
            </a:r>
          </a:p>
          <a:p>
            <a:r>
              <a:rPr lang="en-US" i="1" dirty="0" smtClean="0"/>
              <a:t>Profit sharing </a:t>
            </a:r>
            <a:r>
              <a:rPr lang="en-US" dirty="0" smtClean="0"/>
              <a:t>creates a pool of corporate profits distributed to all employees.</a:t>
            </a:r>
          </a:p>
          <a:p>
            <a:r>
              <a:rPr lang="en-US" i="1" dirty="0" smtClean="0"/>
              <a:t>Employee stock ownership programs</a:t>
            </a:r>
            <a:r>
              <a:rPr lang="en-US" dirty="0" smtClean="0"/>
              <a:t>, or </a:t>
            </a:r>
            <a:r>
              <a:rPr lang="en-US" i="1" dirty="0" smtClean="0"/>
              <a:t>ESOPs </a:t>
            </a:r>
            <a:r>
              <a:rPr lang="en-US" dirty="0" smtClean="0"/>
              <a:t>gradually grant stock ownership as a reward.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otivation process progresses through a series of discrete steps. Content, process, and reinforcement perspectives on motivation address different parts of this process.&#10;The motivation process begins with a need deficiency.  In&#10;response, the worker searches for ways to satisfy the need.  Next she chooses an option to pursue. After carrying out&#10;the chosen option, she then evaluates her success.  If her hard work results in a situation that satisfies her need, she will continue to work hard. But if not, she is likely to try another option."/>
          <p:cNvPicPr>
            <a:picLocks noChangeAspect="1" noChangeArrowheads="1"/>
          </p:cNvPicPr>
          <p:nvPr/>
        </p:nvPicPr>
        <p:blipFill>
          <a:blip r:embed="rId2" cstate="print"/>
          <a:stretch>
            <a:fillRect/>
          </a:stretch>
        </p:blipFill>
        <p:spPr bwMode="auto">
          <a:xfrm>
            <a:off x="228600" y="1947318"/>
            <a:ext cx="8734697" cy="38015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15.1</a:t>
            </a:r>
            <a:endParaRPr lang="en-US" dirty="0"/>
          </a:p>
        </p:txBody>
      </p:sp>
      <p:sp>
        <p:nvSpPr>
          <p:cNvPr id="4" name="Content Placeholder 3"/>
          <p:cNvSpPr>
            <a:spLocks noGrp="1"/>
          </p:cNvSpPr>
          <p:nvPr>
            <p:ph sz="quarter" idx="13"/>
          </p:nvPr>
        </p:nvSpPr>
        <p:spPr/>
        <p:txBody>
          <a:bodyPr/>
          <a:lstStyle/>
          <a:p>
            <a:r>
              <a:rPr lang="en-US" dirty="0" smtClean="0"/>
              <a:t>The Motivation Framework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Executive Compensation</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solidFill>
                  <a:srgbClr val="00A3B4"/>
                </a:solidFill>
              </a:rPr>
              <a:t>Standard forms of executive compensation</a:t>
            </a:r>
          </a:p>
          <a:p>
            <a:pPr lvl="1"/>
            <a:r>
              <a:rPr lang="en-US" i="1" dirty="0" smtClean="0"/>
              <a:t>Base salary </a:t>
            </a:r>
            <a:r>
              <a:rPr lang="en-US" dirty="0" smtClean="0"/>
              <a:t>is a guaranteed amount of compensation.</a:t>
            </a:r>
          </a:p>
          <a:p>
            <a:pPr lvl="1"/>
            <a:r>
              <a:rPr lang="en-US" dirty="0" smtClean="0"/>
              <a:t>Incentive pay includes bonuses based on organizational performance.  </a:t>
            </a:r>
          </a:p>
          <a:p>
            <a:pPr lvl="2"/>
            <a:r>
              <a:rPr lang="en-US" dirty="0" smtClean="0"/>
              <a:t>May be a pool of diverted profits split between top executives.  Or proportionally distributed.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Executive Compensation</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dirty="0" smtClean="0">
                <a:solidFill>
                  <a:srgbClr val="00A3B4"/>
                </a:solidFill>
              </a:rPr>
              <a:t>Special forms of executive compensation</a:t>
            </a:r>
          </a:p>
          <a:p>
            <a:pPr lvl="1"/>
            <a:r>
              <a:rPr lang="en-US" dirty="0" smtClean="0"/>
              <a:t>A </a:t>
            </a:r>
            <a:r>
              <a:rPr lang="en-US" b="1" dirty="0" smtClean="0">
                <a:solidFill>
                  <a:srgbClr val="E95A53"/>
                </a:solidFill>
              </a:rPr>
              <a:t>stock option plan </a:t>
            </a:r>
          </a:p>
          <a:p>
            <a:pPr lvl="2"/>
            <a:r>
              <a:rPr lang="en-US" dirty="0" smtClean="0"/>
              <a:t>is established to give senior managers the option to buy company stock in the future at a fixed price.</a:t>
            </a:r>
          </a:p>
          <a:p>
            <a:pPr lvl="2"/>
            <a:r>
              <a:rPr lang="en-US" dirty="0" smtClean="0"/>
              <a:t>If executives are effective, stock price should rise.</a:t>
            </a:r>
          </a:p>
          <a:p>
            <a:pPr lvl="2"/>
            <a:r>
              <a:rPr lang="en-US" dirty="0" smtClean="0"/>
              <a:t>Popular because costs are low and they align interests of managers and stockholders.</a:t>
            </a:r>
          </a:p>
          <a:p>
            <a:pPr lvl="1"/>
            <a:r>
              <a:rPr lang="en-US" dirty="0" smtClean="0"/>
              <a:t>Executives usually receive many other types of compensation including club memberships, use of company vehicles, low-interest loans,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Executive Compensation</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dirty="0" smtClean="0">
                <a:solidFill>
                  <a:srgbClr val="00A3B4"/>
                </a:solidFill>
              </a:rPr>
              <a:t>Criticisms of executive compensation</a:t>
            </a:r>
          </a:p>
          <a:p>
            <a:pPr lvl="1"/>
            <a:r>
              <a:rPr lang="en-US" dirty="0" smtClean="0"/>
              <a:t>Many feel annual compensation is too high, averaging over $1 million.</a:t>
            </a:r>
          </a:p>
          <a:p>
            <a:pPr lvl="1"/>
            <a:r>
              <a:rPr lang="en-US" dirty="0" smtClean="0"/>
              <a:t>There often seems to be little relationship between executive pay and performance.</a:t>
            </a:r>
          </a:p>
          <a:p>
            <a:pPr lvl="1"/>
            <a:r>
              <a:rPr lang="en-US" dirty="0" smtClean="0"/>
              <a:t>The gap between CEO earnings and average worker earnings is enormous, and rising.</a:t>
            </a:r>
          </a:p>
          <a:p>
            <a:pPr lvl="2"/>
            <a:r>
              <a:rPr lang="en-US" dirty="0" smtClean="0"/>
              <a:t>In 1980 a CEO made 42 times an average worker.</a:t>
            </a:r>
          </a:p>
          <a:p>
            <a:pPr lvl="2"/>
            <a:r>
              <a:rPr lang="en-US" dirty="0" smtClean="0"/>
              <a:t>In 1990 the ratio rose to 85 times the earnings.</a:t>
            </a:r>
          </a:p>
          <a:p>
            <a:pPr lvl="2"/>
            <a:r>
              <a:rPr lang="en-US" dirty="0" smtClean="0"/>
              <a:t>In 2014 the ratio is 354 times a typical worker.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257800"/>
            <a:ext cx="7772400" cy="914400"/>
          </a:xfrm>
        </p:spPr>
        <p:txBody>
          <a:bodyPr>
            <a:normAutofit lnSpcReduction="10000"/>
          </a:bodyPr>
          <a:lstStyle/>
          <a:p>
            <a:r>
              <a:rPr lang="en-US" dirty="0" smtClean="0"/>
              <a:t>New approaches to performance-based rewards.</a:t>
            </a:r>
            <a:endParaRPr lang="en-US" dirty="0"/>
          </a:p>
        </p:txBody>
      </p:sp>
      <p:sp>
        <p:nvSpPr>
          <p:cNvPr id="4" name="Title 3"/>
          <p:cNvSpPr>
            <a:spLocks noGrp="1"/>
          </p:cNvSpPr>
          <p:nvPr>
            <p:ph type="title"/>
          </p:nvPr>
        </p:nvSpPr>
        <p:spPr/>
        <p:txBody>
          <a:bodyPr>
            <a:normAutofit/>
          </a:bodyPr>
          <a:lstStyle/>
          <a:p>
            <a:r>
              <a:rPr lang="en-US" dirty="0" smtClean="0"/>
              <a:t>New Approaches</a:t>
            </a:r>
            <a:endParaRPr lang="en-US" dirty="0"/>
          </a:p>
        </p:txBody>
      </p:sp>
      <p:graphicFrame>
        <p:nvGraphicFramePr>
          <p:cNvPr id="5" name="Diagram 4" descr="Some organizations allow employees a greater say in how rewards are determined and allocated.&#10;Some firms customize rewards to each individual employee’s needs.&#10;"/>
          <p:cNvGraphicFramePr/>
          <p:nvPr/>
        </p:nvGraphicFramePr>
        <p:xfrm>
          <a:off x="1447800" y="1524000"/>
          <a:ext cx="6096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The chapter first examined the nature of employee motivation.</a:t>
            </a:r>
          </a:p>
          <a:p>
            <a:r>
              <a:rPr lang="en-US" dirty="0" smtClean="0"/>
              <a:t>The text then explored the major perspectives on motivation.</a:t>
            </a:r>
          </a:p>
          <a:p>
            <a:r>
              <a:rPr lang="en-US" dirty="0" smtClean="0"/>
              <a:t>Newly emerging approaches were then discussed.</a:t>
            </a:r>
          </a:p>
          <a:p>
            <a:r>
              <a:rPr lang="en-US" dirty="0" smtClean="0"/>
              <a:t>The chapter concluded with a description of rewards and their role in motivation.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Historical Perspectives on Motivation</a:t>
            </a:r>
            <a:endParaRPr lang="en-US" dirty="0"/>
          </a:p>
        </p:txBody>
      </p:sp>
      <p:sp>
        <p:nvSpPr>
          <p:cNvPr id="4" name="Content Placeholder 3"/>
          <p:cNvSpPr>
            <a:spLocks noGrp="1"/>
          </p:cNvSpPr>
          <p:nvPr>
            <p:ph idx="1"/>
          </p:nvPr>
        </p:nvSpPr>
        <p:spPr>
          <a:xfrm>
            <a:off x="457200" y="1600200"/>
            <a:ext cx="8686800" cy="4876800"/>
          </a:xfrm>
        </p:spPr>
        <p:txBody>
          <a:bodyPr>
            <a:normAutofit/>
          </a:bodyPr>
          <a:lstStyle/>
          <a:p>
            <a:r>
              <a:rPr lang="en-US" dirty="0" smtClean="0"/>
              <a:t>The traditional approach (Frederick Taylor) advocates incentive pay systems.</a:t>
            </a:r>
          </a:p>
          <a:p>
            <a:pPr lvl="1"/>
            <a:r>
              <a:rPr lang="en-US" dirty="0" smtClean="0"/>
              <a:t>This narrow view fails to consider other factors.</a:t>
            </a:r>
          </a:p>
          <a:p>
            <a:r>
              <a:rPr lang="en-US" dirty="0" smtClean="0"/>
              <a:t>The human relations approach emphasizes the role of social processes in the workplace.</a:t>
            </a:r>
          </a:p>
          <a:p>
            <a:pPr lvl="1"/>
            <a:r>
              <a:rPr lang="en-US" dirty="0" smtClean="0"/>
              <a:t>Give employees the illusion of involvement.</a:t>
            </a:r>
          </a:p>
          <a:p>
            <a:r>
              <a:rPr lang="en-US" dirty="0" smtClean="0"/>
              <a:t>The human resource approach goes past the illusion, looking for real employee contributions.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Content Perspectives on Motivation</a:t>
            </a:r>
            <a:endParaRPr lang="en-US" dirty="0"/>
          </a:p>
        </p:txBody>
      </p:sp>
      <p:graphicFrame>
        <p:nvGraphicFramePr>
          <p:cNvPr id="5" name="Diagram 4" descr="Content perspectives Are approaches to motivation that address the question:  What factor or factors in the workplace motive people?&#10;"/>
          <p:cNvGraphicFramePr/>
          <p:nvPr/>
        </p:nvGraphicFramePr>
        <p:xfrm>
          <a:off x="914400" y="1981200"/>
          <a:ext cx="7467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The Needs Hierarchy Approach</a:t>
            </a:r>
            <a:endParaRPr lang="en-US" dirty="0"/>
          </a:p>
        </p:txBody>
      </p:sp>
      <p:sp>
        <p:nvSpPr>
          <p:cNvPr id="4" name="Content Placeholder 3"/>
          <p:cNvSpPr>
            <a:spLocks noGrp="1"/>
          </p:cNvSpPr>
          <p:nvPr>
            <p:ph idx="1"/>
          </p:nvPr>
        </p:nvSpPr>
        <p:spPr>
          <a:xfrm>
            <a:off x="457200" y="1600200"/>
            <a:ext cx="8229600" cy="4953000"/>
          </a:xfrm>
        </p:spPr>
        <p:txBody>
          <a:bodyPr>
            <a:normAutofit/>
          </a:bodyPr>
          <a:lstStyle/>
          <a:p>
            <a:r>
              <a:rPr lang="en-US" dirty="0" smtClean="0"/>
              <a:t>Two needs hierarchy approaches are Maslow’s hierarchy and the ERG theory.</a:t>
            </a:r>
          </a:p>
          <a:p>
            <a:r>
              <a:rPr lang="en-US" b="1" dirty="0" smtClean="0">
                <a:solidFill>
                  <a:srgbClr val="E95A53"/>
                </a:solidFill>
              </a:rPr>
              <a:t>Maslow’s hierarchy of needs </a:t>
            </a:r>
          </a:p>
          <a:p>
            <a:pPr lvl="1"/>
            <a:r>
              <a:rPr lang="en-US" dirty="0" smtClean="0"/>
              <a:t>suggests that people must satisfy five groups of needs in order:</a:t>
            </a:r>
          </a:p>
          <a:p>
            <a:pPr lvl="2"/>
            <a:r>
              <a:rPr lang="en-US" dirty="0" smtClean="0"/>
              <a:t>physiological,</a:t>
            </a:r>
          </a:p>
          <a:p>
            <a:pPr lvl="2"/>
            <a:r>
              <a:rPr lang="en-US" dirty="0" smtClean="0"/>
              <a:t>security,</a:t>
            </a:r>
          </a:p>
          <a:p>
            <a:pPr lvl="2"/>
            <a:r>
              <a:rPr lang="en-US" dirty="0" smtClean="0"/>
              <a:t>belongingness,</a:t>
            </a:r>
          </a:p>
          <a:p>
            <a:pPr lvl="2"/>
            <a:r>
              <a:rPr lang="en-US" dirty="0" smtClean="0"/>
              <a:t>esteem, and</a:t>
            </a:r>
          </a:p>
          <a:p>
            <a:pPr lvl="2"/>
            <a:r>
              <a:rPr lang="en-US" dirty="0" smtClean="0"/>
              <a:t>self-actualization.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up)">
                                      <p:cBhvr>
                                        <p:cTn id="24" dur="500"/>
                                        <p:tgtEl>
                                          <p:spTgt spid="4">
                                            <p:txEl>
                                              <p:pRg st="4" end="4"/>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up)">
                                      <p:cBhvr>
                                        <p:cTn id="28" dur="500"/>
                                        <p:tgtEl>
                                          <p:spTgt spid="4">
                                            <p:txEl>
                                              <p:pRg st="5" end="5"/>
                                            </p:txEl>
                                          </p:spTgt>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up)">
                                      <p:cBhvr>
                                        <p:cTn id="32" dur="500"/>
                                        <p:tgtEl>
                                          <p:spTgt spid="4">
                                            <p:txEl>
                                              <p:pRg st="6" end="6"/>
                                            </p:txEl>
                                          </p:spTgt>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up)">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15.2</a:t>
            </a:r>
            <a:endParaRPr lang="en-US" dirty="0"/>
          </a:p>
        </p:txBody>
      </p:sp>
      <p:sp>
        <p:nvSpPr>
          <p:cNvPr id="4" name="Content Placeholder 3"/>
          <p:cNvSpPr>
            <a:spLocks noGrp="1"/>
          </p:cNvSpPr>
          <p:nvPr>
            <p:ph sz="quarter" idx="13"/>
          </p:nvPr>
        </p:nvSpPr>
        <p:spPr/>
        <p:txBody>
          <a:bodyPr/>
          <a:lstStyle/>
          <a:p>
            <a:r>
              <a:rPr lang="en-US" dirty="0" smtClean="0"/>
              <a:t>Maslow’s Hierarchy of Needs</a:t>
            </a:r>
            <a:endParaRPr lang="en-US" dirty="0"/>
          </a:p>
        </p:txBody>
      </p:sp>
      <p:pic>
        <p:nvPicPr>
          <p:cNvPr id="45" name="Picture 44" descr="Maslow’s hierarchy suggests that human needs can be classified into five categories and that these categories can be arranged in a hierarchy of importance. A manager should understand that an employee may not be satisfied with only a salary and benefits; he or she may also need challenging job opportunities to experience self-growth and satisfaction.&#10;At the bottom of the hierarchy are the physiological needs—things like food, sex, and air, which represent basic issues of survival and biological function.&#10;Next are the security needs for a secure physical and emotional environment. Examples include the desire for housing and clothing and the need to be free from worry about money and job security.&#10;Belongingness needs relate to social processes. They include the need for love and affection and the need to be accepted by one’s peers.&#10;Esteem needs actually comprise two different sets of needs: the need for a positive selfimage and self-respect, and the need for recognition and respect from others.&#10;At the top of the hierarchy are the self-actualization needs. These involve realizing one’s potential for continued growth and individual development."/>
          <p:cNvPicPr>
            <a:picLocks noChangeAspect="1"/>
          </p:cNvPicPr>
          <p:nvPr/>
        </p:nvPicPr>
        <p:blipFill>
          <a:blip r:embed="rId2" cstate="print"/>
          <a:stretch>
            <a:fillRect/>
          </a:stretch>
        </p:blipFill>
        <p:spPr>
          <a:xfrm>
            <a:off x="453189" y="1447800"/>
            <a:ext cx="8309811"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900" decel="100000" fill="hold"/>
                                        <p:tgtEl>
                                          <p:spTgt spid="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The Needs Hierarchy Approach</a:t>
            </a:r>
            <a:endParaRPr lang="en-US" dirty="0"/>
          </a:p>
        </p:txBody>
      </p:sp>
      <p:sp>
        <p:nvSpPr>
          <p:cNvPr id="4" name="Content Placeholder 3"/>
          <p:cNvSpPr>
            <a:spLocks noGrp="1"/>
          </p:cNvSpPr>
          <p:nvPr>
            <p:ph idx="1"/>
          </p:nvPr>
        </p:nvSpPr>
        <p:spPr>
          <a:xfrm>
            <a:off x="457200" y="1600200"/>
            <a:ext cx="8686800" cy="4724400"/>
          </a:xfrm>
        </p:spPr>
        <p:txBody>
          <a:bodyPr>
            <a:normAutofit/>
          </a:bodyPr>
          <a:lstStyle/>
          <a:p>
            <a:r>
              <a:rPr lang="en-US" b="1" dirty="0" smtClean="0">
                <a:solidFill>
                  <a:srgbClr val="E95A53"/>
                </a:solidFill>
              </a:rPr>
              <a:t>ERG theory of motivation </a:t>
            </a:r>
          </a:p>
          <a:p>
            <a:pPr lvl="1"/>
            <a:r>
              <a:rPr lang="en-US" dirty="0" smtClean="0"/>
              <a:t>suggests that people’s needs are grouped into three possibly overlapping categories:</a:t>
            </a:r>
          </a:p>
          <a:p>
            <a:pPr lvl="2"/>
            <a:r>
              <a:rPr lang="en-US" dirty="0" smtClean="0"/>
              <a:t>existence, relatedness, and growth.</a:t>
            </a:r>
          </a:p>
          <a:p>
            <a:pPr lvl="1"/>
            <a:r>
              <a:rPr lang="en-US" dirty="0" smtClean="0"/>
              <a:t>This theory collapses Maslow into three levels.</a:t>
            </a:r>
          </a:p>
          <a:p>
            <a:pPr lvl="2"/>
            <a:r>
              <a:rPr lang="en-US" i="1" dirty="0" smtClean="0"/>
              <a:t>Existence </a:t>
            </a:r>
            <a:r>
              <a:rPr lang="en-US" dirty="0" smtClean="0"/>
              <a:t>– physiological and security needs.</a:t>
            </a:r>
          </a:p>
          <a:p>
            <a:pPr lvl="2"/>
            <a:r>
              <a:rPr lang="en-US" i="1" dirty="0" smtClean="0"/>
              <a:t>Relatedness </a:t>
            </a:r>
            <a:r>
              <a:rPr lang="en-US" dirty="0" smtClean="0"/>
              <a:t>– need to belong and earn esteem.</a:t>
            </a:r>
          </a:p>
          <a:p>
            <a:pPr lvl="2"/>
            <a:r>
              <a:rPr lang="en-US" i="1" dirty="0" smtClean="0"/>
              <a:t>Growth </a:t>
            </a:r>
            <a:r>
              <a:rPr lang="en-US" dirty="0" smtClean="0"/>
              <a:t>– self-esteem and self-actualization.</a:t>
            </a:r>
          </a:p>
          <a:p>
            <a:pPr lvl="1"/>
            <a:r>
              <a:rPr lang="en-US" dirty="0" smtClean="0"/>
              <a:t>A </a:t>
            </a:r>
            <a:r>
              <a:rPr lang="en-US" i="1" dirty="0" smtClean="0"/>
              <a:t>frustration-regression </a:t>
            </a:r>
            <a:r>
              <a:rPr lang="en-US" dirty="0" smtClean="0"/>
              <a:t>element allows a person to back down the hierarchy when frustrated.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TotalTime>
  <Words>4150</Words>
  <Application>Microsoft Office PowerPoint</Application>
  <PresentationFormat>On-screen Show (4:3)</PresentationFormat>
  <Paragraphs>290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MANAGEMENT</vt:lpstr>
      <vt:lpstr>Learning Outcomes</vt:lpstr>
      <vt:lpstr>The Nature of Motivation</vt:lpstr>
      <vt:lpstr>Slide 4</vt:lpstr>
      <vt:lpstr>Historical Perspectives on Motivation</vt:lpstr>
      <vt:lpstr>Content Perspectives on Motivation</vt:lpstr>
      <vt:lpstr>The Needs Hierarchy Approach</vt:lpstr>
      <vt:lpstr>Slide 8</vt:lpstr>
      <vt:lpstr>The Needs Hierarchy Approach</vt:lpstr>
      <vt:lpstr>The Two-Factor Theory</vt:lpstr>
      <vt:lpstr>Slide 11</vt:lpstr>
      <vt:lpstr>Content Perspectives on Motivation</vt:lpstr>
      <vt:lpstr>Process Perspectives on Motivation</vt:lpstr>
      <vt:lpstr>Process Perspectives on Motivation</vt:lpstr>
      <vt:lpstr>Slide 15</vt:lpstr>
      <vt:lpstr>Expectancy Theory</vt:lpstr>
      <vt:lpstr>Expectancy Theory</vt:lpstr>
      <vt:lpstr>Expectancy Theory</vt:lpstr>
      <vt:lpstr>Expectancy Theory</vt:lpstr>
      <vt:lpstr>Slide 20</vt:lpstr>
      <vt:lpstr>Process Perspectives on Motivation</vt:lpstr>
      <vt:lpstr>Equity Theory</vt:lpstr>
      <vt:lpstr>Goal-Setting Theory</vt:lpstr>
      <vt:lpstr>Slide 24</vt:lpstr>
      <vt:lpstr>Process Perspectives on Motivation</vt:lpstr>
      <vt:lpstr>Reinforcement Perspectives on Motivation</vt:lpstr>
      <vt:lpstr>Slide 27</vt:lpstr>
      <vt:lpstr>Kinds of Reinforcement</vt:lpstr>
      <vt:lpstr>Providing Reinforcement</vt:lpstr>
      <vt:lpstr>Reinforcement Perspectives on Motivation</vt:lpstr>
      <vt:lpstr>Popular Motivational Strategies</vt:lpstr>
      <vt:lpstr>Popular Motivational Strategies</vt:lpstr>
      <vt:lpstr>Popular Motivational Strategies</vt:lpstr>
      <vt:lpstr>Popular Motivational Strategies</vt:lpstr>
      <vt:lpstr>Using Reward Systems to Motivate Performance</vt:lpstr>
      <vt:lpstr>Merit Reward Systems</vt:lpstr>
      <vt:lpstr>Incentive Reward Systems</vt:lpstr>
      <vt:lpstr>Team and Group Incentive Reward Systems</vt:lpstr>
      <vt:lpstr>Team and Group Incentive Reward Systems</vt:lpstr>
      <vt:lpstr>Executive Compensation</vt:lpstr>
      <vt:lpstr>Executive Compensation</vt:lpstr>
      <vt:lpstr>Executive Compensation</vt:lpstr>
      <vt:lpstr>New Approaches</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104</cp:revision>
  <dcterms:created xsi:type="dcterms:W3CDTF">2015-05-20T15:20:11Z</dcterms:created>
  <dcterms:modified xsi:type="dcterms:W3CDTF">2015-10-27T15:34:04Z</dcterms:modified>
</cp:coreProperties>
</file>