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60" r:id="rId5"/>
    <p:sldId id="263" r:id="rId6"/>
    <p:sldId id="261"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4" r:id="rId39"/>
    <p:sldId id="296" r:id="rId40"/>
    <p:sldId id="297" r:id="rId41"/>
    <p:sldId id="298"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0098A1"/>
    <a:srgbClr val="5C7E8E"/>
    <a:srgbClr val="E0F2FB"/>
    <a:srgbClr val="E95A53"/>
    <a:srgbClr val="FEEAC9"/>
    <a:srgbClr val="E9EBF5"/>
    <a:srgbClr val="848BB9"/>
    <a:srgbClr val="E57B00"/>
    <a:srgbClr val="D8E8C4"/>
  </p:clrMru>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4648"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6708"/>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1399D-E115-4F1D-BA31-149574795DB8}"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A2557CDB-6BCD-4D71-861B-415861B4F2EA}">
      <dgm:prSet phldrT="[Text]"/>
      <dgm:spPr>
        <a:solidFill>
          <a:srgbClr val="E9EBF5"/>
        </a:solidFill>
      </dgm:spPr>
      <dgm:t>
        <a:bodyPr/>
        <a:lstStyle/>
        <a:p>
          <a:r>
            <a:rPr lang="en-US" b="1" dirty="0" smtClean="0">
              <a:solidFill>
                <a:srgbClr val="E95A53"/>
              </a:solidFill>
              <a:latin typeface="+mj-lt"/>
            </a:rPr>
            <a:t>Leaders</a:t>
          </a:r>
          <a:r>
            <a:rPr lang="en-US" b="1" dirty="0" smtClean="0">
              <a:latin typeface="+mj-lt"/>
            </a:rPr>
            <a:t> </a:t>
          </a:r>
          <a:endParaRPr lang="en-US" b="1" dirty="0">
            <a:latin typeface="+mj-lt"/>
          </a:endParaRPr>
        </a:p>
      </dgm:t>
    </dgm:pt>
    <dgm:pt modelId="{40514CB8-6AF6-4AB1-9938-F63B402204F4}" type="parTrans" cxnId="{E0A77DF0-5160-4063-992F-9A545B01AB73}">
      <dgm:prSet/>
      <dgm:spPr/>
      <dgm:t>
        <a:bodyPr/>
        <a:lstStyle/>
        <a:p>
          <a:endParaRPr lang="en-US">
            <a:latin typeface="+mj-lt"/>
          </a:endParaRPr>
        </a:p>
      </dgm:t>
    </dgm:pt>
    <dgm:pt modelId="{AD0DA928-221E-4ABA-A6A0-2D46CEE69E85}" type="sibTrans" cxnId="{E0A77DF0-5160-4063-992F-9A545B01AB73}">
      <dgm:prSet/>
      <dgm:spPr/>
      <dgm:t>
        <a:bodyPr/>
        <a:lstStyle/>
        <a:p>
          <a:endParaRPr lang="en-US">
            <a:latin typeface="+mj-lt"/>
          </a:endParaRPr>
        </a:p>
      </dgm:t>
    </dgm:pt>
    <dgm:pt modelId="{2FF778D5-5B62-4124-AA6A-4F827D4E7C44}">
      <dgm:prSet phldrT="[Text]"/>
      <dgm:spPr>
        <a:solidFill>
          <a:schemeClr val="bg1"/>
        </a:solidFill>
      </dgm:spPr>
      <dgm:t>
        <a:bodyPr/>
        <a:lstStyle/>
        <a:p>
          <a:r>
            <a:rPr lang="en-US" dirty="0" smtClean="0">
              <a:solidFill>
                <a:schemeClr val="tx1"/>
              </a:solidFill>
              <a:latin typeface="+mj-lt"/>
            </a:rPr>
            <a:t>People who can influence the behaviors of others without having to rely on force; those accepted by others as leaders.</a:t>
          </a:r>
          <a:endParaRPr lang="en-US" dirty="0">
            <a:solidFill>
              <a:schemeClr val="tx1"/>
            </a:solidFill>
            <a:latin typeface="+mj-lt"/>
          </a:endParaRPr>
        </a:p>
      </dgm:t>
    </dgm:pt>
    <dgm:pt modelId="{003B5C4D-E050-4CDA-9390-3D1F536C36B0}" type="parTrans" cxnId="{BFB91D4F-65DA-40B6-B888-312C243D78A1}">
      <dgm:prSet/>
      <dgm:spPr/>
      <dgm:t>
        <a:bodyPr/>
        <a:lstStyle/>
        <a:p>
          <a:endParaRPr lang="en-US">
            <a:latin typeface="+mj-lt"/>
          </a:endParaRPr>
        </a:p>
      </dgm:t>
    </dgm:pt>
    <dgm:pt modelId="{58EBF871-19E9-41E3-B24C-29C44C25B67F}" type="sibTrans" cxnId="{BFB91D4F-65DA-40B6-B888-312C243D78A1}">
      <dgm:prSet/>
      <dgm:spPr/>
      <dgm:t>
        <a:bodyPr/>
        <a:lstStyle/>
        <a:p>
          <a:endParaRPr lang="en-US">
            <a:latin typeface="+mj-lt"/>
          </a:endParaRPr>
        </a:p>
      </dgm:t>
    </dgm:pt>
    <dgm:pt modelId="{318040FE-4D1C-4C44-B3B4-814783F805C8}" type="pres">
      <dgm:prSet presAssocID="{7371399D-E115-4F1D-BA31-149574795DB8}" presName="theList" presStyleCnt="0">
        <dgm:presLayoutVars>
          <dgm:dir/>
          <dgm:animLvl val="lvl"/>
          <dgm:resizeHandles val="exact"/>
        </dgm:presLayoutVars>
      </dgm:prSet>
      <dgm:spPr/>
      <dgm:t>
        <a:bodyPr/>
        <a:lstStyle/>
        <a:p>
          <a:endParaRPr lang="en-US"/>
        </a:p>
      </dgm:t>
    </dgm:pt>
    <dgm:pt modelId="{B038E741-CC9F-4B70-BD1B-7B46F224AA98}" type="pres">
      <dgm:prSet presAssocID="{A2557CDB-6BCD-4D71-861B-415861B4F2EA}" presName="compNode" presStyleCnt="0"/>
      <dgm:spPr/>
    </dgm:pt>
    <dgm:pt modelId="{63B16D7A-8CC8-45A4-A125-F783ADF119E9}" type="pres">
      <dgm:prSet presAssocID="{A2557CDB-6BCD-4D71-861B-415861B4F2EA}" presName="aNode" presStyleLbl="bgShp" presStyleIdx="0" presStyleCnt="1" custLinFactNeighborX="3750" custLinFactNeighborY="-2500"/>
      <dgm:spPr/>
      <dgm:t>
        <a:bodyPr/>
        <a:lstStyle/>
        <a:p>
          <a:endParaRPr lang="en-US"/>
        </a:p>
      </dgm:t>
    </dgm:pt>
    <dgm:pt modelId="{3F3032FD-9835-4F05-BECB-1535E1EC59D0}" type="pres">
      <dgm:prSet presAssocID="{A2557CDB-6BCD-4D71-861B-415861B4F2EA}" presName="textNode" presStyleLbl="bgShp" presStyleIdx="0" presStyleCnt="1"/>
      <dgm:spPr/>
      <dgm:t>
        <a:bodyPr/>
        <a:lstStyle/>
        <a:p>
          <a:endParaRPr lang="en-US"/>
        </a:p>
      </dgm:t>
    </dgm:pt>
    <dgm:pt modelId="{0B52E5F7-DC84-4922-B9C6-F999391F71AF}" type="pres">
      <dgm:prSet presAssocID="{A2557CDB-6BCD-4D71-861B-415861B4F2EA}" presName="compChildNode" presStyleCnt="0"/>
      <dgm:spPr/>
    </dgm:pt>
    <dgm:pt modelId="{7D4C4869-4F62-4543-926E-ECEC2DD70E9F}" type="pres">
      <dgm:prSet presAssocID="{A2557CDB-6BCD-4D71-861B-415861B4F2EA}" presName="theInnerList" presStyleCnt="0"/>
      <dgm:spPr/>
    </dgm:pt>
    <dgm:pt modelId="{FBBAAA28-5C87-49E6-A49E-CC362F45A512}" type="pres">
      <dgm:prSet presAssocID="{2FF778D5-5B62-4124-AA6A-4F827D4E7C44}" presName="childNode" presStyleLbl="node1" presStyleIdx="0" presStyleCnt="1">
        <dgm:presLayoutVars>
          <dgm:bulletEnabled val="1"/>
        </dgm:presLayoutVars>
      </dgm:prSet>
      <dgm:spPr/>
      <dgm:t>
        <a:bodyPr/>
        <a:lstStyle/>
        <a:p>
          <a:endParaRPr lang="en-US"/>
        </a:p>
      </dgm:t>
    </dgm:pt>
  </dgm:ptLst>
  <dgm:cxnLst>
    <dgm:cxn modelId="{E11035C8-A5C5-49DB-80BC-8C34E09AFBD9}" type="presOf" srcId="{A2557CDB-6BCD-4D71-861B-415861B4F2EA}" destId="{63B16D7A-8CC8-45A4-A125-F783ADF119E9}" srcOrd="0" destOrd="0" presId="urn:microsoft.com/office/officeart/2005/8/layout/lProcess2"/>
    <dgm:cxn modelId="{E0A77DF0-5160-4063-992F-9A545B01AB73}" srcId="{7371399D-E115-4F1D-BA31-149574795DB8}" destId="{A2557CDB-6BCD-4D71-861B-415861B4F2EA}" srcOrd="0" destOrd="0" parTransId="{40514CB8-6AF6-4AB1-9938-F63B402204F4}" sibTransId="{AD0DA928-221E-4ABA-A6A0-2D46CEE69E85}"/>
    <dgm:cxn modelId="{7251170E-7DC9-4996-935E-9DA29482B5E0}" type="presOf" srcId="{7371399D-E115-4F1D-BA31-149574795DB8}" destId="{318040FE-4D1C-4C44-B3B4-814783F805C8}" srcOrd="0" destOrd="0" presId="urn:microsoft.com/office/officeart/2005/8/layout/lProcess2"/>
    <dgm:cxn modelId="{DD1EDD6E-2152-45F5-A59A-213E193A67E3}" type="presOf" srcId="{A2557CDB-6BCD-4D71-861B-415861B4F2EA}" destId="{3F3032FD-9835-4F05-BECB-1535E1EC59D0}" srcOrd="1" destOrd="0" presId="urn:microsoft.com/office/officeart/2005/8/layout/lProcess2"/>
    <dgm:cxn modelId="{BFB91D4F-65DA-40B6-B888-312C243D78A1}" srcId="{A2557CDB-6BCD-4D71-861B-415861B4F2EA}" destId="{2FF778D5-5B62-4124-AA6A-4F827D4E7C44}" srcOrd="0" destOrd="0" parTransId="{003B5C4D-E050-4CDA-9390-3D1F536C36B0}" sibTransId="{58EBF871-19E9-41E3-B24C-29C44C25B67F}"/>
    <dgm:cxn modelId="{52CF57EC-91A5-4794-9ED6-6A82316FCA19}" type="presOf" srcId="{2FF778D5-5B62-4124-AA6A-4F827D4E7C44}" destId="{FBBAAA28-5C87-49E6-A49E-CC362F45A512}" srcOrd="0" destOrd="0" presId="urn:microsoft.com/office/officeart/2005/8/layout/lProcess2"/>
    <dgm:cxn modelId="{CE51E4DF-3D69-4FC0-9D8D-16AE230F65FF}" type="presParOf" srcId="{318040FE-4D1C-4C44-B3B4-814783F805C8}" destId="{B038E741-CC9F-4B70-BD1B-7B46F224AA98}" srcOrd="0" destOrd="0" presId="urn:microsoft.com/office/officeart/2005/8/layout/lProcess2"/>
    <dgm:cxn modelId="{1FECDE40-FE6F-4DFC-9884-A7CCD06A6CB1}" type="presParOf" srcId="{B038E741-CC9F-4B70-BD1B-7B46F224AA98}" destId="{63B16D7A-8CC8-45A4-A125-F783ADF119E9}" srcOrd="0" destOrd="0" presId="urn:microsoft.com/office/officeart/2005/8/layout/lProcess2"/>
    <dgm:cxn modelId="{0A909944-F515-4995-A5F5-A2C4315CCC3B}" type="presParOf" srcId="{B038E741-CC9F-4B70-BD1B-7B46F224AA98}" destId="{3F3032FD-9835-4F05-BECB-1535E1EC59D0}" srcOrd="1" destOrd="0" presId="urn:microsoft.com/office/officeart/2005/8/layout/lProcess2"/>
    <dgm:cxn modelId="{10036307-5CD7-4CE8-9C21-657EBEB00E45}" type="presParOf" srcId="{B038E741-CC9F-4B70-BD1B-7B46F224AA98}" destId="{0B52E5F7-DC84-4922-B9C6-F999391F71AF}" srcOrd="2" destOrd="0" presId="urn:microsoft.com/office/officeart/2005/8/layout/lProcess2"/>
    <dgm:cxn modelId="{305DE61E-07E8-49A6-848C-5635596C1C9A}" type="presParOf" srcId="{0B52E5F7-DC84-4922-B9C6-F999391F71AF}" destId="{7D4C4869-4F62-4543-926E-ECEC2DD70E9F}" srcOrd="0" destOrd="0" presId="urn:microsoft.com/office/officeart/2005/8/layout/lProcess2"/>
    <dgm:cxn modelId="{2B4FDFD8-A898-4207-ACC9-6C9E7FCA2E51}" type="presParOf" srcId="{7D4C4869-4F62-4543-926E-ECEC2DD70E9F}" destId="{FBBAAA28-5C87-49E6-A49E-CC362F45A512}"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DB83A-86FD-4470-BAC2-8ADB765F305E}"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915D9AA1-F147-4F77-95C8-3A39CD13A381}">
      <dgm:prSet phldrT="[Text]"/>
      <dgm:spPr>
        <a:solidFill>
          <a:srgbClr val="E9EBF5"/>
        </a:solidFill>
      </dgm:spPr>
      <dgm:t>
        <a:bodyPr/>
        <a:lstStyle/>
        <a:p>
          <a:r>
            <a:rPr lang="en-US" b="1" dirty="0" smtClean="0">
              <a:solidFill>
                <a:srgbClr val="E95A53"/>
              </a:solidFill>
              <a:latin typeface="+mj-lt"/>
            </a:rPr>
            <a:t>Power </a:t>
          </a:r>
          <a:endParaRPr lang="en-US" b="1" dirty="0">
            <a:solidFill>
              <a:srgbClr val="E95A53"/>
            </a:solidFill>
            <a:latin typeface="+mj-lt"/>
          </a:endParaRPr>
        </a:p>
      </dgm:t>
    </dgm:pt>
    <dgm:pt modelId="{27A27253-3BAA-4D2E-89B8-0EBFE80DDC76}" type="parTrans" cxnId="{8ADD7B24-20B5-47B3-86E4-2ADEDF0AC644}">
      <dgm:prSet/>
      <dgm:spPr/>
      <dgm:t>
        <a:bodyPr/>
        <a:lstStyle/>
        <a:p>
          <a:endParaRPr lang="en-US">
            <a:latin typeface="+mj-lt"/>
          </a:endParaRPr>
        </a:p>
      </dgm:t>
    </dgm:pt>
    <dgm:pt modelId="{9B22CBF7-0D3F-43A4-94C8-2246E7FB2579}" type="sibTrans" cxnId="{8ADD7B24-20B5-47B3-86E4-2ADEDF0AC644}">
      <dgm:prSet/>
      <dgm:spPr/>
      <dgm:t>
        <a:bodyPr/>
        <a:lstStyle/>
        <a:p>
          <a:endParaRPr lang="en-US">
            <a:latin typeface="+mj-lt"/>
          </a:endParaRPr>
        </a:p>
      </dgm:t>
    </dgm:pt>
    <dgm:pt modelId="{C51B9BA4-7D43-4F55-8D73-A836CCC62310}">
      <dgm:prSet phldrT="[Text]"/>
      <dgm:spPr>
        <a:solidFill>
          <a:srgbClr val="848BB9">
            <a:alpha val="90000"/>
          </a:srgbClr>
        </a:solidFill>
      </dgm:spPr>
      <dgm:t>
        <a:bodyPr/>
        <a:lstStyle/>
        <a:p>
          <a:r>
            <a:rPr lang="en-US" dirty="0" smtClean="0">
              <a:solidFill>
                <a:schemeClr val="bg1"/>
              </a:solidFill>
              <a:latin typeface="+mj-lt"/>
            </a:rPr>
            <a:t>Is the ability to affect the behavior of others.</a:t>
          </a:r>
          <a:endParaRPr lang="en-US" dirty="0">
            <a:solidFill>
              <a:schemeClr val="bg1"/>
            </a:solidFill>
            <a:latin typeface="+mj-lt"/>
          </a:endParaRPr>
        </a:p>
      </dgm:t>
    </dgm:pt>
    <dgm:pt modelId="{128722BE-08BC-4176-B023-5C6C2679112F}" type="parTrans" cxnId="{DE4D7D6A-56D7-4800-BB4E-399BBB998D0A}">
      <dgm:prSet/>
      <dgm:spPr/>
      <dgm:t>
        <a:bodyPr/>
        <a:lstStyle/>
        <a:p>
          <a:endParaRPr lang="en-US">
            <a:latin typeface="+mj-lt"/>
          </a:endParaRPr>
        </a:p>
      </dgm:t>
    </dgm:pt>
    <dgm:pt modelId="{B8BE9081-E0CF-4D59-BA5E-3F3847B1557F}" type="sibTrans" cxnId="{DE4D7D6A-56D7-4800-BB4E-399BBB998D0A}">
      <dgm:prSet/>
      <dgm:spPr/>
      <dgm:t>
        <a:bodyPr/>
        <a:lstStyle/>
        <a:p>
          <a:endParaRPr lang="en-US">
            <a:latin typeface="+mj-lt"/>
          </a:endParaRPr>
        </a:p>
      </dgm:t>
    </dgm:pt>
    <dgm:pt modelId="{A8DF996E-51BA-44B5-8DDC-510BEEC87292}" type="pres">
      <dgm:prSet presAssocID="{1A7DB83A-86FD-4470-BAC2-8ADB765F305E}" presName="list" presStyleCnt="0">
        <dgm:presLayoutVars>
          <dgm:dir/>
          <dgm:animLvl val="lvl"/>
        </dgm:presLayoutVars>
      </dgm:prSet>
      <dgm:spPr/>
      <dgm:t>
        <a:bodyPr/>
        <a:lstStyle/>
        <a:p>
          <a:endParaRPr lang="en-US"/>
        </a:p>
      </dgm:t>
    </dgm:pt>
    <dgm:pt modelId="{D274ACFB-CD6D-49AE-86FF-385257363554}" type="pres">
      <dgm:prSet presAssocID="{915D9AA1-F147-4F77-95C8-3A39CD13A381}" presName="posSpace" presStyleCnt="0"/>
      <dgm:spPr/>
    </dgm:pt>
    <dgm:pt modelId="{79DAE0F4-D46C-449B-A550-723B23D9149D}" type="pres">
      <dgm:prSet presAssocID="{915D9AA1-F147-4F77-95C8-3A39CD13A381}" presName="vertFlow" presStyleCnt="0"/>
      <dgm:spPr/>
    </dgm:pt>
    <dgm:pt modelId="{7EFA9FD6-3162-4690-836E-63B396192068}" type="pres">
      <dgm:prSet presAssocID="{915D9AA1-F147-4F77-95C8-3A39CD13A381}" presName="topSpace" presStyleCnt="0"/>
      <dgm:spPr/>
    </dgm:pt>
    <dgm:pt modelId="{3AB28EC5-9F34-4F44-84B5-640CD816A548}" type="pres">
      <dgm:prSet presAssocID="{915D9AA1-F147-4F77-95C8-3A39CD13A381}" presName="firstComp" presStyleCnt="0"/>
      <dgm:spPr/>
    </dgm:pt>
    <dgm:pt modelId="{AE99F38D-426C-468F-8302-EC48FB4BF2D6}" type="pres">
      <dgm:prSet presAssocID="{915D9AA1-F147-4F77-95C8-3A39CD13A381}" presName="firstChild" presStyleLbl="bgAccFollowNode1" presStyleIdx="0" presStyleCnt="1"/>
      <dgm:spPr/>
      <dgm:t>
        <a:bodyPr/>
        <a:lstStyle/>
        <a:p>
          <a:endParaRPr lang="en-US"/>
        </a:p>
      </dgm:t>
    </dgm:pt>
    <dgm:pt modelId="{71729697-F379-430A-AE48-63C33239C0A3}" type="pres">
      <dgm:prSet presAssocID="{915D9AA1-F147-4F77-95C8-3A39CD13A381}" presName="firstChildTx" presStyleLbl="bgAccFollowNode1" presStyleIdx="0" presStyleCnt="1">
        <dgm:presLayoutVars>
          <dgm:bulletEnabled val="1"/>
        </dgm:presLayoutVars>
      </dgm:prSet>
      <dgm:spPr/>
      <dgm:t>
        <a:bodyPr/>
        <a:lstStyle/>
        <a:p>
          <a:endParaRPr lang="en-US"/>
        </a:p>
      </dgm:t>
    </dgm:pt>
    <dgm:pt modelId="{66876EE1-ECF3-453A-886F-D01BE8D51EBD}" type="pres">
      <dgm:prSet presAssocID="{915D9AA1-F147-4F77-95C8-3A39CD13A381}" presName="negSpace" presStyleCnt="0"/>
      <dgm:spPr/>
    </dgm:pt>
    <dgm:pt modelId="{E6AE80AD-F6EC-4ED7-A066-DE4507F79594}" type="pres">
      <dgm:prSet presAssocID="{915D9AA1-F147-4F77-95C8-3A39CD13A381}" presName="circle" presStyleLbl="node1" presStyleIdx="0" presStyleCnt="1"/>
      <dgm:spPr/>
      <dgm:t>
        <a:bodyPr/>
        <a:lstStyle/>
        <a:p>
          <a:endParaRPr lang="en-US"/>
        </a:p>
      </dgm:t>
    </dgm:pt>
  </dgm:ptLst>
  <dgm:cxnLst>
    <dgm:cxn modelId="{8ADD7B24-20B5-47B3-86E4-2ADEDF0AC644}" srcId="{1A7DB83A-86FD-4470-BAC2-8ADB765F305E}" destId="{915D9AA1-F147-4F77-95C8-3A39CD13A381}" srcOrd="0" destOrd="0" parTransId="{27A27253-3BAA-4D2E-89B8-0EBFE80DDC76}" sibTransId="{9B22CBF7-0D3F-43A4-94C8-2246E7FB2579}"/>
    <dgm:cxn modelId="{63345147-B427-4931-9722-3603AE6710A2}" type="presOf" srcId="{915D9AA1-F147-4F77-95C8-3A39CD13A381}" destId="{E6AE80AD-F6EC-4ED7-A066-DE4507F79594}" srcOrd="0" destOrd="0" presId="urn:microsoft.com/office/officeart/2005/8/layout/hList9"/>
    <dgm:cxn modelId="{82A38D39-D9DF-44C1-870F-D265826C754B}" type="presOf" srcId="{C51B9BA4-7D43-4F55-8D73-A836CCC62310}" destId="{AE99F38D-426C-468F-8302-EC48FB4BF2D6}" srcOrd="0" destOrd="0" presId="urn:microsoft.com/office/officeart/2005/8/layout/hList9"/>
    <dgm:cxn modelId="{3FDAF367-3E8C-4F92-B567-008EAFF09F87}" type="presOf" srcId="{1A7DB83A-86FD-4470-BAC2-8ADB765F305E}" destId="{A8DF996E-51BA-44B5-8DDC-510BEEC87292}" srcOrd="0" destOrd="0" presId="urn:microsoft.com/office/officeart/2005/8/layout/hList9"/>
    <dgm:cxn modelId="{DE4D7D6A-56D7-4800-BB4E-399BBB998D0A}" srcId="{915D9AA1-F147-4F77-95C8-3A39CD13A381}" destId="{C51B9BA4-7D43-4F55-8D73-A836CCC62310}" srcOrd="0" destOrd="0" parTransId="{128722BE-08BC-4176-B023-5C6C2679112F}" sibTransId="{B8BE9081-E0CF-4D59-BA5E-3F3847B1557F}"/>
    <dgm:cxn modelId="{6BE42B7B-B6A3-4E34-A941-9C0936E3F9A5}" type="presOf" srcId="{C51B9BA4-7D43-4F55-8D73-A836CCC62310}" destId="{71729697-F379-430A-AE48-63C33239C0A3}" srcOrd="1" destOrd="0" presId="urn:microsoft.com/office/officeart/2005/8/layout/hList9"/>
    <dgm:cxn modelId="{5B9A8783-7FF7-4DFD-B518-4956ACDC740A}" type="presParOf" srcId="{A8DF996E-51BA-44B5-8DDC-510BEEC87292}" destId="{D274ACFB-CD6D-49AE-86FF-385257363554}" srcOrd="0" destOrd="0" presId="urn:microsoft.com/office/officeart/2005/8/layout/hList9"/>
    <dgm:cxn modelId="{306F3A1C-516C-4745-AE89-33B71B9BD002}" type="presParOf" srcId="{A8DF996E-51BA-44B5-8DDC-510BEEC87292}" destId="{79DAE0F4-D46C-449B-A550-723B23D9149D}" srcOrd="1" destOrd="0" presId="urn:microsoft.com/office/officeart/2005/8/layout/hList9"/>
    <dgm:cxn modelId="{7E4B3459-974D-4029-9B7E-B67F09F62DCC}" type="presParOf" srcId="{79DAE0F4-D46C-449B-A550-723B23D9149D}" destId="{7EFA9FD6-3162-4690-836E-63B396192068}" srcOrd="0" destOrd="0" presId="urn:microsoft.com/office/officeart/2005/8/layout/hList9"/>
    <dgm:cxn modelId="{56051BB6-4026-4E13-AABB-C443309270D8}" type="presParOf" srcId="{79DAE0F4-D46C-449B-A550-723B23D9149D}" destId="{3AB28EC5-9F34-4F44-84B5-640CD816A548}" srcOrd="1" destOrd="0" presId="urn:microsoft.com/office/officeart/2005/8/layout/hList9"/>
    <dgm:cxn modelId="{E606BC0B-D7F9-449B-806F-8C1AFBECA26D}" type="presParOf" srcId="{3AB28EC5-9F34-4F44-84B5-640CD816A548}" destId="{AE99F38D-426C-468F-8302-EC48FB4BF2D6}" srcOrd="0" destOrd="0" presId="urn:microsoft.com/office/officeart/2005/8/layout/hList9"/>
    <dgm:cxn modelId="{1EA753D7-648C-4EA1-BBCE-3FAC38F454F1}" type="presParOf" srcId="{3AB28EC5-9F34-4F44-84B5-640CD816A548}" destId="{71729697-F379-430A-AE48-63C33239C0A3}" srcOrd="1" destOrd="0" presId="urn:microsoft.com/office/officeart/2005/8/layout/hList9"/>
    <dgm:cxn modelId="{C64E7B3C-E2D9-4AB1-8B1E-BDFB4D276070}" type="presParOf" srcId="{A8DF996E-51BA-44B5-8DDC-510BEEC87292}" destId="{66876EE1-ECF3-453A-886F-D01BE8D51EBD}" srcOrd="2" destOrd="0" presId="urn:microsoft.com/office/officeart/2005/8/layout/hList9"/>
    <dgm:cxn modelId="{E519569B-6A30-4867-8FB3-1E40950CA29B}" type="presParOf" srcId="{A8DF996E-51BA-44B5-8DDC-510BEEC87292}" destId="{E6AE80AD-F6EC-4ED7-A066-DE4507F79594}"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0F647-11A8-4F37-98D5-6D91398D48A6}" type="doc">
      <dgm:prSet loTypeId="urn:microsoft.com/office/officeart/2005/8/layout/arrow6" loCatId="relationship" qsTypeId="urn:microsoft.com/office/officeart/2005/8/quickstyle/simple4" qsCatId="simple" csTypeId="urn:microsoft.com/office/officeart/2005/8/colors/accent5_5" csCatId="accent5" phldr="1"/>
      <dgm:spPr/>
      <dgm:t>
        <a:bodyPr/>
        <a:lstStyle/>
        <a:p>
          <a:endParaRPr lang="en-US"/>
        </a:p>
      </dgm:t>
    </dgm:pt>
    <dgm:pt modelId="{586A74F3-F814-445D-9D0D-F63DA47D2FA4}">
      <dgm:prSet phldrT="[Text]"/>
      <dgm:spPr/>
      <dgm:t>
        <a:bodyPr/>
        <a:lstStyle/>
        <a:p>
          <a:r>
            <a:rPr lang="en-US" dirty="0" smtClean="0">
              <a:latin typeface="+mj-lt"/>
            </a:rPr>
            <a:t>Job-centered</a:t>
          </a:r>
          <a:endParaRPr lang="en-US" dirty="0">
            <a:latin typeface="+mj-lt"/>
          </a:endParaRPr>
        </a:p>
      </dgm:t>
    </dgm:pt>
    <dgm:pt modelId="{A765EF2F-C491-46A6-A7E8-8309EE694F89}" type="parTrans" cxnId="{9CDB763E-51BA-4517-BE3A-C941E11A86E9}">
      <dgm:prSet/>
      <dgm:spPr/>
      <dgm:t>
        <a:bodyPr/>
        <a:lstStyle/>
        <a:p>
          <a:endParaRPr lang="en-US">
            <a:latin typeface="+mj-lt"/>
          </a:endParaRPr>
        </a:p>
      </dgm:t>
    </dgm:pt>
    <dgm:pt modelId="{719EB42C-56B6-4E6E-B2BF-21FB36687B53}" type="sibTrans" cxnId="{9CDB763E-51BA-4517-BE3A-C941E11A86E9}">
      <dgm:prSet/>
      <dgm:spPr/>
      <dgm:t>
        <a:bodyPr/>
        <a:lstStyle/>
        <a:p>
          <a:endParaRPr lang="en-US">
            <a:latin typeface="+mj-lt"/>
          </a:endParaRPr>
        </a:p>
      </dgm:t>
    </dgm:pt>
    <dgm:pt modelId="{1515DCAA-7D11-4CA6-A8A9-31F87046AF0F}">
      <dgm:prSet phldrT="[Text]"/>
      <dgm:spPr/>
      <dgm:t>
        <a:bodyPr/>
        <a:lstStyle/>
        <a:p>
          <a:r>
            <a:rPr lang="en-US" dirty="0" smtClean="0">
              <a:latin typeface="+mj-lt"/>
            </a:rPr>
            <a:t>Employee-centered</a:t>
          </a:r>
          <a:endParaRPr lang="en-US" dirty="0">
            <a:latin typeface="+mj-lt"/>
          </a:endParaRPr>
        </a:p>
      </dgm:t>
    </dgm:pt>
    <dgm:pt modelId="{4A16E65E-4E03-4FED-BB47-607991F3CB1B}" type="parTrans" cxnId="{7EB0EE7A-1D21-4B4B-B929-4411C3CF47E4}">
      <dgm:prSet/>
      <dgm:spPr/>
      <dgm:t>
        <a:bodyPr/>
        <a:lstStyle/>
        <a:p>
          <a:endParaRPr lang="en-US">
            <a:latin typeface="+mj-lt"/>
          </a:endParaRPr>
        </a:p>
      </dgm:t>
    </dgm:pt>
    <dgm:pt modelId="{83C12C3F-CC17-4689-9B1C-5F3543405830}" type="sibTrans" cxnId="{7EB0EE7A-1D21-4B4B-B929-4411C3CF47E4}">
      <dgm:prSet/>
      <dgm:spPr/>
      <dgm:t>
        <a:bodyPr/>
        <a:lstStyle/>
        <a:p>
          <a:endParaRPr lang="en-US">
            <a:latin typeface="+mj-lt"/>
          </a:endParaRPr>
        </a:p>
      </dgm:t>
    </dgm:pt>
    <dgm:pt modelId="{B60F510A-83E5-4605-B341-77E9032BA23A}" type="pres">
      <dgm:prSet presAssocID="{3700F647-11A8-4F37-98D5-6D91398D48A6}" presName="compositeShape" presStyleCnt="0">
        <dgm:presLayoutVars>
          <dgm:chMax val="2"/>
          <dgm:dir/>
          <dgm:resizeHandles val="exact"/>
        </dgm:presLayoutVars>
      </dgm:prSet>
      <dgm:spPr/>
      <dgm:t>
        <a:bodyPr/>
        <a:lstStyle/>
        <a:p>
          <a:endParaRPr lang="en-US"/>
        </a:p>
      </dgm:t>
    </dgm:pt>
    <dgm:pt modelId="{F892C3D0-7703-4042-AA6B-8E54974E0ED7}" type="pres">
      <dgm:prSet presAssocID="{3700F647-11A8-4F37-98D5-6D91398D48A6}" presName="ribbon" presStyleLbl="node1" presStyleIdx="0" presStyleCnt="1"/>
      <dgm:spPr/>
      <dgm:t>
        <a:bodyPr/>
        <a:lstStyle/>
        <a:p>
          <a:endParaRPr lang="en-US"/>
        </a:p>
      </dgm:t>
    </dgm:pt>
    <dgm:pt modelId="{71C5DD1D-FE64-489E-B308-202D78C4A1B7}" type="pres">
      <dgm:prSet presAssocID="{3700F647-11A8-4F37-98D5-6D91398D48A6}" presName="leftArrowText" presStyleLbl="node1" presStyleIdx="0" presStyleCnt="1">
        <dgm:presLayoutVars>
          <dgm:chMax val="0"/>
          <dgm:bulletEnabled val="1"/>
        </dgm:presLayoutVars>
      </dgm:prSet>
      <dgm:spPr/>
      <dgm:t>
        <a:bodyPr/>
        <a:lstStyle/>
        <a:p>
          <a:endParaRPr lang="en-US"/>
        </a:p>
      </dgm:t>
    </dgm:pt>
    <dgm:pt modelId="{5317AA55-5786-4E43-B0EC-C69302E8481B}" type="pres">
      <dgm:prSet presAssocID="{3700F647-11A8-4F37-98D5-6D91398D48A6}" presName="rightArrowText" presStyleLbl="node1" presStyleIdx="0" presStyleCnt="1">
        <dgm:presLayoutVars>
          <dgm:chMax val="0"/>
          <dgm:bulletEnabled val="1"/>
        </dgm:presLayoutVars>
      </dgm:prSet>
      <dgm:spPr/>
      <dgm:t>
        <a:bodyPr/>
        <a:lstStyle/>
        <a:p>
          <a:endParaRPr lang="en-US"/>
        </a:p>
      </dgm:t>
    </dgm:pt>
  </dgm:ptLst>
  <dgm:cxnLst>
    <dgm:cxn modelId="{B6CB8156-C66F-47E1-9E72-9216EF7441F2}" type="presOf" srcId="{3700F647-11A8-4F37-98D5-6D91398D48A6}" destId="{B60F510A-83E5-4605-B341-77E9032BA23A}" srcOrd="0" destOrd="0" presId="urn:microsoft.com/office/officeart/2005/8/layout/arrow6"/>
    <dgm:cxn modelId="{9CDB763E-51BA-4517-BE3A-C941E11A86E9}" srcId="{3700F647-11A8-4F37-98D5-6D91398D48A6}" destId="{586A74F3-F814-445D-9D0D-F63DA47D2FA4}" srcOrd="0" destOrd="0" parTransId="{A765EF2F-C491-46A6-A7E8-8309EE694F89}" sibTransId="{719EB42C-56B6-4E6E-B2BF-21FB36687B53}"/>
    <dgm:cxn modelId="{EB8BCEDD-04C9-4EF6-BA11-84686E4C82A6}" type="presOf" srcId="{586A74F3-F814-445D-9D0D-F63DA47D2FA4}" destId="{71C5DD1D-FE64-489E-B308-202D78C4A1B7}" srcOrd="0" destOrd="0" presId="urn:microsoft.com/office/officeart/2005/8/layout/arrow6"/>
    <dgm:cxn modelId="{94CED71A-88F7-4B6C-AF05-DE0423150B5D}" type="presOf" srcId="{1515DCAA-7D11-4CA6-A8A9-31F87046AF0F}" destId="{5317AA55-5786-4E43-B0EC-C69302E8481B}" srcOrd="0" destOrd="0" presId="urn:microsoft.com/office/officeart/2005/8/layout/arrow6"/>
    <dgm:cxn modelId="{7EB0EE7A-1D21-4B4B-B929-4411C3CF47E4}" srcId="{3700F647-11A8-4F37-98D5-6D91398D48A6}" destId="{1515DCAA-7D11-4CA6-A8A9-31F87046AF0F}" srcOrd="1" destOrd="0" parTransId="{4A16E65E-4E03-4FED-BB47-607991F3CB1B}" sibTransId="{83C12C3F-CC17-4689-9B1C-5F3543405830}"/>
    <dgm:cxn modelId="{A948F87D-9601-4C3B-BC27-E9A34D9F43FD}" type="presParOf" srcId="{B60F510A-83E5-4605-B341-77E9032BA23A}" destId="{F892C3D0-7703-4042-AA6B-8E54974E0ED7}" srcOrd="0" destOrd="0" presId="urn:microsoft.com/office/officeart/2005/8/layout/arrow6"/>
    <dgm:cxn modelId="{4610DAA8-A0EB-49C5-BCC7-C085362C68B8}" type="presParOf" srcId="{B60F510A-83E5-4605-B341-77E9032BA23A}" destId="{71C5DD1D-FE64-489E-B308-202D78C4A1B7}" srcOrd="1" destOrd="0" presId="urn:microsoft.com/office/officeart/2005/8/layout/arrow6"/>
    <dgm:cxn modelId="{FAB3FE6F-4639-4FEB-9CCA-EDB1C9E5E515}" type="presParOf" srcId="{B60F510A-83E5-4605-B341-77E9032BA23A}" destId="{5317AA55-5786-4E43-B0EC-C69302E8481B}"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1B3B52-0678-4720-A179-C752D3305DE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E80EC9F-FA7C-46BC-97C2-F8E5613EC3D7}">
      <dgm:prSet phldrT="[Text]"/>
      <dgm:spPr>
        <a:solidFill>
          <a:srgbClr val="FEEAC9"/>
        </a:solidFill>
      </dgm:spPr>
      <dgm:t>
        <a:bodyPr/>
        <a:lstStyle/>
        <a:p>
          <a:r>
            <a:rPr lang="en-US" b="1" dirty="0" smtClean="0">
              <a:solidFill>
                <a:srgbClr val="E95A53"/>
              </a:solidFill>
              <a:latin typeface="+mj-lt"/>
            </a:rPr>
            <a:t>Charismatic leadership</a:t>
          </a:r>
          <a:endParaRPr lang="en-US" b="1" dirty="0">
            <a:solidFill>
              <a:srgbClr val="E95A53"/>
            </a:solidFill>
            <a:latin typeface="+mj-lt"/>
          </a:endParaRPr>
        </a:p>
      </dgm:t>
    </dgm:pt>
    <dgm:pt modelId="{72F63D66-8459-4E35-8276-C78ED477D1B6}" type="parTrans" cxnId="{1462CA04-0940-4A08-91B2-3F02E548BD2E}">
      <dgm:prSet/>
      <dgm:spPr/>
      <dgm:t>
        <a:bodyPr/>
        <a:lstStyle/>
        <a:p>
          <a:endParaRPr lang="en-US">
            <a:latin typeface="+mj-lt"/>
          </a:endParaRPr>
        </a:p>
      </dgm:t>
    </dgm:pt>
    <dgm:pt modelId="{84230162-EFDE-43F7-A51E-A1DC5B81D111}" type="sibTrans" cxnId="{1462CA04-0940-4A08-91B2-3F02E548BD2E}">
      <dgm:prSet/>
      <dgm:spPr/>
      <dgm:t>
        <a:bodyPr/>
        <a:lstStyle/>
        <a:p>
          <a:endParaRPr lang="en-US">
            <a:latin typeface="+mj-lt"/>
          </a:endParaRPr>
        </a:p>
      </dgm:t>
    </dgm:pt>
    <dgm:pt modelId="{79330392-3B55-4FE1-A6A1-CC6C9FAA89E5}">
      <dgm:prSet phldrT="[Text]"/>
      <dgm:spPr/>
      <dgm:t>
        <a:bodyPr/>
        <a:lstStyle/>
        <a:p>
          <a:r>
            <a:rPr lang="en-US" dirty="0" smtClean="0">
              <a:latin typeface="+mj-lt"/>
            </a:rPr>
            <a:t>Assumes that charisma is an individual characteristic of the leader.</a:t>
          </a:r>
          <a:endParaRPr lang="en-US" dirty="0">
            <a:latin typeface="+mj-lt"/>
          </a:endParaRPr>
        </a:p>
      </dgm:t>
    </dgm:pt>
    <dgm:pt modelId="{01D4985D-E375-46F2-854F-6C51BC4C6B77}" type="parTrans" cxnId="{66D7CB86-0FD7-475F-B53F-41F4CE474ECB}">
      <dgm:prSet/>
      <dgm:spPr/>
      <dgm:t>
        <a:bodyPr/>
        <a:lstStyle/>
        <a:p>
          <a:endParaRPr lang="en-US">
            <a:latin typeface="+mj-lt"/>
          </a:endParaRPr>
        </a:p>
      </dgm:t>
    </dgm:pt>
    <dgm:pt modelId="{957EDC9B-E761-43D4-A6E1-669650CC28CB}" type="sibTrans" cxnId="{66D7CB86-0FD7-475F-B53F-41F4CE474ECB}">
      <dgm:prSet/>
      <dgm:spPr/>
      <dgm:t>
        <a:bodyPr/>
        <a:lstStyle/>
        <a:p>
          <a:endParaRPr lang="en-US">
            <a:latin typeface="+mj-lt"/>
          </a:endParaRPr>
        </a:p>
      </dgm:t>
    </dgm:pt>
    <dgm:pt modelId="{48770430-B2E3-433C-A36A-D73C39A8D473}">
      <dgm:prSet phldrT="[Text]"/>
      <dgm:spPr>
        <a:solidFill>
          <a:srgbClr val="E0F2FB"/>
        </a:solidFill>
      </dgm:spPr>
      <dgm:t>
        <a:bodyPr/>
        <a:lstStyle/>
        <a:p>
          <a:r>
            <a:rPr lang="en-US" b="1" dirty="0" smtClean="0">
              <a:solidFill>
                <a:srgbClr val="E95A53"/>
              </a:solidFill>
              <a:latin typeface="+mj-lt"/>
            </a:rPr>
            <a:t>Charisma </a:t>
          </a:r>
          <a:endParaRPr lang="en-US" b="1" dirty="0">
            <a:solidFill>
              <a:srgbClr val="E95A53"/>
            </a:solidFill>
            <a:latin typeface="+mj-lt"/>
          </a:endParaRPr>
        </a:p>
      </dgm:t>
    </dgm:pt>
    <dgm:pt modelId="{E99A6A78-B1F1-4D14-979F-69B74803F600}" type="parTrans" cxnId="{1B65772E-E2E2-444C-ABD5-11D2D8A283D6}">
      <dgm:prSet/>
      <dgm:spPr/>
      <dgm:t>
        <a:bodyPr/>
        <a:lstStyle/>
        <a:p>
          <a:endParaRPr lang="en-US">
            <a:latin typeface="+mj-lt"/>
          </a:endParaRPr>
        </a:p>
      </dgm:t>
    </dgm:pt>
    <dgm:pt modelId="{C3CCF2F6-7AD3-4D82-920F-7072F7899F53}" type="sibTrans" cxnId="{1B65772E-E2E2-444C-ABD5-11D2D8A283D6}">
      <dgm:prSet/>
      <dgm:spPr/>
      <dgm:t>
        <a:bodyPr/>
        <a:lstStyle/>
        <a:p>
          <a:endParaRPr lang="en-US">
            <a:latin typeface="+mj-lt"/>
          </a:endParaRPr>
        </a:p>
      </dgm:t>
    </dgm:pt>
    <dgm:pt modelId="{9F0BB57A-C970-4AF3-8C93-72D8D9B0BE15}">
      <dgm:prSet phldrT="[Text]"/>
      <dgm:spPr/>
      <dgm:t>
        <a:bodyPr/>
        <a:lstStyle/>
        <a:p>
          <a:r>
            <a:rPr lang="en-US" dirty="0" smtClean="0">
              <a:latin typeface="+mj-lt"/>
            </a:rPr>
            <a:t>Is a form of interpersonal attraction that inspires support and acceptance.</a:t>
          </a:r>
          <a:endParaRPr lang="en-US" dirty="0">
            <a:latin typeface="+mj-lt"/>
          </a:endParaRPr>
        </a:p>
      </dgm:t>
    </dgm:pt>
    <dgm:pt modelId="{FD27CE01-F458-4814-A6B9-290CEB6A1E93}" type="parTrans" cxnId="{270999C4-29B0-4574-8E5F-A64AB4CC538B}">
      <dgm:prSet/>
      <dgm:spPr/>
      <dgm:t>
        <a:bodyPr/>
        <a:lstStyle/>
        <a:p>
          <a:endParaRPr lang="en-US">
            <a:latin typeface="+mj-lt"/>
          </a:endParaRPr>
        </a:p>
      </dgm:t>
    </dgm:pt>
    <dgm:pt modelId="{81F34242-BE51-470D-8D68-2441FAA46B20}" type="sibTrans" cxnId="{270999C4-29B0-4574-8E5F-A64AB4CC538B}">
      <dgm:prSet/>
      <dgm:spPr/>
      <dgm:t>
        <a:bodyPr/>
        <a:lstStyle/>
        <a:p>
          <a:endParaRPr lang="en-US">
            <a:latin typeface="+mj-lt"/>
          </a:endParaRPr>
        </a:p>
      </dgm:t>
    </dgm:pt>
    <dgm:pt modelId="{66D189D1-316E-4BFA-B6F1-B0DBEB490643}" type="pres">
      <dgm:prSet presAssocID="{021B3B52-0678-4720-A179-C752D3305DE3}" presName="linear" presStyleCnt="0">
        <dgm:presLayoutVars>
          <dgm:animLvl val="lvl"/>
          <dgm:resizeHandles val="exact"/>
        </dgm:presLayoutVars>
      </dgm:prSet>
      <dgm:spPr/>
      <dgm:t>
        <a:bodyPr/>
        <a:lstStyle/>
        <a:p>
          <a:endParaRPr lang="en-US"/>
        </a:p>
      </dgm:t>
    </dgm:pt>
    <dgm:pt modelId="{247A2BA2-E2BA-4725-A1D4-29AC5E9604A9}" type="pres">
      <dgm:prSet presAssocID="{BE80EC9F-FA7C-46BC-97C2-F8E5613EC3D7}" presName="parentText" presStyleLbl="node1" presStyleIdx="0" presStyleCnt="2">
        <dgm:presLayoutVars>
          <dgm:chMax val="0"/>
          <dgm:bulletEnabled val="1"/>
        </dgm:presLayoutVars>
      </dgm:prSet>
      <dgm:spPr/>
      <dgm:t>
        <a:bodyPr/>
        <a:lstStyle/>
        <a:p>
          <a:endParaRPr lang="en-US"/>
        </a:p>
      </dgm:t>
    </dgm:pt>
    <dgm:pt modelId="{B038DA10-2B50-41D7-BED5-C4E29B74A655}" type="pres">
      <dgm:prSet presAssocID="{BE80EC9F-FA7C-46BC-97C2-F8E5613EC3D7}" presName="childText" presStyleLbl="revTx" presStyleIdx="0" presStyleCnt="2">
        <dgm:presLayoutVars>
          <dgm:bulletEnabled val="1"/>
        </dgm:presLayoutVars>
      </dgm:prSet>
      <dgm:spPr/>
      <dgm:t>
        <a:bodyPr/>
        <a:lstStyle/>
        <a:p>
          <a:endParaRPr lang="en-US"/>
        </a:p>
      </dgm:t>
    </dgm:pt>
    <dgm:pt modelId="{75045C8C-6FBB-4EAA-B401-38AB9A93DD1D}" type="pres">
      <dgm:prSet presAssocID="{48770430-B2E3-433C-A36A-D73C39A8D473}" presName="parentText" presStyleLbl="node1" presStyleIdx="1" presStyleCnt="2">
        <dgm:presLayoutVars>
          <dgm:chMax val="0"/>
          <dgm:bulletEnabled val="1"/>
        </dgm:presLayoutVars>
      </dgm:prSet>
      <dgm:spPr/>
      <dgm:t>
        <a:bodyPr/>
        <a:lstStyle/>
        <a:p>
          <a:endParaRPr lang="en-US"/>
        </a:p>
      </dgm:t>
    </dgm:pt>
    <dgm:pt modelId="{EA6BFD93-9A26-4E1B-94FB-614561EB8262}" type="pres">
      <dgm:prSet presAssocID="{48770430-B2E3-433C-A36A-D73C39A8D473}" presName="childText" presStyleLbl="revTx" presStyleIdx="1" presStyleCnt="2">
        <dgm:presLayoutVars>
          <dgm:bulletEnabled val="1"/>
        </dgm:presLayoutVars>
      </dgm:prSet>
      <dgm:spPr/>
      <dgm:t>
        <a:bodyPr/>
        <a:lstStyle/>
        <a:p>
          <a:endParaRPr lang="en-US"/>
        </a:p>
      </dgm:t>
    </dgm:pt>
  </dgm:ptLst>
  <dgm:cxnLst>
    <dgm:cxn modelId="{873659CD-CC67-49A8-B948-8ED9B0217172}" type="presOf" srcId="{48770430-B2E3-433C-A36A-D73C39A8D473}" destId="{75045C8C-6FBB-4EAA-B401-38AB9A93DD1D}" srcOrd="0" destOrd="0" presId="urn:microsoft.com/office/officeart/2005/8/layout/vList2"/>
    <dgm:cxn modelId="{66D7CB86-0FD7-475F-B53F-41F4CE474ECB}" srcId="{BE80EC9F-FA7C-46BC-97C2-F8E5613EC3D7}" destId="{79330392-3B55-4FE1-A6A1-CC6C9FAA89E5}" srcOrd="0" destOrd="0" parTransId="{01D4985D-E375-46F2-854F-6C51BC4C6B77}" sibTransId="{957EDC9B-E761-43D4-A6E1-669650CC28CB}"/>
    <dgm:cxn modelId="{4E9D9E6B-C011-488A-8574-ECCE11BFE629}" type="presOf" srcId="{79330392-3B55-4FE1-A6A1-CC6C9FAA89E5}" destId="{B038DA10-2B50-41D7-BED5-C4E29B74A655}" srcOrd="0" destOrd="0" presId="urn:microsoft.com/office/officeart/2005/8/layout/vList2"/>
    <dgm:cxn modelId="{1462CA04-0940-4A08-91B2-3F02E548BD2E}" srcId="{021B3B52-0678-4720-A179-C752D3305DE3}" destId="{BE80EC9F-FA7C-46BC-97C2-F8E5613EC3D7}" srcOrd="0" destOrd="0" parTransId="{72F63D66-8459-4E35-8276-C78ED477D1B6}" sibTransId="{84230162-EFDE-43F7-A51E-A1DC5B81D111}"/>
    <dgm:cxn modelId="{52205277-702B-44E1-B1FD-E16213F5489D}" type="presOf" srcId="{BE80EC9F-FA7C-46BC-97C2-F8E5613EC3D7}" destId="{247A2BA2-E2BA-4725-A1D4-29AC5E9604A9}" srcOrd="0" destOrd="0" presId="urn:microsoft.com/office/officeart/2005/8/layout/vList2"/>
    <dgm:cxn modelId="{1B65772E-E2E2-444C-ABD5-11D2D8A283D6}" srcId="{021B3B52-0678-4720-A179-C752D3305DE3}" destId="{48770430-B2E3-433C-A36A-D73C39A8D473}" srcOrd="1" destOrd="0" parTransId="{E99A6A78-B1F1-4D14-979F-69B74803F600}" sibTransId="{C3CCF2F6-7AD3-4D82-920F-7072F7899F53}"/>
    <dgm:cxn modelId="{270999C4-29B0-4574-8E5F-A64AB4CC538B}" srcId="{48770430-B2E3-433C-A36A-D73C39A8D473}" destId="{9F0BB57A-C970-4AF3-8C93-72D8D9B0BE15}" srcOrd="0" destOrd="0" parTransId="{FD27CE01-F458-4814-A6B9-290CEB6A1E93}" sibTransId="{81F34242-BE51-470D-8D68-2441FAA46B20}"/>
    <dgm:cxn modelId="{FA0BE6A3-B824-4E5F-9AC7-51798126CC36}" type="presOf" srcId="{021B3B52-0678-4720-A179-C752D3305DE3}" destId="{66D189D1-316E-4BFA-B6F1-B0DBEB490643}" srcOrd="0" destOrd="0" presId="urn:microsoft.com/office/officeart/2005/8/layout/vList2"/>
    <dgm:cxn modelId="{A0D749F1-CFF8-4097-A521-0DF6F1C30411}" type="presOf" srcId="{9F0BB57A-C970-4AF3-8C93-72D8D9B0BE15}" destId="{EA6BFD93-9A26-4E1B-94FB-614561EB8262}" srcOrd="0" destOrd="0" presId="urn:microsoft.com/office/officeart/2005/8/layout/vList2"/>
    <dgm:cxn modelId="{83A98834-460E-4B4A-91C5-7F382979EE51}" type="presParOf" srcId="{66D189D1-316E-4BFA-B6F1-B0DBEB490643}" destId="{247A2BA2-E2BA-4725-A1D4-29AC5E9604A9}" srcOrd="0" destOrd="0" presId="urn:microsoft.com/office/officeart/2005/8/layout/vList2"/>
    <dgm:cxn modelId="{DF7A5F6B-B5ED-4117-A5E6-F4DB1F316EA7}" type="presParOf" srcId="{66D189D1-316E-4BFA-B6F1-B0DBEB490643}" destId="{B038DA10-2B50-41D7-BED5-C4E29B74A655}" srcOrd="1" destOrd="0" presId="urn:microsoft.com/office/officeart/2005/8/layout/vList2"/>
    <dgm:cxn modelId="{A72E39D0-7C59-4839-887C-A3FDFA15FDBB}" type="presParOf" srcId="{66D189D1-316E-4BFA-B6F1-B0DBEB490643}" destId="{75045C8C-6FBB-4EAA-B401-38AB9A93DD1D}" srcOrd="2" destOrd="0" presId="urn:microsoft.com/office/officeart/2005/8/layout/vList2"/>
    <dgm:cxn modelId="{70F86D6B-BCFB-49E1-B4F9-29E848523EF4}" type="presParOf" srcId="{66D189D1-316E-4BFA-B6F1-B0DBEB490643}" destId="{EA6BFD93-9A26-4E1B-94FB-614561EB826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B84DF1-D40F-4ED9-B095-C791F8C79BF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0E4BFEB-9687-4F98-9709-82F0D59FD164}">
      <dgm:prSet phldrT="[Text]"/>
      <dgm:spPr>
        <a:solidFill>
          <a:srgbClr val="E9EBF5"/>
        </a:solidFill>
      </dgm:spPr>
      <dgm:t>
        <a:bodyPr/>
        <a:lstStyle/>
        <a:p>
          <a:r>
            <a:rPr lang="en-US" b="1" dirty="0" smtClean="0">
              <a:solidFill>
                <a:srgbClr val="E95A53"/>
              </a:solidFill>
              <a:latin typeface="+mj-lt"/>
            </a:rPr>
            <a:t>Transformational leadership</a:t>
          </a:r>
          <a:endParaRPr lang="en-US" b="1" dirty="0">
            <a:solidFill>
              <a:srgbClr val="E95A53"/>
            </a:solidFill>
            <a:latin typeface="+mj-lt"/>
          </a:endParaRPr>
        </a:p>
      </dgm:t>
    </dgm:pt>
    <dgm:pt modelId="{8A2BC63E-9C53-4583-B81A-2B79F4AB2878}" type="parTrans" cxnId="{E2FF2C29-0CBD-4A7B-9F78-79EEE6ACD1F8}">
      <dgm:prSet/>
      <dgm:spPr/>
      <dgm:t>
        <a:bodyPr/>
        <a:lstStyle/>
        <a:p>
          <a:endParaRPr lang="en-US">
            <a:latin typeface="+mj-lt"/>
          </a:endParaRPr>
        </a:p>
      </dgm:t>
    </dgm:pt>
    <dgm:pt modelId="{B7773E09-E386-45F7-96B0-622806F006D7}" type="sibTrans" cxnId="{E2FF2C29-0CBD-4A7B-9F78-79EEE6ACD1F8}">
      <dgm:prSet/>
      <dgm:spPr/>
      <dgm:t>
        <a:bodyPr/>
        <a:lstStyle/>
        <a:p>
          <a:endParaRPr lang="en-US">
            <a:latin typeface="+mj-lt"/>
          </a:endParaRPr>
        </a:p>
      </dgm:t>
    </dgm:pt>
    <dgm:pt modelId="{6532B8D0-A841-4D4C-94B2-361284A65AF8}">
      <dgm:prSet phldrT="[Text]"/>
      <dgm:spPr>
        <a:solidFill>
          <a:schemeClr val="bg1"/>
        </a:solidFill>
      </dgm:spPr>
      <dgm:t>
        <a:bodyPr/>
        <a:lstStyle/>
        <a:p>
          <a:r>
            <a:rPr lang="en-US" dirty="0" smtClean="0">
              <a:solidFill>
                <a:schemeClr val="tx1"/>
              </a:solidFill>
              <a:latin typeface="+mj-lt"/>
            </a:rPr>
            <a:t>Goes beyond ordinary expectations by transmitting a sense of mission, stimulating learning experiences, and inspiring new ways of thinking.</a:t>
          </a:r>
          <a:endParaRPr lang="en-US" dirty="0">
            <a:solidFill>
              <a:schemeClr val="tx1"/>
            </a:solidFill>
            <a:latin typeface="+mj-lt"/>
          </a:endParaRPr>
        </a:p>
      </dgm:t>
    </dgm:pt>
    <dgm:pt modelId="{1C68FAB7-A998-4718-871A-88F2EA737A42}" type="parTrans" cxnId="{9C8D17BF-B6DA-49FF-87A2-ADC17C4D7E29}">
      <dgm:prSet/>
      <dgm:spPr/>
      <dgm:t>
        <a:bodyPr/>
        <a:lstStyle/>
        <a:p>
          <a:endParaRPr lang="en-US">
            <a:latin typeface="+mj-lt"/>
          </a:endParaRPr>
        </a:p>
      </dgm:t>
    </dgm:pt>
    <dgm:pt modelId="{8455A8FB-D3F1-4123-A04B-09B3A56509B6}" type="sibTrans" cxnId="{9C8D17BF-B6DA-49FF-87A2-ADC17C4D7E29}">
      <dgm:prSet/>
      <dgm:spPr/>
      <dgm:t>
        <a:bodyPr/>
        <a:lstStyle/>
        <a:p>
          <a:endParaRPr lang="en-US">
            <a:latin typeface="+mj-lt"/>
          </a:endParaRPr>
        </a:p>
      </dgm:t>
    </dgm:pt>
    <dgm:pt modelId="{227C5910-62F0-45DC-902E-180AAE5CE0A9}" type="pres">
      <dgm:prSet presAssocID="{D2B84DF1-D40F-4ED9-B095-C791F8C79BFB}" presName="theList" presStyleCnt="0">
        <dgm:presLayoutVars>
          <dgm:dir/>
          <dgm:animLvl val="lvl"/>
          <dgm:resizeHandles val="exact"/>
        </dgm:presLayoutVars>
      </dgm:prSet>
      <dgm:spPr/>
      <dgm:t>
        <a:bodyPr/>
        <a:lstStyle/>
        <a:p>
          <a:endParaRPr lang="en-US"/>
        </a:p>
      </dgm:t>
    </dgm:pt>
    <dgm:pt modelId="{78BB01F2-AA3E-4E47-821E-716228088D94}" type="pres">
      <dgm:prSet presAssocID="{A0E4BFEB-9687-4F98-9709-82F0D59FD164}" presName="compNode" presStyleCnt="0"/>
      <dgm:spPr/>
    </dgm:pt>
    <dgm:pt modelId="{F33DB8CA-A899-4690-BB51-3FC836F46F77}" type="pres">
      <dgm:prSet presAssocID="{A0E4BFEB-9687-4F98-9709-82F0D59FD164}" presName="aNode" presStyleLbl="bgShp" presStyleIdx="0" presStyleCnt="1"/>
      <dgm:spPr/>
      <dgm:t>
        <a:bodyPr/>
        <a:lstStyle/>
        <a:p>
          <a:endParaRPr lang="en-US"/>
        </a:p>
      </dgm:t>
    </dgm:pt>
    <dgm:pt modelId="{65CA1D95-31E9-4033-9440-A74735D1FCB8}" type="pres">
      <dgm:prSet presAssocID="{A0E4BFEB-9687-4F98-9709-82F0D59FD164}" presName="textNode" presStyleLbl="bgShp" presStyleIdx="0" presStyleCnt="1"/>
      <dgm:spPr/>
      <dgm:t>
        <a:bodyPr/>
        <a:lstStyle/>
        <a:p>
          <a:endParaRPr lang="en-US"/>
        </a:p>
      </dgm:t>
    </dgm:pt>
    <dgm:pt modelId="{AD5FCF7B-0219-4E29-84A4-0476A959CCA0}" type="pres">
      <dgm:prSet presAssocID="{A0E4BFEB-9687-4F98-9709-82F0D59FD164}" presName="compChildNode" presStyleCnt="0"/>
      <dgm:spPr/>
    </dgm:pt>
    <dgm:pt modelId="{2C87ED13-4E0E-427F-84DE-ED1A42D8B0B8}" type="pres">
      <dgm:prSet presAssocID="{A0E4BFEB-9687-4F98-9709-82F0D59FD164}" presName="theInnerList" presStyleCnt="0"/>
      <dgm:spPr/>
    </dgm:pt>
    <dgm:pt modelId="{FEC32C96-138F-4960-8696-40B1FC21592D}" type="pres">
      <dgm:prSet presAssocID="{6532B8D0-A841-4D4C-94B2-361284A65AF8}" presName="childNode" presStyleLbl="node1" presStyleIdx="0" presStyleCnt="1">
        <dgm:presLayoutVars>
          <dgm:bulletEnabled val="1"/>
        </dgm:presLayoutVars>
      </dgm:prSet>
      <dgm:spPr/>
      <dgm:t>
        <a:bodyPr/>
        <a:lstStyle/>
        <a:p>
          <a:endParaRPr lang="en-US"/>
        </a:p>
      </dgm:t>
    </dgm:pt>
  </dgm:ptLst>
  <dgm:cxnLst>
    <dgm:cxn modelId="{12276CAD-DE30-4BA6-8CCD-C5AB191133CF}" type="presOf" srcId="{A0E4BFEB-9687-4F98-9709-82F0D59FD164}" destId="{65CA1D95-31E9-4033-9440-A74735D1FCB8}" srcOrd="1" destOrd="0" presId="urn:microsoft.com/office/officeart/2005/8/layout/lProcess2"/>
    <dgm:cxn modelId="{B6D8F437-BD73-423C-91F1-93287D9C39A9}" type="presOf" srcId="{A0E4BFEB-9687-4F98-9709-82F0D59FD164}" destId="{F33DB8CA-A899-4690-BB51-3FC836F46F77}" srcOrd="0" destOrd="0" presId="urn:microsoft.com/office/officeart/2005/8/layout/lProcess2"/>
    <dgm:cxn modelId="{9FADA312-E345-484B-8E59-FEDD95616AD4}" type="presOf" srcId="{6532B8D0-A841-4D4C-94B2-361284A65AF8}" destId="{FEC32C96-138F-4960-8696-40B1FC21592D}" srcOrd="0" destOrd="0" presId="urn:microsoft.com/office/officeart/2005/8/layout/lProcess2"/>
    <dgm:cxn modelId="{9C8D17BF-B6DA-49FF-87A2-ADC17C4D7E29}" srcId="{A0E4BFEB-9687-4F98-9709-82F0D59FD164}" destId="{6532B8D0-A841-4D4C-94B2-361284A65AF8}" srcOrd="0" destOrd="0" parTransId="{1C68FAB7-A998-4718-871A-88F2EA737A42}" sibTransId="{8455A8FB-D3F1-4123-A04B-09B3A56509B6}"/>
    <dgm:cxn modelId="{E2FF2C29-0CBD-4A7B-9F78-79EEE6ACD1F8}" srcId="{D2B84DF1-D40F-4ED9-B095-C791F8C79BFB}" destId="{A0E4BFEB-9687-4F98-9709-82F0D59FD164}" srcOrd="0" destOrd="0" parTransId="{8A2BC63E-9C53-4583-B81A-2B79F4AB2878}" sibTransId="{B7773E09-E386-45F7-96B0-622806F006D7}"/>
    <dgm:cxn modelId="{E97FB4BC-B1CC-4B4F-8E05-85C979F10ACF}" type="presOf" srcId="{D2B84DF1-D40F-4ED9-B095-C791F8C79BFB}" destId="{227C5910-62F0-45DC-902E-180AAE5CE0A9}" srcOrd="0" destOrd="0" presId="urn:microsoft.com/office/officeart/2005/8/layout/lProcess2"/>
    <dgm:cxn modelId="{F60221EE-65AF-4179-B70A-88686B0A4E22}" type="presParOf" srcId="{227C5910-62F0-45DC-902E-180AAE5CE0A9}" destId="{78BB01F2-AA3E-4E47-821E-716228088D94}" srcOrd="0" destOrd="0" presId="urn:microsoft.com/office/officeart/2005/8/layout/lProcess2"/>
    <dgm:cxn modelId="{BDC00499-98BA-45D5-BE97-46958CC5334F}" type="presParOf" srcId="{78BB01F2-AA3E-4E47-821E-716228088D94}" destId="{F33DB8CA-A899-4690-BB51-3FC836F46F77}" srcOrd="0" destOrd="0" presId="urn:microsoft.com/office/officeart/2005/8/layout/lProcess2"/>
    <dgm:cxn modelId="{9B909265-4D5E-4F99-BF40-E8561F8E8D5D}" type="presParOf" srcId="{78BB01F2-AA3E-4E47-821E-716228088D94}" destId="{65CA1D95-31E9-4033-9440-A74735D1FCB8}" srcOrd="1" destOrd="0" presId="urn:microsoft.com/office/officeart/2005/8/layout/lProcess2"/>
    <dgm:cxn modelId="{93811EDA-4DF9-49BF-A8D3-C3E6CFB5FD2E}" type="presParOf" srcId="{78BB01F2-AA3E-4E47-821E-716228088D94}" destId="{AD5FCF7B-0219-4E29-84A4-0476A959CCA0}" srcOrd="2" destOrd="0" presId="urn:microsoft.com/office/officeart/2005/8/layout/lProcess2"/>
    <dgm:cxn modelId="{C2F05BA5-8C0B-4594-917C-A1396CB78CB4}" type="presParOf" srcId="{AD5FCF7B-0219-4E29-84A4-0476A959CCA0}" destId="{2C87ED13-4E0E-427F-84DE-ED1A42D8B0B8}" srcOrd="0" destOrd="0" presId="urn:microsoft.com/office/officeart/2005/8/layout/lProcess2"/>
    <dgm:cxn modelId="{448C683E-C414-420E-94BE-ACB213CDE24A}" type="presParOf" srcId="{2C87ED13-4E0E-427F-84DE-ED1A42D8B0B8}" destId="{FEC32C96-138F-4960-8696-40B1FC21592D}"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EA1202-1203-4CA5-BD9D-05DE9FBBE15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C9DFBED-73E1-47C9-8BE4-83F8B996718B}">
      <dgm:prSet phldrT="[Text]"/>
      <dgm:spPr>
        <a:solidFill>
          <a:srgbClr val="FEEAC9"/>
        </a:solidFill>
        <a:ln>
          <a:solidFill>
            <a:srgbClr val="FEEAC9"/>
          </a:solidFill>
        </a:ln>
      </dgm:spPr>
      <dgm:t>
        <a:bodyPr/>
        <a:lstStyle/>
        <a:p>
          <a:r>
            <a:rPr lang="en-US" b="1" dirty="0" smtClean="0">
              <a:solidFill>
                <a:srgbClr val="E95A53"/>
              </a:solidFill>
              <a:latin typeface="+mj-lt"/>
            </a:rPr>
            <a:t>Political behavior</a:t>
          </a:r>
          <a:endParaRPr lang="en-US" b="1" dirty="0">
            <a:solidFill>
              <a:srgbClr val="E95A53"/>
            </a:solidFill>
            <a:latin typeface="+mj-lt"/>
          </a:endParaRPr>
        </a:p>
      </dgm:t>
    </dgm:pt>
    <dgm:pt modelId="{130AE7F7-3B04-48CA-9CA5-A13903FA30E8}" type="parTrans" cxnId="{8BDCE6B6-701D-49CC-8355-182EF4AFE187}">
      <dgm:prSet/>
      <dgm:spPr/>
      <dgm:t>
        <a:bodyPr/>
        <a:lstStyle/>
        <a:p>
          <a:endParaRPr lang="en-US">
            <a:latin typeface="+mj-lt"/>
          </a:endParaRPr>
        </a:p>
      </dgm:t>
    </dgm:pt>
    <dgm:pt modelId="{EE9C942D-7121-4860-B7CC-672D05A6E3AA}" type="sibTrans" cxnId="{8BDCE6B6-701D-49CC-8355-182EF4AFE187}">
      <dgm:prSet/>
      <dgm:spPr/>
      <dgm:t>
        <a:bodyPr/>
        <a:lstStyle/>
        <a:p>
          <a:endParaRPr lang="en-US">
            <a:latin typeface="+mj-lt"/>
          </a:endParaRPr>
        </a:p>
      </dgm:t>
    </dgm:pt>
    <dgm:pt modelId="{9390DA73-0EDA-48E8-98AF-C4595B23EFC5}">
      <dgm:prSet phldrT="[Text]"/>
      <dgm:spPr>
        <a:solidFill>
          <a:schemeClr val="bg1">
            <a:alpha val="90000"/>
          </a:schemeClr>
        </a:solidFill>
        <a:ln w="38100">
          <a:solidFill>
            <a:srgbClr val="FEEAC9">
              <a:alpha val="90000"/>
            </a:srgbClr>
          </a:solidFill>
        </a:ln>
      </dgm:spPr>
      <dgm:t>
        <a:bodyPr/>
        <a:lstStyle/>
        <a:p>
          <a:r>
            <a:rPr lang="en-US" dirty="0" smtClean="0">
              <a:latin typeface="+mj-lt"/>
            </a:rPr>
            <a:t>Consists of activities carried out for specific purpose of acquiring, developing, and using power and other resources to obtain one’s preferred outcomes.</a:t>
          </a:r>
          <a:endParaRPr lang="en-US" dirty="0">
            <a:latin typeface="+mj-lt"/>
          </a:endParaRPr>
        </a:p>
      </dgm:t>
    </dgm:pt>
    <dgm:pt modelId="{0D6B1A7B-EEEA-4154-A4EF-F3795BB9E433}" type="parTrans" cxnId="{A67C14FD-D8A8-4592-9CFC-AC3CC4259EEB}">
      <dgm:prSet/>
      <dgm:spPr/>
      <dgm:t>
        <a:bodyPr/>
        <a:lstStyle/>
        <a:p>
          <a:endParaRPr lang="en-US">
            <a:latin typeface="+mj-lt"/>
          </a:endParaRPr>
        </a:p>
      </dgm:t>
    </dgm:pt>
    <dgm:pt modelId="{ABA740BF-6771-42A7-AA97-4820B1B46A6C}" type="sibTrans" cxnId="{A67C14FD-D8A8-4592-9CFC-AC3CC4259EEB}">
      <dgm:prSet/>
      <dgm:spPr/>
      <dgm:t>
        <a:bodyPr/>
        <a:lstStyle/>
        <a:p>
          <a:endParaRPr lang="en-US">
            <a:latin typeface="+mj-lt"/>
          </a:endParaRPr>
        </a:p>
      </dgm:t>
    </dgm:pt>
    <dgm:pt modelId="{AB093276-9524-4370-B0D1-F93CF3833ED9}" type="pres">
      <dgm:prSet presAssocID="{AFEA1202-1203-4CA5-BD9D-05DE9FBBE153}" presName="Name0" presStyleCnt="0">
        <dgm:presLayoutVars>
          <dgm:dir/>
          <dgm:animLvl val="lvl"/>
          <dgm:resizeHandles val="exact"/>
        </dgm:presLayoutVars>
      </dgm:prSet>
      <dgm:spPr/>
      <dgm:t>
        <a:bodyPr/>
        <a:lstStyle/>
        <a:p>
          <a:endParaRPr lang="en-US"/>
        </a:p>
      </dgm:t>
    </dgm:pt>
    <dgm:pt modelId="{E65E081F-223E-4794-8851-52EDDB5D0382}" type="pres">
      <dgm:prSet presAssocID="{1C9DFBED-73E1-47C9-8BE4-83F8B996718B}" presName="composite" presStyleCnt="0"/>
      <dgm:spPr/>
    </dgm:pt>
    <dgm:pt modelId="{F4034F6A-F5D0-4990-B481-48BA771C2E52}" type="pres">
      <dgm:prSet presAssocID="{1C9DFBED-73E1-47C9-8BE4-83F8B996718B}" presName="parTx" presStyleLbl="alignNode1" presStyleIdx="0" presStyleCnt="1">
        <dgm:presLayoutVars>
          <dgm:chMax val="0"/>
          <dgm:chPref val="0"/>
          <dgm:bulletEnabled val="1"/>
        </dgm:presLayoutVars>
      </dgm:prSet>
      <dgm:spPr/>
      <dgm:t>
        <a:bodyPr/>
        <a:lstStyle/>
        <a:p>
          <a:endParaRPr lang="en-US"/>
        </a:p>
      </dgm:t>
    </dgm:pt>
    <dgm:pt modelId="{97D31833-2DB7-443D-A8AB-CA1A7D49F0A6}" type="pres">
      <dgm:prSet presAssocID="{1C9DFBED-73E1-47C9-8BE4-83F8B996718B}" presName="desTx" presStyleLbl="alignAccFollowNode1" presStyleIdx="0" presStyleCnt="1">
        <dgm:presLayoutVars>
          <dgm:bulletEnabled val="1"/>
        </dgm:presLayoutVars>
      </dgm:prSet>
      <dgm:spPr/>
      <dgm:t>
        <a:bodyPr/>
        <a:lstStyle/>
        <a:p>
          <a:endParaRPr lang="en-US"/>
        </a:p>
      </dgm:t>
    </dgm:pt>
  </dgm:ptLst>
  <dgm:cxnLst>
    <dgm:cxn modelId="{105F2E64-E63A-4CF0-AAB3-7F0228BE8418}" type="presOf" srcId="{9390DA73-0EDA-48E8-98AF-C4595B23EFC5}" destId="{97D31833-2DB7-443D-A8AB-CA1A7D49F0A6}" srcOrd="0" destOrd="0" presId="urn:microsoft.com/office/officeart/2005/8/layout/hList1"/>
    <dgm:cxn modelId="{8BDCE6B6-701D-49CC-8355-182EF4AFE187}" srcId="{AFEA1202-1203-4CA5-BD9D-05DE9FBBE153}" destId="{1C9DFBED-73E1-47C9-8BE4-83F8B996718B}" srcOrd="0" destOrd="0" parTransId="{130AE7F7-3B04-48CA-9CA5-A13903FA30E8}" sibTransId="{EE9C942D-7121-4860-B7CC-672D05A6E3AA}"/>
    <dgm:cxn modelId="{BC17DFB9-4579-4959-8652-89E1046117E4}" type="presOf" srcId="{1C9DFBED-73E1-47C9-8BE4-83F8B996718B}" destId="{F4034F6A-F5D0-4990-B481-48BA771C2E52}" srcOrd="0" destOrd="0" presId="urn:microsoft.com/office/officeart/2005/8/layout/hList1"/>
    <dgm:cxn modelId="{7976A039-C9AD-4E34-AE5A-DD8D49864F64}" type="presOf" srcId="{AFEA1202-1203-4CA5-BD9D-05DE9FBBE153}" destId="{AB093276-9524-4370-B0D1-F93CF3833ED9}" srcOrd="0" destOrd="0" presId="urn:microsoft.com/office/officeart/2005/8/layout/hList1"/>
    <dgm:cxn modelId="{A67C14FD-D8A8-4592-9CFC-AC3CC4259EEB}" srcId="{1C9DFBED-73E1-47C9-8BE4-83F8B996718B}" destId="{9390DA73-0EDA-48E8-98AF-C4595B23EFC5}" srcOrd="0" destOrd="0" parTransId="{0D6B1A7B-EEEA-4154-A4EF-F3795BB9E433}" sibTransId="{ABA740BF-6771-42A7-AA97-4820B1B46A6C}"/>
    <dgm:cxn modelId="{A7C11DA7-FC91-435B-A6BE-DE2E2B22A6DC}" type="presParOf" srcId="{AB093276-9524-4370-B0D1-F93CF3833ED9}" destId="{E65E081F-223E-4794-8851-52EDDB5D0382}" srcOrd="0" destOrd="0" presId="urn:microsoft.com/office/officeart/2005/8/layout/hList1"/>
    <dgm:cxn modelId="{62059F86-35DF-4482-9715-3C5467F26561}" type="presParOf" srcId="{E65E081F-223E-4794-8851-52EDDB5D0382}" destId="{F4034F6A-F5D0-4990-B481-48BA771C2E52}" srcOrd="0" destOrd="0" presId="urn:microsoft.com/office/officeart/2005/8/layout/hList1"/>
    <dgm:cxn modelId="{9C078880-7BB2-4C75-80B5-F4FB183ECFF7}" type="presParOf" srcId="{E65E081F-223E-4794-8851-52EDDB5D0382}" destId="{97D31833-2DB7-443D-A8AB-CA1A7D49F0A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CC6F8-D46A-400C-81DB-D0C844B5B91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AF07B8E-712C-461A-B414-0D9ED741E850}">
      <dgm:prSet phldrT="[Text]"/>
      <dgm:spPr>
        <a:solidFill>
          <a:srgbClr val="E0F2FB"/>
        </a:solidFill>
      </dgm:spPr>
      <dgm:t>
        <a:bodyPr/>
        <a:lstStyle/>
        <a:p>
          <a:r>
            <a:rPr lang="en-US" b="1" dirty="0" smtClean="0">
              <a:solidFill>
                <a:srgbClr val="E95A53"/>
              </a:solidFill>
              <a:latin typeface="+mj-lt"/>
            </a:rPr>
            <a:t>Impression management</a:t>
          </a:r>
          <a:endParaRPr lang="en-US" b="1" dirty="0">
            <a:solidFill>
              <a:srgbClr val="E95A53"/>
            </a:solidFill>
            <a:latin typeface="+mj-lt"/>
          </a:endParaRPr>
        </a:p>
      </dgm:t>
    </dgm:pt>
    <dgm:pt modelId="{0C872B2E-0620-4880-91FE-CCBEE156F957}" type="parTrans" cxnId="{FD319578-A2BB-49BA-BF2A-CEF00F2A728C}">
      <dgm:prSet/>
      <dgm:spPr/>
      <dgm:t>
        <a:bodyPr/>
        <a:lstStyle/>
        <a:p>
          <a:endParaRPr lang="en-US">
            <a:latin typeface="+mj-lt"/>
          </a:endParaRPr>
        </a:p>
      </dgm:t>
    </dgm:pt>
    <dgm:pt modelId="{D548AB8F-8D97-4830-B832-562E5695F850}" type="sibTrans" cxnId="{FD319578-A2BB-49BA-BF2A-CEF00F2A728C}">
      <dgm:prSet/>
      <dgm:spPr/>
      <dgm:t>
        <a:bodyPr/>
        <a:lstStyle/>
        <a:p>
          <a:endParaRPr lang="en-US">
            <a:latin typeface="+mj-lt"/>
          </a:endParaRPr>
        </a:p>
      </dgm:t>
    </dgm:pt>
    <dgm:pt modelId="{CE42F2A9-7440-4D63-9E8D-6412BD20A9D6}">
      <dgm:prSet phldrT="[Text]"/>
      <dgm:spPr>
        <a:solidFill>
          <a:schemeClr val="bg1"/>
        </a:solidFill>
      </dgm:spPr>
      <dgm:t>
        <a:bodyPr/>
        <a:lstStyle/>
        <a:p>
          <a:r>
            <a:rPr lang="en-US" dirty="0" smtClean="0">
              <a:solidFill>
                <a:schemeClr val="tx1"/>
              </a:solidFill>
              <a:latin typeface="+mj-lt"/>
            </a:rPr>
            <a:t>A direct and intentional effort by someone to enhance his or her image in the eyes of others.</a:t>
          </a:r>
          <a:endParaRPr lang="en-US" dirty="0">
            <a:solidFill>
              <a:schemeClr val="tx1"/>
            </a:solidFill>
            <a:latin typeface="+mj-lt"/>
          </a:endParaRPr>
        </a:p>
      </dgm:t>
    </dgm:pt>
    <dgm:pt modelId="{4BA62F9B-2D19-4EE7-ABD4-64D32CD08252}" type="parTrans" cxnId="{9ECD3744-AF9A-441F-B253-D3E393EBB59A}">
      <dgm:prSet/>
      <dgm:spPr/>
      <dgm:t>
        <a:bodyPr/>
        <a:lstStyle/>
        <a:p>
          <a:endParaRPr lang="en-US">
            <a:latin typeface="+mj-lt"/>
          </a:endParaRPr>
        </a:p>
      </dgm:t>
    </dgm:pt>
    <dgm:pt modelId="{C530ACE0-4686-45DD-A2C5-5B9E9834FA1C}" type="sibTrans" cxnId="{9ECD3744-AF9A-441F-B253-D3E393EBB59A}">
      <dgm:prSet/>
      <dgm:spPr/>
      <dgm:t>
        <a:bodyPr/>
        <a:lstStyle/>
        <a:p>
          <a:endParaRPr lang="en-US">
            <a:latin typeface="+mj-lt"/>
          </a:endParaRPr>
        </a:p>
      </dgm:t>
    </dgm:pt>
    <dgm:pt modelId="{65A146D1-BA78-4944-9B8F-091B2CC5AECD}" type="pres">
      <dgm:prSet presAssocID="{529CC6F8-D46A-400C-81DB-D0C844B5B914}" presName="theList" presStyleCnt="0">
        <dgm:presLayoutVars>
          <dgm:dir/>
          <dgm:animLvl val="lvl"/>
          <dgm:resizeHandles val="exact"/>
        </dgm:presLayoutVars>
      </dgm:prSet>
      <dgm:spPr/>
      <dgm:t>
        <a:bodyPr/>
        <a:lstStyle/>
        <a:p>
          <a:endParaRPr lang="en-US"/>
        </a:p>
      </dgm:t>
    </dgm:pt>
    <dgm:pt modelId="{7BCEC906-32B6-4B2A-9FA9-5F03E0892419}" type="pres">
      <dgm:prSet presAssocID="{6AF07B8E-712C-461A-B414-0D9ED741E850}" presName="compNode" presStyleCnt="0"/>
      <dgm:spPr/>
    </dgm:pt>
    <dgm:pt modelId="{ADF975DC-F110-48E0-AC2C-2F5DA367591B}" type="pres">
      <dgm:prSet presAssocID="{6AF07B8E-712C-461A-B414-0D9ED741E850}" presName="aNode" presStyleLbl="bgShp" presStyleIdx="0" presStyleCnt="1"/>
      <dgm:spPr/>
      <dgm:t>
        <a:bodyPr/>
        <a:lstStyle/>
        <a:p>
          <a:endParaRPr lang="en-US"/>
        </a:p>
      </dgm:t>
    </dgm:pt>
    <dgm:pt modelId="{CE05C520-9C67-4E15-A296-C3940861F753}" type="pres">
      <dgm:prSet presAssocID="{6AF07B8E-712C-461A-B414-0D9ED741E850}" presName="textNode" presStyleLbl="bgShp" presStyleIdx="0" presStyleCnt="1"/>
      <dgm:spPr/>
      <dgm:t>
        <a:bodyPr/>
        <a:lstStyle/>
        <a:p>
          <a:endParaRPr lang="en-US"/>
        </a:p>
      </dgm:t>
    </dgm:pt>
    <dgm:pt modelId="{7FCCA723-6AE7-4AB5-B51F-61D82D4B9981}" type="pres">
      <dgm:prSet presAssocID="{6AF07B8E-712C-461A-B414-0D9ED741E850}" presName="compChildNode" presStyleCnt="0"/>
      <dgm:spPr/>
    </dgm:pt>
    <dgm:pt modelId="{6EAB325F-7438-4A67-8446-9D25C314EBCF}" type="pres">
      <dgm:prSet presAssocID="{6AF07B8E-712C-461A-B414-0D9ED741E850}" presName="theInnerList" presStyleCnt="0"/>
      <dgm:spPr/>
    </dgm:pt>
    <dgm:pt modelId="{D9B8096D-2AF1-496E-8966-DBF3B346B4CD}" type="pres">
      <dgm:prSet presAssocID="{CE42F2A9-7440-4D63-9E8D-6412BD20A9D6}" presName="childNode" presStyleLbl="node1" presStyleIdx="0" presStyleCnt="1">
        <dgm:presLayoutVars>
          <dgm:bulletEnabled val="1"/>
        </dgm:presLayoutVars>
      </dgm:prSet>
      <dgm:spPr/>
      <dgm:t>
        <a:bodyPr/>
        <a:lstStyle/>
        <a:p>
          <a:endParaRPr lang="en-US"/>
        </a:p>
      </dgm:t>
    </dgm:pt>
  </dgm:ptLst>
  <dgm:cxnLst>
    <dgm:cxn modelId="{C54414B2-9EE7-4D67-8FC5-9CACEA71D708}" type="presOf" srcId="{6AF07B8E-712C-461A-B414-0D9ED741E850}" destId="{ADF975DC-F110-48E0-AC2C-2F5DA367591B}" srcOrd="0" destOrd="0" presId="urn:microsoft.com/office/officeart/2005/8/layout/lProcess2"/>
    <dgm:cxn modelId="{500840E2-5434-4ED0-909F-D8C8E2D56A46}" type="presOf" srcId="{6AF07B8E-712C-461A-B414-0D9ED741E850}" destId="{CE05C520-9C67-4E15-A296-C3940861F753}" srcOrd="1" destOrd="0" presId="urn:microsoft.com/office/officeart/2005/8/layout/lProcess2"/>
    <dgm:cxn modelId="{7626125C-F21F-48FF-9050-E250218D28AD}" type="presOf" srcId="{529CC6F8-D46A-400C-81DB-D0C844B5B914}" destId="{65A146D1-BA78-4944-9B8F-091B2CC5AECD}" srcOrd="0" destOrd="0" presId="urn:microsoft.com/office/officeart/2005/8/layout/lProcess2"/>
    <dgm:cxn modelId="{9ECD3744-AF9A-441F-B253-D3E393EBB59A}" srcId="{6AF07B8E-712C-461A-B414-0D9ED741E850}" destId="{CE42F2A9-7440-4D63-9E8D-6412BD20A9D6}" srcOrd="0" destOrd="0" parTransId="{4BA62F9B-2D19-4EE7-ABD4-64D32CD08252}" sibTransId="{C530ACE0-4686-45DD-A2C5-5B9E9834FA1C}"/>
    <dgm:cxn modelId="{FD319578-A2BB-49BA-BF2A-CEF00F2A728C}" srcId="{529CC6F8-D46A-400C-81DB-D0C844B5B914}" destId="{6AF07B8E-712C-461A-B414-0D9ED741E850}" srcOrd="0" destOrd="0" parTransId="{0C872B2E-0620-4880-91FE-CCBEE156F957}" sibTransId="{D548AB8F-8D97-4830-B832-562E5695F850}"/>
    <dgm:cxn modelId="{CFA5A07E-6E02-4F30-83BA-FE65956BEAD7}" type="presOf" srcId="{CE42F2A9-7440-4D63-9E8D-6412BD20A9D6}" destId="{D9B8096D-2AF1-496E-8966-DBF3B346B4CD}" srcOrd="0" destOrd="0" presId="urn:microsoft.com/office/officeart/2005/8/layout/lProcess2"/>
    <dgm:cxn modelId="{ADFB649B-D3B8-41F3-87A2-6D87F18D0014}" type="presParOf" srcId="{65A146D1-BA78-4944-9B8F-091B2CC5AECD}" destId="{7BCEC906-32B6-4B2A-9FA9-5F03E0892419}" srcOrd="0" destOrd="0" presId="urn:microsoft.com/office/officeart/2005/8/layout/lProcess2"/>
    <dgm:cxn modelId="{B74A304C-B2C8-4815-A14F-4D76AD429953}" type="presParOf" srcId="{7BCEC906-32B6-4B2A-9FA9-5F03E0892419}" destId="{ADF975DC-F110-48E0-AC2C-2F5DA367591B}" srcOrd="0" destOrd="0" presId="urn:microsoft.com/office/officeart/2005/8/layout/lProcess2"/>
    <dgm:cxn modelId="{3FCB5B36-B8A3-45BB-BBEB-B0FB43FB5EC8}" type="presParOf" srcId="{7BCEC906-32B6-4B2A-9FA9-5F03E0892419}" destId="{CE05C520-9C67-4E15-A296-C3940861F753}" srcOrd="1" destOrd="0" presId="urn:microsoft.com/office/officeart/2005/8/layout/lProcess2"/>
    <dgm:cxn modelId="{037667CE-5504-4B04-A0A2-7F8696417238}" type="presParOf" srcId="{7BCEC906-32B6-4B2A-9FA9-5F03E0892419}" destId="{7FCCA723-6AE7-4AB5-B51F-61D82D4B9981}" srcOrd="2" destOrd="0" presId="urn:microsoft.com/office/officeart/2005/8/layout/lProcess2"/>
    <dgm:cxn modelId="{CCC3EA1B-3A93-454F-B57A-3DDB6F295E01}" type="presParOf" srcId="{7FCCA723-6AE7-4AB5-B51F-61D82D4B9981}" destId="{6EAB325F-7438-4A67-8446-9D25C314EBCF}" srcOrd="0" destOrd="0" presId="urn:microsoft.com/office/officeart/2005/8/layout/lProcess2"/>
    <dgm:cxn modelId="{7A25ACAD-FC3B-4DB7-8F20-0E736D507EB3}" type="presParOf" srcId="{6EAB325F-7438-4A67-8446-9D25C314EBCF}" destId="{D9B8096D-2AF1-496E-8966-DBF3B346B4CD}"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B16D7A-8CC8-45A4-A125-F783ADF119E9}">
      <dsp:nvSpPr>
        <dsp:cNvPr id="0" name=""/>
        <dsp:cNvSpPr/>
      </dsp:nvSpPr>
      <dsp:spPr>
        <a:xfrm>
          <a:off x="0" y="0"/>
          <a:ext cx="7772400" cy="29718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solidFill>
                <a:srgbClr val="E95A53"/>
              </a:solidFill>
              <a:latin typeface="+mj-lt"/>
            </a:rPr>
            <a:t>Leaders</a:t>
          </a:r>
          <a:r>
            <a:rPr lang="en-US" sz="4200" b="1" kern="1200" dirty="0" smtClean="0">
              <a:latin typeface="+mj-lt"/>
            </a:rPr>
            <a:t> </a:t>
          </a:r>
          <a:endParaRPr lang="en-US" sz="4200" b="1" kern="1200" dirty="0">
            <a:latin typeface="+mj-lt"/>
          </a:endParaRPr>
        </a:p>
      </dsp:txBody>
      <dsp:txXfrm>
        <a:off x="0" y="0"/>
        <a:ext cx="7772400" cy="891540"/>
      </dsp:txXfrm>
    </dsp:sp>
    <dsp:sp modelId="{FBBAAA28-5C87-49E6-A49E-CC362F45A512}">
      <dsp:nvSpPr>
        <dsp:cNvPr id="0" name=""/>
        <dsp:cNvSpPr/>
      </dsp:nvSpPr>
      <dsp:spPr>
        <a:xfrm>
          <a:off x="777239" y="891540"/>
          <a:ext cx="6217920" cy="193167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mj-lt"/>
            </a:rPr>
            <a:t>People who can influence the behaviors of others without having to rely on force; those accepted by others as leaders.</a:t>
          </a:r>
          <a:endParaRPr lang="en-US" sz="3200" kern="1200" dirty="0">
            <a:solidFill>
              <a:schemeClr val="tx1"/>
            </a:solidFill>
            <a:latin typeface="+mj-lt"/>
          </a:endParaRPr>
        </a:p>
      </dsp:txBody>
      <dsp:txXfrm>
        <a:off x="777239" y="891540"/>
        <a:ext cx="6217920" cy="19316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99F38D-426C-468F-8302-EC48FB4BF2D6}">
      <dsp:nvSpPr>
        <dsp:cNvPr id="0" name=""/>
        <dsp:cNvSpPr/>
      </dsp:nvSpPr>
      <dsp:spPr>
        <a:xfrm>
          <a:off x="2041270" y="1266423"/>
          <a:ext cx="3824696" cy="2551072"/>
        </a:xfrm>
        <a:prstGeom prst="rect">
          <a:avLst/>
        </a:prstGeom>
        <a:solidFill>
          <a:srgbClr val="848BB9">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70256" rIns="270256" bIns="270256" numCol="1" spcCol="1270" anchor="ctr" anchorCtr="0">
          <a:noAutofit/>
        </a:bodyPr>
        <a:lstStyle/>
        <a:p>
          <a:pPr lvl="0" algn="l" defTabSz="1689100">
            <a:lnSpc>
              <a:spcPct val="90000"/>
            </a:lnSpc>
            <a:spcBef>
              <a:spcPct val="0"/>
            </a:spcBef>
            <a:spcAft>
              <a:spcPct val="35000"/>
            </a:spcAft>
          </a:pPr>
          <a:r>
            <a:rPr lang="en-US" sz="3800" kern="1200" dirty="0" smtClean="0">
              <a:solidFill>
                <a:schemeClr val="bg1"/>
              </a:solidFill>
              <a:latin typeface="+mj-lt"/>
            </a:rPr>
            <a:t>Is the ability to affect the behavior of others.</a:t>
          </a:r>
          <a:endParaRPr lang="en-US" sz="3800" kern="1200" dirty="0">
            <a:solidFill>
              <a:schemeClr val="bg1"/>
            </a:solidFill>
            <a:latin typeface="+mj-lt"/>
          </a:endParaRPr>
        </a:p>
      </dsp:txBody>
      <dsp:txXfrm>
        <a:off x="2653222" y="1266423"/>
        <a:ext cx="3212745" cy="2551072"/>
      </dsp:txXfrm>
    </dsp:sp>
    <dsp:sp modelId="{E6AE80AD-F6EC-4ED7-A066-DE4507F79594}">
      <dsp:nvSpPr>
        <dsp:cNvPr id="0" name=""/>
        <dsp:cNvSpPr/>
      </dsp:nvSpPr>
      <dsp:spPr>
        <a:xfrm>
          <a:off x="1432" y="246504"/>
          <a:ext cx="2549797" cy="2549797"/>
        </a:xfrm>
        <a:prstGeom prst="ellipse">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r>
            <a:rPr lang="en-US" sz="4700" b="1" kern="1200" dirty="0" smtClean="0">
              <a:solidFill>
                <a:srgbClr val="E95A53"/>
              </a:solidFill>
              <a:latin typeface="+mj-lt"/>
            </a:rPr>
            <a:t>Power </a:t>
          </a:r>
          <a:endParaRPr lang="en-US" sz="4700" b="1" kern="1200" dirty="0">
            <a:solidFill>
              <a:srgbClr val="E95A53"/>
            </a:solidFill>
            <a:latin typeface="+mj-lt"/>
          </a:endParaRPr>
        </a:p>
      </dsp:txBody>
      <dsp:txXfrm>
        <a:off x="1432" y="246504"/>
        <a:ext cx="2549797" cy="25497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92C3D0-7703-4042-AA6B-8E54974E0ED7}">
      <dsp:nvSpPr>
        <dsp:cNvPr id="0" name=""/>
        <dsp:cNvSpPr/>
      </dsp:nvSpPr>
      <dsp:spPr>
        <a:xfrm>
          <a:off x="19050" y="0"/>
          <a:ext cx="5524500" cy="2209800"/>
        </a:xfrm>
        <a:prstGeom prst="leftRightRibbon">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C5DD1D-FE64-489E-B308-202D78C4A1B7}">
      <dsp:nvSpPr>
        <dsp:cNvPr id="0" name=""/>
        <dsp:cNvSpPr/>
      </dsp:nvSpPr>
      <dsp:spPr>
        <a:xfrm>
          <a:off x="681990" y="386714"/>
          <a:ext cx="1823085" cy="108280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Job-centered</a:t>
          </a:r>
          <a:endParaRPr lang="en-US" sz="3200" kern="1200" dirty="0">
            <a:latin typeface="+mj-lt"/>
          </a:endParaRPr>
        </a:p>
      </dsp:txBody>
      <dsp:txXfrm>
        <a:off x="681990" y="386714"/>
        <a:ext cx="1823085" cy="1082802"/>
      </dsp:txXfrm>
    </dsp:sp>
    <dsp:sp modelId="{5317AA55-5786-4E43-B0EC-C69302E8481B}">
      <dsp:nvSpPr>
        <dsp:cNvPr id="0" name=""/>
        <dsp:cNvSpPr/>
      </dsp:nvSpPr>
      <dsp:spPr>
        <a:xfrm>
          <a:off x="2781300" y="740283"/>
          <a:ext cx="2154555" cy="108280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Employee-centered</a:t>
          </a:r>
          <a:endParaRPr lang="en-US" sz="3200" kern="1200" dirty="0">
            <a:latin typeface="+mj-lt"/>
          </a:endParaRPr>
        </a:p>
      </dsp:txBody>
      <dsp:txXfrm>
        <a:off x="2781300" y="740283"/>
        <a:ext cx="2154555" cy="1082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7A2BA2-E2BA-4725-A1D4-29AC5E9604A9}">
      <dsp:nvSpPr>
        <dsp:cNvPr id="0" name=""/>
        <dsp:cNvSpPr/>
      </dsp:nvSpPr>
      <dsp:spPr>
        <a:xfrm>
          <a:off x="0" y="487"/>
          <a:ext cx="7772400" cy="725399"/>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smtClean="0">
              <a:solidFill>
                <a:srgbClr val="E95A53"/>
              </a:solidFill>
              <a:latin typeface="+mj-lt"/>
            </a:rPr>
            <a:t>Charismatic leadership</a:t>
          </a:r>
          <a:endParaRPr lang="en-US" sz="3100" b="1" kern="1200" dirty="0">
            <a:solidFill>
              <a:srgbClr val="E95A53"/>
            </a:solidFill>
            <a:latin typeface="+mj-lt"/>
          </a:endParaRPr>
        </a:p>
      </dsp:txBody>
      <dsp:txXfrm>
        <a:off x="0" y="487"/>
        <a:ext cx="7772400" cy="725399"/>
      </dsp:txXfrm>
    </dsp:sp>
    <dsp:sp modelId="{B038DA10-2B50-41D7-BED5-C4E29B74A655}">
      <dsp:nvSpPr>
        <dsp:cNvPr id="0" name=""/>
        <dsp:cNvSpPr/>
      </dsp:nvSpPr>
      <dsp:spPr>
        <a:xfrm>
          <a:off x="0" y="725887"/>
          <a:ext cx="77724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latin typeface="+mj-lt"/>
            </a:rPr>
            <a:t>Assumes that charisma is an individual characteristic of the leader.</a:t>
          </a:r>
          <a:endParaRPr lang="en-US" sz="2400" kern="1200" dirty="0">
            <a:latin typeface="+mj-lt"/>
          </a:endParaRPr>
        </a:p>
      </dsp:txBody>
      <dsp:txXfrm>
        <a:off x="0" y="725887"/>
        <a:ext cx="7772400" cy="721912"/>
      </dsp:txXfrm>
    </dsp:sp>
    <dsp:sp modelId="{75045C8C-6FBB-4EAA-B401-38AB9A93DD1D}">
      <dsp:nvSpPr>
        <dsp:cNvPr id="0" name=""/>
        <dsp:cNvSpPr/>
      </dsp:nvSpPr>
      <dsp:spPr>
        <a:xfrm>
          <a:off x="0" y="1447800"/>
          <a:ext cx="7772400" cy="725399"/>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smtClean="0">
              <a:solidFill>
                <a:srgbClr val="E95A53"/>
              </a:solidFill>
              <a:latin typeface="+mj-lt"/>
            </a:rPr>
            <a:t>Charisma </a:t>
          </a:r>
          <a:endParaRPr lang="en-US" sz="3100" b="1" kern="1200" dirty="0">
            <a:solidFill>
              <a:srgbClr val="E95A53"/>
            </a:solidFill>
            <a:latin typeface="+mj-lt"/>
          </a:endParaRPr>
        </a:p>
      </dsp:txBody>
      <dsp:txXfrm>
        <a:off x="0" y="1447800"/>
        <a:ext cx="7772400" cy="725399"/>
      </dsp:txXfrm>
    </dsp:sp>
    <dsp:sp modelId="{EA6BFD93-9A26-4E1B-94FB-614561EB8262}">
      <dsp:nvSpPr>
        <dsp:cNvPr id="0" name=""/>
        <dsp:cNvSpPr/>
      </dsp:nvSpPr>
      <dsp:spPr>
        <a:xfrm>
          <a:off x="0" y="2173200"/>
          <a:ext cx="777240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latin typeface="+mj-lt"/>
            </a:rPr>
            <a:t>Is a form of interpersonal attraction that inspires support and acceptance.</a:t>
          </a:r>
          <a:endParaRPr lang="en-US" sz="2400" kern="1200" dirty="0">
            <a:latin typeface="+mj-lt"/>
          </a:endParaRPr>
        </a:p>
      </dsp:txBody>
      <dsp:txXfrm>
        <a:off x="0" y="2173200"/>
        <a:ext cx="7772400" cy="7219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3DB8CA-A899-4690-BB51-3FC836F46F77}">
      <dsp:nvSpPr>
        <dsp:cNvPr id="0" name=""/>
        <dsp:cNvSpPr/>
      </dsp:nvSpPr>
      <dsp:spPr>
        <a:xfrm>
          <a:off x="0" y="0"/>
          <a:ext cx="7696200" cy="2590800"/>
        </a:xfrm>
        <a:prstGeom prst="roundRect">
          <a:avLst>
            <a:gd name="adj" fmla="val 10000"/>
          </a:avLst>
        </a:prstGeom>
        <a:solidFill>
          <a:srgbClr val="E9EBF5"/>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E95A53"/>
              </a:solidFill>
              <a:latin typeface="+mj-lt"/>
            </a:rPr>
            <a:t>Transformational leadership</a:t>
          </a:r>
          <a:endParaRPr lang="en-US" sz="3700" b="1" kern="1200" dirty="0">
            <a:solidFill>
              <a:srgbClr val="E95A53"/>
            </a:solidFill>
            <a:latin typeface="+mj-lt"/>
          </a:endParaRPr>
        </a:p>
      </dsp:txBody>
      <dsp:txXfrm>
        <a:off x="0" y="0"/>
        <a:ext cx="7696200" cy="777240"/>
      </dsp:txXfrm>
    </dsp:sp>
    <dsp:sp modelId="{FEC32C96-138F-4960-8696-40B1FC21592D}">
      <dsp:nvSpPr>
        <dsp:cNvPr id="0" name=""/>
        <dsp:cNvSpPr/>
      </dsp:nvSpPr>
      <dsp:spPr>
        <a:xfrm>
          <a:off x="769619" y="777240"/>
          <a:ext cx="6156960" cy="168402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Goes beyond ordinary expectations by transmitting a sense of mission, stimulating learning experiences, and inspiring new ways of thinking.</a:t>
          </a:r>
          <a:endParaRPr lang="en-US" sz="2800" kern="1200" dirty="0">
            <a:solidFill>
              <a:schemeClr val="tx1"/>
            </a:solidFill>
            <a:latin typeface="+mj-lt"/>
          </a:endParaRPr>
        </a:p>
      </dsp:txBody>
      <dsp:txXfrm>
        <a:off x="769619" y="777240"/>
        <a:ext cx="6156960" cy="16840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98A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98A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98A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98A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16 -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dirty="0" smtClean="0"/>
              <a:t>Ricky W. Griffin</a:t>
            </a:r>
            <a:endParaRPr lang="en-US" dirty="0"/>
          </a:p>
        </p:txBody>
      </p:sp>
      <p:sp>
        <p:nvSpPr>
          <p:cNvPr id="6" name="Content Placeholder 5"/>
          <p:cNvSpPr>
            <a:spLocks noGrp="1"/>
          </p:cNvSpPr>
          <p:nvPr>
            <p:ph sz="quarter" idx="12"/>
          </p:nvPr>
        </p:nvSpPr>
        <p:spPr/>
        <p:txBody>
          <a:bodyPr/>
          <a:lstStyle/>
          <a:p>
            <a:r>
              <a:rPr lang="en-US" dirty="0"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Five: The Leading Process</a:t>
            </a:r>
            <a:endParaRPr lang="en-US" dirty="0"/>
          </a:p>
        </p:txBody>
      </p:sp>
      <p:sp>
        <p:nvSpPr>
          <p:cNvPr id="14" name="Content Placeholder 13"/>
          <p:cNvSpPr>
            <a:spLocks noGrp="1"/>
          </p:cNvSpPr>
          <p:nvPr>
            <p:ph sz="quarter" idx="14"/>
          </p:nvPr>
        </p:nvSpPr>
        <p:spPr>
          <a:xfrm>
            <a:off x="1447800" y="3886200"/>
            <a:ext cx="7391400" cy="1676400"/>
          </a:xfrm>
        </p:spPr>
        <p:txBody>
          <a:bodyPr/>
          <a:lstStyle/>
          <a:p>
            <a:r>
              <a:rPr lang="en-US" dirty="0" smtClean="0"/>
              <a:t>Chapter Sixteen: Managing Leadership and Influence Processes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Methods for Using Power</a:t>
            </a:r>
            <a:endParaRPr lang="en-US" dirty="0"/>
          </a:p>
        </p:txBody>
      </p:sp>
      <p:sp>
        <p:nvSpPr>
          <p:cNvPr id="4" name="Content Placeholder 3"/>
          <p:cNvSpPr>
            <a:spLocks noGrp="1"/>
          </p:cNvSpPr>
          <p:nvPr>
            <p:ph idx="1"/>
          </p:nvPr>
        </p:nvSpPr>
        <p:spPr>
          <a:xfrm>
            <a:off x="457200" y="1600200"/>
            <a:ext cx="8229600" cy="4876800"/>
          </a:xfrm>
        </p:spPr>
        <p:txBody>
          <a:bodyPr>
            <a:normAutofit lnSpcReduction="10000"/>
          </a:bodyPr>
          <a:lstStyle/>
          <a:p>
            <a:r>
              <a:rPr lang="en-US" dirty="0" smtClean="0"/>
              <a:t>A </a:t>
            </a:r>
            <a:r>
              <a:rPr lang="en-US" i="1" dirty="0" smtClean="0"/>
              <a:t>legitimate request </a:t>
            </a:r>
            <a:r>
              <a:rPr lang="en-US" dirty="0" smtClean="0"/>
              <a:t>is based on legitimate power.</a:t>
            </a:r>
          </a:p>
          <a:p>
            <a:r>
              <a:rPr lang="en-US" i="1" dirty="0" smtClean="0"/>
              <a:t>Instrumental compliance </a:t>
            </a:r>
            <a:r>
              <a:rPr lang="en-US" dirty="0" smtClean="0"/>
              <a:t>occurs when a subordinate receives a reward for compliance.</a:t>
            </a:r>
          </a:p>
          <a:p>
            <a:r>
              <a:rPr lang="en-US" dirty="0" smtClean="0"/>
              <a:t>A manager uses </a:t>
            </a:r>
            <a:r>
              <a:rPr lang="en-US" i="1" dirty="0" smtClean="0"/>
              <a:t>coercion </a:t>
            </a:r>
            <a:r>
              <a:rPr lang="en-US" dirty="0" smtClean="0"/>
              <a:t>when they imply punishment for noncompliance.</a:t>
            </a:r>
          </a:p>
          <a:p>
            <a:r>
              <a:rPr lang="en-US" i="1" dirty="0" smtClean="0"/>
              <a:t>Rational persuasion </a:t>
            </a:r>
            <a:r>
              <a:rPr lang="en-US" dirty="0" smtClean="0"/>
              <a:t>occurs when a manager convinces a subordinate that compliance is in their best interests.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lstStyle/>
          <a:p>
            <a:r>
              <a:rPr lang="en-US" dirty="0" smtClean="0"/>
              <a:t>Methods for Using Power</a:t>
            </a:r>
            <a:endParaRPr lang="en-US" dirty="0"/>
          </a:p>
        </p:txBody>
      </p:sp>
      <p:sp>
        <p:nvSpPr>
          <p:cNvPr id="4" name="Content Placeholder 3"/>
          <p:cNvSpPr>
            <a:spLocks noGrp="1"/>
          </p:cNvSpPr>
          <p:nvPr>
            <p:ph idx="1"/>
          </p:nvPr>
        </p:nvSpPr>
        <p:spPr>
          <a:xfrm>
            <a:off x="457200" y="1600200"/>
            <a:ext cx="8382000" cy="4648200"/>
          </a:xfrm>
        </p:spPr>
        <p:txBody>
          <a:bodyPr>
            <a:normAutofit fontScale="92500"/>
          </a:bodyPr>
          <a:lstStyle/>
          <a:p>
            <a:r>
              <a:rPr lang="en-US" i="1" dirty="0" smtClean="0"/>
              <a:t>Personal identification </a:t>
            </a:r>
            <a:r>
              <a:rPr lang="en-US" dirty="0" smtClean="0"/>
              <a:t>occurs when a manager realizes, then exploits, their referent power.</a:t>
            </a:r>
          </a:p>
          <a:p>
            <a:r>
              <a:rPr lang="en-US" dirty="0" smtClean="0"/>
              <a:t>A manager who induces a subordinate to do something consistent with a set of higher ideals or values is using </a:t>
            </a:r>
            <a:r>
              <a:rPr lang="en-US" i="1" dirty="0" smtClean="0"/>
              <a:t>inspirational appeal</a:t>
            </a:r>
            <a:r>
              <a:rPr lang="en-US" dirty="0" smtClean="0"/>
              <a:t>.</a:t>
            </a:r>
          </a:p>
          <a:p>
            <a:r>
              <a:rPr lang="en-US" i="1" dirty="0" smtClean="0"/>
              <a:t>Information distortion</a:t>
            </a:r>
            <a:r>
              <a:rPr lang="en-US" dirty="0" smtClean="0"/>
              <a:t> is withholding or distorting information to influence behavior.</a:t>
            </a:r>
          </a:p>
          <a:p>
            <a:pPr lvl="1"/>
            <a:r>
              <a:rPr lang="en-US" dirty="0" smtClean="0"/>
              <a:t>Can lead to lose of confidence and trust.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Generic Approaches to Leadership</a:t>
            </a:r>
            <a:endParaRPr lang="en-US" dirty="0"/>
          </a:p>
        </p:txBody>
      </p:sp>
      <p:sp>
        <p:nvSpPr>
          <p:cNvPr id="4" name="Content Placeholder 3"/>
          <p:cNvSpPr>
            <a:spLocks noGrp="1"/>
          </p:cNvSpPr>
          <p:nvPr>
            <p:ph idx="1"/>
          </p:nvPr>
        </p:nvSpPr>
        <p:spPr/>
        <p:txBody>
          <a:bodyPr/>
          <a:lstStyle/>
          <a:p>
            <a:r>
              <a:rPr lang="en-US" dirty="0" smtClean="0">
                <a:solidFill>
                  <a:srgbClr val="00A3B4"/>
                </a:solidFill>
              </a:rPr>
              <a:t>Leadership traits</a:t>
            </a:r>
          </a:p>
          <a:p>
            <a:pPr lvl="1"/>
            <a:r>
              <a:rPr lang="en-US" dirty="0" smtClean="0"/>
              <a:t>Researchers assumed some basic set of traits differentiated leaders from </a:t>
            </a:r>
            <a:r>
              <a:rPr lang="en-US" dirty="0" err="1" smtClean="0"/>
              <a:t>nonleaders</a:t>
            </a:r>
            <a:r>
              <a:rPr lang="en-US" dirty="0" smtClean="0"/>
              <a:t>.</a:t>
            </a:r>
          </a:p>
          <a:p>
            <a:pPr lvl="1"/>
            <a:r>
              <a:rPr lang="en-US" dirty="0" smtClean="0"/>
              <a:t>The results found that for every trait identified, there were many exceptions.</a:t>
            </a:r>
          </a:p>
          <a:p>
            <a:r>
              <a:rPr lang="en-US" dirty="0" smtClean="0">
                <a:solidFill>
                  <a:srgbClr val="00A3B4"/>
                </a:solidFill>
              </a:rPr>
              <a:t>Leadership behaviors</a:t>
            </a:r>
          </a:p>
          <a:p>
            <a:pPr lvl="1"/>
            <a:r>
              <a:rPr lang="en-US" dirty="0" smtClean="0"/>
              <a:t>Researchers began to look at how effective leaders behaved compared to less effective leaders.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1752600"/>
            <a:ext cx="3429001" cy="1371600"/>
          </a:xfrm>
        </p:spPr>
        <p:txBody>
          <a:bodyPr>
            <a:normAutofit/>
          </a:bodyPr>
          <a:lstStyle/>
          <a:p>
            <a:r>
              <a:rPr lang="en-US" dirty="0" smtClean="0"/>
              <a:t>The Michigan Studies (</a:t>
            </a:r>
            <a:r>
              <a:rPr lang="en-US" dirty="0" err="1" smtClean="0"/>
              <a:t>Likert</a:t>
            </a:r>
            <a:r>
              <a:rPr lang="en-US" dirty="0" smtClean="0"/>
              <a:t>)</a:t>
            </a:r>
            <a:endParaRPr lang="en-US" dirty="0"/>
          </a:p>
        </p:txBody>
      </p:sp>
      <p:sp>
        <p:nvSpPr>
          <p:cNvPr id="4" name="Title 3"/>
          <p:cNvSpPr>
            <a:spLocks noGrp="1"/>
          </p:cNvSpPr>
          <p:nvPr>
            <p:ph type="title"/>
          </p:nvPr>
        </p:nvSpPr>
        <p:spPr/>
        <p:txBody>
          <a:bodyPr>
            <a:normAutofit fontScale="90000"/>
          </a:bodyPr>
          <a:lstStyle/>
          <a:p>
            <a:r>
              <a:rPr lang="en-US" dirty="0" smtClean="0"/>
              <a:t>Generic Approaches to Leadership</a:t>
            </a:r>
            <a:endParaRPr lang="en-US" dirty="0"/>
          </a:p>
        </p:txBody>
      </p:sp>
      <p:graphicFrame>
        <p:nvGraphicFramePr>
          <p:cNvPr id="6" name="Diagram 5" descr="Job-centered and employee-centered."/>
          <p:cNvGraphicFramePr/>
          <p:nvPr/>
        </p:nvGraphicFramePr>
        <p:xfrm>
          <a:off x="3352800" y="1600200"/>
          <a:ext cx="5562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2" descr="Managers using job-centered leader behavior pay close attention to subordinates’ work, explain work procedures, and are keenly interested in performance.&#10;"/>
          <p:cNvSpPr txBox="1">
            <a:spLocks/>
          </p:cNvSpPr>
          <p:nvPr/>
        </p:nvSpPr>
        <p:spPr>
          <a:xfrm>
            <a:off x="457200" y="3810000"/>
            <a:ext cx="4114800" cy="22860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rgbClr val="5C7E8E"/>
                </a:solidFill>
                <a:effectLst/>
                <a:uLnTx/>
                <a:uFillTx/>
                <a:latin typeface="+mj-lt"/>
                <a:ea typeface="+mn-ea"/>
                <a:cs typeface="+mn-cs"/>
              </a:rPr>
              <a:t>Managers using </a:t>
            </a:r>
            <a:r>
              <a:rPr kumimoji="0" lang="en-US" sz="2800" b="1" i="0" u="none" strike="noStrike" kern="1200" cap="none" spc="0" normalizeH="0" baseline="0" noProof="0" dirty="0" smtClean="0">
                <a:ln>
                  <a:noFill/>
                </a:ln>
                <a:solidFill>
                  <a:srgbClr val="E95A53"/>
                </a:solidFill>
                <a:effectLst/>
                <a:uLnTx/>
                <a:uFillTx/>
                <a:latin typeface="+mj-lt"/>
                <a:ea typeface="+mn-ea"/>
                <a:cs typeface="+mn-cs"/>
              </a:rPr>
              <a:t>job-centered</a:t>
            </a:r>
            <a:r>
              <a:rPr kumimoji="0" lang="en-US" sz="2800" b="1" i="0" u="none" strike="noStrike" kern="1200" cap="none" spc="0" normalizeH="0" noProof="0" dirty="0" smtClean="0">
                <a:ln>
                  <a:noFill/>
                </a:ln>
                <a:solidFill>
                  <a:srgbClr val="E95A53"/>
                </a:solidFill>
                <a:effectLst/>
                <a:uLnTx/>
                <a:uFillTx/>
                <a:latin typeface="+mj-lt"/>
                <a:ea typeface="+mn-ea"/>
                <a:cs typeface="+mn-cs"/>
              </a:rPr>
              <a:t> leader behavior </a:t>
            </a:r>
            <a:r>
              <a:rPr kumimoji="0" lang="en-US" sz="2800" i="0" u="none" strike="noStrike" kern="1200" cap="none" spc="0" normalizeH="0" noProof="0" dirty="0" smtClean="0">
                <a:ln>
                  <a:noFill/>
                </a:ln>
                <a:solidFill>
                  <a:srgbClr val="5C7E8E"/>
                </a:solidFill>
                <a:effectLst/>
                <a:uLnTx/>
                <a:uFillTx/>
                <a:latin typeface="+mj-lt"/>
                <a:ea typeface="+mn-ea"/>
                <a:cs typeface="+mn-cs"/>
              </a:rPr>
              <a:t>pay close attention to subordinates’ work, explain work procedures, and are keenly interested in performance.</a:t>
            </a:r>
            <a:endParaRPr kumimoji="0" lang="en-US" sz="2800" b="0" i="0" u="none" strike="noStrike" kern="1200" cap="none" spc="0" normalizeH="0" baseline="0" noProof="0" dirty="0">
              <a:ln>
                <a:noFill/>
              </a:ln>
              <a:solidFill>
                <a:srgbClr val="5C7E8E"/>
              </a:solidFill>
              <a:effectLst/>
              <a:uLnTx/>
              <a:uFillTx/>
              <a:latin typeface="+mj-lt"/>
              <a:ea typeface="+mn-ea"/>
              <a:cs typeface="+mn-cs"/>
            </a:endParaRPr>
          </a:p>
        </p:txBody>
      </p:sp>
      <p:sp>
        <p:nvSpPr>
          <p:cNvPr id="11" name="Text Placeholder 2" descr="Managers using employee-centered leader behavior are interested in developing a cohesive work group and ensuring that employees are satisfied with their jobs..&#10;"/>
          <p:cNvSpPr txBox="1">
            <a:spLocks/>
          </p:cNvSpPr>
          <p:nvPr/>
        </p:nvSpPr>
        <p:spPr>
          <a:xfrm>
            <a:off x="4800600" y="3657600"/>
            <a:ext cx="4114800" cy="24384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rgbClr val="5C7E8E"/>
                </a:solidFill>
                <a:effectLst/>
                <a:uLnTx/>
                <a:uFillTx/>
                <a:latin typeface="+mj-lt"/>
                <a:ea typeface="+mn-ea"/>
                <a:cs typeface="+mn-cs"/>
              </a:rPr>
              <a:t>Managers using </a:t>
            </a:r>
            <a:r>
              <a:rPr lang="en-US" sz="2800" b="1" dirty="0" smtClean="0">
                <a:solidFill>
                  <a:srgbClr val="E95A53"/>
                </a:solidFill>
                <a:latin typeface="+mj-lt"/>
              </a:rPr>
              <a:t>employee</a:t>
            </a:r>
            <a:r>
              <a:rPr kumimoji="0" lang="en-US" sz="2800" b="1" i="0" u="none" strike="noStrike" kern="1200" cap="none" spc="0" normalizeH="0" baseline="0" noProof="0" dirty="0" smtClean="0">
                <a:ln>
                  <a:noFill/>
                </a:ln>
                <a:solidFill>
                  <a:srgbClr val="E95A53"/>
                </a:solidFill>
                <a:effectLst/>
                <a:uLnTx/>
                <a:uFillTx/>
                <a:latin typeface="+mj-lt"/>
                <a:ea typeface="+mn-ea"/>
                <a:cs typeface="+mn-cs"/>
              </a:rPr>
              <a:t>-centered</a:t>
            </a:r>
            <a:r>
              <a:rPr kumimoji="0" lang="en-US" sz="2800" b="1" i="0" u="none" strike="noStrike" kern="1200" cap="none" spc="0" normalizeH="0" noProof="0" dirty="0" smtClean="0">
                <a:ln>
                  <a:noFill/>
                </a:ln>
                <a:solidFill>
                  <a:srgbClr val="E95A53"/>
                </a:solidFill>
                <a:effectLst/>
                <a:uLnTx/>
                <a:uFillTx/>
                <a:latin typeface="+mj-lt"/>
                <a:ea typeface="+mn-ea"/>
                <a:cs typeface="+mn-cs"/>
              </a:rPr>
              <a:t> leader behavior </a:t>
            </a:r>
            <a:r>
              <a:rPr kumimoji="0" lang="en-US" sz="2800" i="0" u="none" strike="noStrike" kern="1200" cap="none" spc="0" normalizeH="0" noProof="0" dirty="0" smtClean="0">
                <a:ln>
                  <a:noFill/>
                </a:ln>
                <a:solidFill>
                  <a:srgbClr val="5C7E8E"/>
                </a:solidFill>
                <a:effectLst/>
                <a:uLnTx/>
                <a:uFillTx/>
                <a:latin typeface="+mj-lt"/>
                <a:ea typeface="+mn-ea"/>
                <a:cs typeface="+mn-cs"/>
              </a:rPr>
              <a:t>are interested in developing a cohesive work group and ensuring that employees are satisfied with their jobs.</a:t>
            </a:r>
            <a:endParaRPr kumimoji="0" lang="en-US" sz="2800" b="0" i="0" u="none" strike="noStrike" kern="1200" cap="none" spc="0" normalizeH="0" baseline="0" noProof="0" dirty="0">
              <a:ln>
                <a:noFill/>
              </a:ln>
              <a:solidFill>
                <a:srgbClr val="5C7E8E"/>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Generic Leadership Approaches</a:t>
            </a:r>
            <a:endParaRPr lang="en-US" dirty="0"/>
          </a:p>
        </p:txBody>
      </p:sp>
      <p:sp>
        <p:nvSpPr>
          <p:cNvPr id="4" name="Content Placeholder 3"/>
          <p:cNvSpPr>
            <a:spLocks noGrp="1"/>
          </p:cNvSpPr>
          <p:nvPr>
            <p:ph idx="1"/>
          </p:nvPr>
        </p:nvSpPr>
        <p:spPr>
          <a:xfrm>
            <a:off x="457200" y="1600200"/>
            <a:ext cx="8686800" cy="4724400"/>
          </a:xfrm>
        </p:spPr>
        <p:txBody>
          <a:bodyPr>
            <a:normAutofit/>
          </a:bodyPr>
          <a:lstStyle/>
          <a:p>
            <a:r>
              <a:rPr lang="en-US" dirty="0" smtClean="0"/>
              <a:t>The Ohio State University studies found two basic leader behavior styles.</a:t>
            </a:r>
          </a:p>
          <a:p>
            <a:pPr lvl="1"/>
            <a:r>
              <a:rPr lang="en-US" b="1" dirty="0" smtClean="0">
                <a:solidFill>
                  <a:srgbClr val="E95A53"/>
                </a:solidFill>
              </a:rPr>
              <a:t>Initiating-structure behavior </a:t>
            </a:r>
          </a:p>
          <a:p>
            <a:pPr lvl="2"/>
            <a:r>
              <a:rPr lang="en-US" dirty="0" smtClean="0"/>
              <a:t>clearly defines the leader-subordinate role, clarifying expectations, </a:t>
            </a:r>
          </a:p>
          <a:p>
            <a:pPr lvl="2"/>
            <a:r>
              <a:rPr lang="en-US" dirty="0" smtClean="0"/>
              <a:t>establishes formal lines of communication, and</a:t>
            </a:r>
          </a:p>
          <a:p>
            <a:pPr lvl="2"/>
            <a:r>
              <a:rPr lang="en-US" dirty="0" smtClean="0"/>
              <a:t>determines how tasks will be performed.</a:t>
            </a:r>
          </a:p>
          <a:p>
            <a:pPr lvl="1"/>
            <a:r>
              <a:rPr lang="en-US" b="1" dirty="0" smtClean="0">
                <a:solidFill>
                  <a:srgbClr val="E95A53"/>
                </a:solidFill>
              </a:rPr>
              <a:t>Consideration behavior </a:t>
            </a:r>
            <a:endParaRPr lang="en-US" dirty="0" smtClean="0">
              <a:solidFill>
                <a:srgbClr val="E95A53"/>
              </a:solidFill>
            </a:endParaRPr>
          </a:p>
          <a:p>
            <a:pPr lvl="2"/>
            <a:r>
              <a:rPr lang="en-US" dirty="0" smtClean="0"/>
              <a:t>shows concern for subordinates and attempt to establish a warm, friendly and supportive climate.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Generic Leadership Approaches</a:t>
            </a:r>
            <a:endParaRPr lang="en-US" dirty="0"/>
          </a:p>
        </p:txBody>
      </p:sp>
      <p:sp>
        <p:nvSpPr>
          <p:cNvPr id="4" name="Content Placeholder 3"/>
          <p:cNvSpPr>
            <a:spLocks noGrp="1"/>
          </p:cNvSpPr>
          <p:nvPr>
            <p:ph idx="1"/>
          </p:nvPr>
        </p:nvSpPr>
        <p:spPr/>
        <p:txBody>
          <a:bodyPr/>
          <a:lstStyle/>
          <a:p>
            <a:r>
              <a:rPr lang="en-US" dirty="0" smtClean="0">
                <a:solidFill>
                  <a:srgbClr val="00A3B4"/>
                </a:solidFill>
              </a:rPr>
              <a:t>The Ohio State studies</a:t>
            </a:r>
          </a:p>
          <a:p>
            <a:pPr lvl="1"/>
            <a:r>
              <a:rPr lang="en-US" dirty="0" smtClean="0"/>
              <a:t>Unlike the Michigan studies, each behavior was assumed independent of each other.</a:t>
            </a:r>
          </a:p>
          <a:p>
            <a:pPr lvl="1"/>
            <a:r>
              <a:rPr lang="en-US" dirty="0" smtClean="0"/>
              <a:t>Researchers expected to find leaders exhibiting high levels of both behaviors.</a:t>
            </a:r>
          </a:p>
          <a:p>
            <a:pPr lvl="1"/>
            <a:r>
              <a:rPr lang="en-US" dirty="0" smtClean="0"/>
              <a:t>Ultimately concluded that situational influences occur making consistent prediction difficult.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Generic Leadership Approaches</a:t>
            </a:r>
            <a:endParaRPr lang="en-US" dirty="0"/>
          </a:p>
        </p:txBody>
      </p:sp>
      <p:sp>
        <p:nvSpPr>
          <p:cNvPr id="4" name="Content Placeholder 3"/>
          <p:cNvSpPr>
            <a:spLocks noGrp="1"/>
          </p:cNvSpPr>
          <p:nvPr>
            <p:ph idx="1"/>
          </p:nvPr>
        </p:nvSpPr>
        <p:spPr/>
        <p:txBody>
          <a:bodyPr/>
          <a:lstStyle/>
          <a:p>
            <a:r>
              <a:rPr lang="en-US" dirty="0" smtClean="0"/>
              <a:t>The Leadership Grid</a:t>
            </a:r>
          </a:p>
          <a:p>
            <a:pPr lvl="1"/>
            <a:r>
              <a:rPr lang="en-US" dirty="0" smtClean="0"/>
              <a:t>provides a means for evaluating leadership styles and training managers to move toward an ideal style of behavior.</a:t>
            </a:r>
          </a:p>
          <a:p>
            <a:pPr lvl="2"/>
            <a:r>
              <a:rPr lang="en-US" dirty="0" smtClean="0"/>
              <a:t>The horizontal axis represents </a:t>
            </a:r>
            <a:r>
              <a:rPr lang="en-US" b="1" dirty="0" smtClean="0">
                <a:solidFill>
                  <a:srgbClr val="E95A53"/>
                </a:solidFill>
              </a:rPr>
              <a:t>concern for production </a:t>
            </a:r>
            <a:r>
              <a:rPr lang="en-US" dirty="0" smtClean="0"/>
              <a:t>and deals with the job and task aspects of leader behavior.</a:t>
            </a:r>
          </a:p>
          <a:p>
            <a:pPr lvl="2"/>
            <a:r>
              <a:rPr lang="en-US" dirty="0" smtClean="0"/>
              <a:t>The vertical axis represents </a:t>
            </a:r>
            <a:r>
              <a:rPr lang="en-US" b="1" dirty="0" smtClean="0">
                <a:solidFill>
                  <a:srgbClr val="E95A53"/>
                </a:solidFill>
              </a:rPr>
              <a:t>concern for people </a:t>
            </a:r>
            <a:r>
              <a:rPr lang="en-US" dirty="0" smtClean="0"/>
              <a:t>and deals with the human aspects of leader behavior.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5600" y="0"/>
            <a:ext cx="62484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Leadership Grid® is a method of evaluating leadership styles. The overall objective of an organization using the Grid is to train its managers using organization development techniques so that they are simultaneously more concerned for both people and production (9,9 style on the Grid).&#10;The horizontal axis represents concern for production&#10;(similar to job-centered and initiating-structure behaviors), and the vertical axis represents concern for people (similar to employee-centered and consideration behaviors). Note the five extremes of managerial behavior: the 1,1 manager&#10;(impoverished management), who exhibits minimal concern for both production and people; the 9,1 manager (authority-compliance), who is highly concerned about production but exhibits little concern for people; the 1,9 manager (country club management), who has exactly opposite concerns from the 9,1 manager; the 5,5 manager (middle-of-the-road management), who maintains adequate concern for both people and production; and the 9,9 manager (team management), who exhibits maximum concern for both people and production."/>
          <p:cNvPicPr>
            <a:picLocks noChangeAspect="1" noChangeArrowheads="1"/>
          </p:cNvPicPr>
          <p:nvPr/>
        </p:nvPicPr>
        <p:blipFill>
          <a:blip r:embed="rId2" cstate="print"/>
          <a:stretch>
            <a:fillRect/>
          </a:stretch>
        </p:blipFill>
        <p:spPr bwMode="auto">
          <a:xfrm>
            <a:off x="2927448" y="0"/>
            <a:ext cx="6156690" cy="6324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16.1</a:t>
            </a:r>
            <a:endParaRPr lang="en-US" dirty="0"/>
          </a:p>
        </p:txBody>
      </p:sp>
      <p:sp>
        <p:nvSpPr>
          <p:cNvPr id="4" name="Content Placeholder 3"/>
          <p:cNvSpPr>
            <a:spLocks noGrp="1"/>
          </p:cNvSpPr>
          <p:nvPr>
            <p:ph sz="quarter" idx="13"/>
          </p:nvPr>
        </p:nvSpPr>
        <p:spPr>
          <a:xfrm>
            <a:off x="0" y="1295400"/>
            <a:ext cx="2743200" cy="1143000"/>
          </a:xfrm>
        </p:spPr>
        <p:txBody>
          <a:bodyPr>
            <a:normAutofit fontScale="85000" lnSpcReduction="10000"/>
          </a:bodyPr>
          <a:lstStyle/>
          <a:p>
            <a:r>
              <a:rPr lang="en-US" dirty="0" smtClean="0"/>
              <a:t>The Leadership Grid</a:t>
            </a:r>
            <a:endParaRPr lang="en-US" dirty="0"/>
          </a:p>
        </p:txBody>
      </p:sp>
      <p:sp>
        <p:nvSpPr>
          <p:cNvPr id="5" name="Text Placeholder 4"/>
          <p:cNvSpPr>
            <a:spLocks noGrp="1"/>
          </p:cNvSpPr>
          <p:nvPr>
            <p:ph type="body" sz="quarter" idx="14"/>
          </p:nvPr>
        </p:nvSpPr>
        <p:spPr>
          <a:xfrm>
            <a:off x="228600" y="2743200"/>
            <a:ext cx="2514600" cy="3581400"/>
          </a:xfrm>
        </p:spPr>
        <p:txBody>
          <a:bodyPr>
            <a:normAutofit/>
          </a:bodyPr>
          <a:lstStyle/>
          <a:p>
            <a:r>
              <a:rPr lang="en-US" dirty="0" smtClean="0"/>
              <a:t>Note the five extremes of managerial behavior.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Generic Approaches to Leadership</a:t>
            </a:r>
            <a:endParaRPr lang="en-US" dirty="0"/>
          </a:p>
        </p:txBody>
      </p:sp>
      <p:sp>
        <p:nvSpPr>
          <p:cNvPr id="4" name="Content Placeholder 3"/>
          <p:cNvSpPr>
            <a:spLocks noGrp="1"/>
          </p:cNvSpPr>
          <p:nvPr>
            <p:ph idx="1"/>
          </p:nvPr>
        </p:nvSpPr>
        <p:spPr/>
        <p:txBody>
          <a:bodyPr/>
          <a:lstStyle/>
          <a:p>
            <a:r>
              <a:rPr lang="en-US" dirty="0" smtClean="0"/>
              <a:t>The leader-behavior theories played an important role in the development of contemporary leadership.</a:t>
            </a:r>
          </a:p>
          <a:p>
            <a:pPr lvl="1"/>
            <a:r>
              <a:rPr lang="en-US" dirty="0" smtClean="0"/>
              <a:t>They urge us not to focus on a leader’s traits but on what leaders do, their behaviors.</a:t>
            </a:r>
          </a:p>
          <a:p>
            <a:r>
              <a:rPr lang="en-US" dirty="0" smtClean="0"/>
              <a:t>New approaches were needed.</a:t>
            </a:r>
          </a:p>
          <a:p>
            <a:r>
              <a:rPr lang="en-US" dirty="0" smtClean="0"/>
              <a:t>The next step was the creation of situational models.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Situational Approaches to Leadership</a:t>
            </a:r>
            <a:endParaRPr lang="en-US" dirty="0"/>
          </a:p>
        </p:txBody>
      </p:sp>
      <p:sp>
        <p:nvSpPr>
          <p:cNvPr id="4" name="Content Placeholder 3"/>
          <p:cNvSpPr>
            <a:spLocks noGrp="1"/>
          </p:cNvSpPr>
          <p:nvPr>
            <p:ph idx="1"/>
          </p:nvPr>
        </p:nvSpPr>
        <p:spPr/>
        <p:txBody>
          <a:bodyPr>
            <a:normAutofit/>
          </a:bodyPr>
          <a:lstStyle/>
          <a:p>
            <a:r>
              <a:rPr lang="en-US" dirty="0" smtClean="0"/>
              <a:t>Situational models assume appropriate leader behavior varies with the situation.</a:t>
            </a:r>
          </a:p>
          <a:p>
            <a:r>
              <a:rPr lang="en-US" dirty="0" smtClean="0"/>
              <a:t>The goal is to identify factors and how they interact to determine appropriate behavior.</a:t>
            </a:r>
          </a:p>
          <a:p>
            <a:r>
              <a:rPr lang="en-US" dirty="0" smtClean="0"/>
              <a:t>An important early model laid the foundation for subsequent developments.</a:t>
            </a:r>
          </a:p>
          <a:p>
            <a:pPr lvl="1"/>
            <a:r>
              <a:rPr lang="en-US" dirty="0" err="1" smtClean="0"/>
              <a:t>Tannenbaum</a:t>
            </a:r>
            <a:r>
              <a:rPr lang="en-US" dirty="0" smtClean="0"/>
              <a:t> and Schmidt proposed a continuum of leadership behavior.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Content Placeholder 3"/>
          <p:cNvSpPr>
            <a:spLocks noGrp="1"/>
          </p:cNvSpPr>
          <p:nvPr>
            <p:ph idx="1"/>
          </p:nvPr>
        </p:nvSpPr>
        <p:spPr>
          <a:xfrm>
            <a:off x="457200" y="1295400"/>
            <a:ext cx="8229600" cy="4953000"/>
          </a:xfrm>
        </p:spPr>
        <p:txBody>
          <a:bodyPr>
            <a:normAutofit fontScale="92500"/>
          </a:bodyPr>
          <a:lstStyle/>
          <a:p>
            <a:r>
              <a:rPr lang="en-US" dirty="0" smtClean="0"/>
              <a:t>Describe the nature of leadership and relate leadership to management.</a:t>
            </a:r>
          </a:p>
          <a:p>
            <a:r>
              <a:rPr lang="en-US" dirty="0" smtClean="0"/>
              <a:t>Discuss and evaluate the two generic approaches to leadership.</a:t>
            </a:r>
          </a:p>
          <a:p>
            <a:r>
              <a:rPr lang="en-US" dirty="0" smtClean="0"/>
              <a:t>Identify and describe the major situational approaches to leadership.</a:t>
            </a:r>
          </a:p>
          <a:p>
            <a:r>
              <a:rPr lang="en-US" dirty="0" smtClean="0"/>
              <a:t>Identify and describe three related approaches to leadership.</a:t>
            </a:r>
          </a:p>
          <a:p>
            <a:r>
              <a:rPr lang="en-US" dirty="0" smtClean="0"/>
              <a:t>Describe three emerging approaches to leadership.</a:t>
            </a:r>
          </a:p>
          <a:p>
            <a:r>
              <a:rPr lang="en-US" dirty="0" smtClean="0"/>
              <a:t>Discuss political behavior in organizations and how it can be managed.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16.2</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err="1" smtClean="0"/>
              <a:t>Tannenbaum</a:t>
            </a:r>
            <a:r>
              <a:rPr lang="en-US" dirty="0" smtClean="0"/>
              <a:t> and Schmidt’s Leadership Continuum</a:t>
            </a:r>
            <a:endParaRPr lang="en-US" dirty="0"/>
          </a:p>
        </p:txBody>
      </p:sp>
      <p:sp>
        <p:nvSpPr>
          <p:cNvPr id="5" name="Text Placeholder 4"/>
          <p:cNvSpPr>
            <a:spLocks noGrp="1"/>
          </p:cNvSpPr>
          <p:nvPr>
            <p:ph type="body" sz="quarter" idx="14"/>
          </p:nvPr>
        </p:nvSpPr>
        <p:spPr>
          <a:xfrm>
            <a:off x="609600" y="5486400"/>
            <a:ext cx="7924800" cy="609600"/>
          </a:xfrm>
        </p:spPr>
        <p:txBody>
          <a:bodyPr>
            <a:normAutofit fontScale="85000" lnSpcReduction="10000"/>
          </a:bodyPr>
          <a:lstStyle/>
          <a:p>
            <a:r>
              <a:rPr lang="en-US" dirty="0" smtClean="0"/>
              <a:t>Though helpful, this model is only speculative.</a:t>
            </a:r>
            <a:endParaRPr lang="en-US" dirty="0"/>
          </a:p>
        </p:txBody>
      </p:sp>
      <p:pic>
        <p:nvPicPr>
          <p:cNvPr id="6" name="Picture 53" descr="The Tannenbaum and Schmidt leadership continuum was an important precursor to modern situational approaches to&#10;leadership. The continuum identifies seven levels of leadership, which range between the extremes of boss-centered and&#10;subordinate-centered leadership."/>
          <p:cNvPicPr>
            <a:picLocks noChangeAspect="1" noChangeArrowheads="1"/>
          </p:cNvPicPr>
          <p:nvPr/>
        </p:nvPicPr>
        <p:blipFill>
          <a:blip r:embed="rId2" cstate="print"/>
          <a:stretch>
            <a:fillRect/>
          </a:stretch>
        </p:blipFill>
        <p:spPr bwMode="auto">
          <a:xfrm>
            <a:off x="304799" y="1616075"/>
            <a:ext cx="8442501" cy="38703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LPC Theory</a:t>
            </a:r>
            <a:endParaRPr lang="en-US" dirty="0"/>
          </a:p>
        </p:txBody>
      </p:sp>
      <p:sp>
        <p:nvSpPr>
          <p:cNvPr id="4" name="Content Placeholder 3"/>
          <p:cNvSpPr>
            <a:spLocks noGrp="1"/>
          </p:cNvSpPr>
          <p:nvPr>
            <p:ph idx="1"/>
          </p:nvPr>
        </p:nvSpPr>
        <p:spPr/>
        <p:txBody>
          <a:bodyPr/>
          <a:lstStyle/>
          <a:p>
            <a:r>
              <a:rPr lang="en-US" dirty="0" smtClean="0"/>
              <a:t>Least-preferred coworker (LPC) theory</a:t>
            </a:r>
          </a:p>
          <a:p>
            <a:pPr lvl="1"/>
            <a:r>
              <a:rPr lang="en-US" dirty="0" smtClean="0"/>
              <a:t>The </a:t>
            </a:r>
            <a:r>
              <a:rPr lang="en-US" b="1" dirty="0" smtClean="0">
                <a:solidFill>
                  <a:srgbClr val="E95A53"/>
                </a:solidFill>
              </a:rPr>
              <a:t>LPC theory </a:t>
            </a:r>
          </a:p>
          <a:p>
            <a:pPr lvl="2"/>
            <a:r>
              <a:rPr lang="en-US" dirty="0" smtClean="0"/>
              <a:t>suggests that appropriate styles of leadership vary with situational favorableness.</a:t>
            </a:r>
          </a:p>
          <a:p>
            <a:pPr lvl="1"/>
            <a:r>
              <a:rPr lang="en-US" dirty="0" smtClean="0"/>
              <a:t>Developed by Fred Fiedler, this was the first true situational leadership theory.</a:t>
            </a:r>
          </a:p>
          <a:p>
            <a:pPr lvl="1"/>
            <a:r>
              <a:rPr lang="en-US" dirty="0" smtClean="0"/>
              <a:t>Fiedler identified two styles of leadership:</a:t>
            </a:r>
          </a:p>
          <a:p>
            <a:pPr lvl="2"/>
            <a:r>
              <a:rPr lang="en-US" dirty="0" smtClean="0"/>
              <a:t>task oriented and relationship oriented.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LPC Theory</a:t>
            </a:r>
            <a:endParaRPr lang="en-US" dirty="0"/>
          </a:p>
        </p:txBody>
      </p:sp>
      <p:sp>
        <p:nvSpPr>
          <p:cNvPr id="4" name="Content Placeholder 3"/>
          <p:cNvSpPr>
            <a:spLocks noGrp="1"/>
          </p:cNvSpPr>
          <p:nvPr>
            <p:ph idx="1"/>
          </p:nvPr>
        </p:nvSpPr>
        <p:spPr/>
        <p:txBody>
          <a:bodyPr/>
          <a:lstStyle/>
          <a:p>
            <a:r>
              <a:rPr lang="en-US" dirty="0" smtClean="0"/>
              <a:t>Fiedler believed the favorableness of the situation depended on three factors.</a:t>
            </a:r>
          </a:p>
          <a:p>
            <a:pPr lvl="1"/>
            <a:r>
              <a:rPr lang="en-US" i="1" dirty="0" smtClean="0"/>
              <a:t>Leader-member relations </a:t>
            </a:r>
            <a:r>
              <a:rPr lang="en-US" dirty="0" smtClean="0"/>
              <a:t>– the relationship between the leader and the work group.</a:t>
            </a:r>
          </a:p>
          <a:p>
            <a:pPr lvl="1"/>
            <a:r>
              <a:rPr lang="en-US" i="1" dirty="0" smtClean="0"/>
              <a:t>Task structure </a:t>
            </a:r>
            <a:r>
              <a:rPr lang="en-US" dirty="0" smtClean="0"/>
              <a:t>– the degree the group’s task is well defined.</a:t>
            </a:r>
          </a:p>
          <a:p>
            <a:pPr lvl="1"/>
            <a:r>
              <a:rPr lang="en-US" i="1" dirty="0" smtClean="0"/>
              <a:t>Position power </a:t>
            </a:r>
            <a:r>
              <a:rPr lang="en-US" dirty="0" smtClean="0"/>
              <a:t>is the power vested in the leader’s position.</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16.3</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The Least-Preferred Coworker Theory of Leadership</a:t>
            </a:r>
            <a:endParaRPr lang="en-US" dirty="0"/>
          </a:p>
        </p:txBody>
      </p:sp>
      <p:sp>
        <p:nvSpPr>
          <p:cNvPr id="5" name="Text Placeholder 4"/>
          <p:cNvSpPr>
            <a:spLocks noGrp="1"/>
          </p:cNvSpPr>
          <p:nvPr>
            <p:ph type="body" sz="quarter" idx="14"/>
          </p:nvPr>
        </p:nvSpPr>
        <p:spPr>
          <a:xfrm>
            <a:off x="0" y="4876800"/>
            <a:ext cx="9144000" cy="1371600"/>
          </a:xfrm>
        </p:spPr>
        <p:txBody>
          <a:bodyPr>
            <a:normAutofit fontScale="92500"/>
          </a:bodyPr>
          <a:lstStyle/>
          <a:p>
            <a:r>
              <a:rPr lang="en-US" dirty="0" smtClean="0"/>
              <a:t>Though Fiedler’s theory is often criticized, it was the first to adopt a situational perspective on leadership.</a:t>
            </a:r>
            <a:endParaRPr lang="en-US" dirty="0"/>
          </a:p>
        </p:txBody>
      </p:sp>
      <p:pic>
        <p:nvPicPr>
          <p:cNvPr id="6" name="Picture 85" descr="Fiedler’s LPC theory of leadership suggests that appropriate leader behavior varies as a function of the favorableness of the&#10;situation. Favorableness, in turn, is defined by task structure, leader–member relations, and the leader’s position power.&#10;According to the LPC theory, the most and least favorable situations call for task-oriented leadership, whereas moderately&#10;favorable situations suggest the need for relationship-oriented leadership."/>
          <p:cNvPicPr>
            <a:picLocks noChangeAspect="1" noChangeArrowheads="1"/>
          </p:cNvPicPr>
          <p:nvPr/>
        </p:nvPicPr>
        <p:blipFill>
          <a:blip r:embed="rId2" cstate="print"/>
          <a:stretch>
            <a:fillRect/>
          </a:stretch>
        </p:blipFill>
        <p:spPr bwMode="auto">
          <a:xfrm>
            <a:off x="304800" y="1477962"/>
            <a:ext cx="8547504" cy="34750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LPC Theory</a:t>
            </a:r>
            <a:endParaRPr lang="en-US" dirty="0"/>
          </a:p>
        </p:txBody>
      </p:sp>
      <p:sp>
        <p:nvSpPr>
          <p:cNvPr id="4" name="Content Placeholder 3"/>
          <p:cNvSpPr>
            <a:spLocks noGrp="1"/>
          </p:cNvSpPr>
          <p:nvPr>
            <p:ph idx="1"/>
          </p:nvPr>
        </p:nvSpPr>
        <p:spPr/>
        <p:txBody>
          <a:bodyPr/>
          <a:lstStyle/>
          <a:p>
            <a:r>
              <a:rPr lang="en-US" dirty="0" smtClean="0"/>
              <a:t>When the situation is highly favorable or highly unfavorable, task oriented leadership is best.</a:t>
            </a:r>
          </a:p>
          <a:p>
            <a:r>
              <a:rPr lang="en-US" dirty="0" smtClean="0"/>
              <a:t>Relationship oriented leaders are best in situations in the middle range.</a:t>
            </a:r>
          </a:p>
          <a:p>
            <a:r>
              <a:rPr lang="en-US" dirty="0" smtClean="0"/>
              <a:t>Fiedler argues the leader’s style is fixed, the situation must change to match the leader.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Path-Goal Theory</a:t>
            </a:r>
            <a:endParaRPr lang="en-US" dirty="0"/>
          </a:p>
        </p:txBody>
      </p:sp>
      <p:sp>
        <p:nvSpPr>
          <p:cNvPr id="4" name="Content Placeholder 3"/>
          <p:cNvSpPr>
            <a:spLocks noGrp="1"/>
          </p:cNvSpPr>
          <p:nvPr>
            <p:ph idx="1"/>
          </p:nvPr>
        </p:nvSpPr>
        <p:spPr>
          <a:xfrm>
            <a:off x="457200" y="1600200"/>
            <a:ext cx="8382000" cy="4800600"/>
          </a:xfrm>
        </p:spPr>
        <p:txBody>
          <a:bodyPr>
            <a:normAutofit/>
          </a:bodyPr>
          <a:lstStyle/>
          <a:p>
            <a:r>
              <a:rPr lang="en-US" b="1" dirty="0" smtClean="0">
                <a:solidFill>
                  <a:srgbClr val="E95A53"/>
                </a:solidFill>
              </a:rPr>
              <a:t>Path-goal theory </a:t>
            </a:r>
          </a:p>
          <a:p>
            <a:pPr lvl="1"/>
            <a:r>
              <a:rPr lang="en-US" dirty="0" smtClean="0"/>
              <a:t>says the primary functions of a leader are to make desired rewards available and to clarify the kinds of behavior that will lead to rewards.</a:t>
            </a:r>
          </a:p>
          <a:p>
            <a:pPr lvl="1"/>
            <a:r>
              <a:rPr lang="en-US" dirty="0" smtClean="0"/>
              <a:t>Identifies four kinds of leader behavior.</a:t>
            </a:r>
          </a:p>
          <a:p>
            <a:pPr lvl="2"/>
            <a:r>
              <a:rPr lang="en-US" i="1" dirty="0" smtClean="0"/>
              <a:t>Directive leader behavior.</a:t>
            </a:r>
          </a:p>
          <a:p>
            <a:pPr lvl="2"/>
            <a:r>
              <a:rPr lang="en-US" i="1" dirty="0" smtClean="0"/>
              <a:t>Supportive leader behavior.</a:t>
            </a:r>
          </a:p>
          <a:p>
            <a:pPr lvl="2"/>
            <a:r>
              <a:rPr lang="en-US" i="1" dirty="0" smtClean="0"/>
              <a:t>Participative leader behavior.</a:t>
            </a:r>
          </a:p>
          <a:p>
            <a:pPr lvl="2"/>
            <a:r>
              <a:rPr lang="en-US" i="1" dirty="0" smtClean="0"/>
              <a:t>Achievement-oriented leader behavior.</a:t>
            </a:r>
          </a:p>
          <a:p>
            <a:pPr lvl="1"/>
            <a:r>
              <a:rPr lang="en-US" dirty="0" smtClean="0"/>
              <a:t>Assumes leaders can change their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up)">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wipe(up)">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Path-Goal Theory</a:t>
            </a:r>
            <a:endParaRPr lang="en-US" dirty="0"/>
          </a:p>
        </p:txBody>
      </p:sp>
      <p:sp>
        <p:nvSpPr>
          <p:cNvPr id="4" name="Content Placeholder 3"/>
          <p:cNvSpPr>
            <a:spLocks noGrp="1"/>
          </p:cNvSpPr>
          <p:nvPr>
            <p:ph idx="1"/>
          </p:nvPr>
        </p:nvSpPr>
        <p:spPr/>
        <p:txBody>
          <a:bodyPr/>
          <a:lstStyle/>
          <a:p>
            <a:r>
              <a:rPr lang="en-US" dirty="0" smtClean="0"/>
              <a:t>Path-goal theory suggests the appropriate leadership style depends on two factors.</a:t>
            </a:r>
          </a:p>
          <a:p>
            <a:pPr lvl="1"/>
            <a:r>
              <a:rPr lang="en-US" dirty="0" smtClean="0"/>
              <a:t>The personal characteristics of subordinates.</a:t>
            </a:r>
          </a:p>
          <a:p>
            <a:pPr lvl="2"/>
            <a:r>
              <a:rPr lang="en-US" dirty="0" smtClean="0"/>
              <a:t>Their perceptions of their abilities and their locus of control.</a:t>
            </a:r>
          </a:p>
          <a:p>
            <a:pPr lvl="1"/>
            <a:r>
              <a:rPr lang="en-US" dirty="0" smtClean="0"/>
              <a:t>Environmental characteristics of the workplace.</a:t>
            </a:r>
          </a:p>
          <a:p>
            <a:pPr lvl="2"/>
            <a:r>
              <a:rPr lang="en-US" dirty="0" smtClean="0"/>
              <a:t>Task structure, the formal authority system or the nature of the work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16.4</a:t>
            </a:r>
            <a:endParaRPr lang="en-US" dirty="0"/>
          </a:p>
        </p:txBody>
      </p:sp>
      <p:sp>
        <p:nvSpPr>
          <p:cNvPr id="4" name="Content Placeholder 3"/>
          <p:cNvSpPr>
            <a:spLocks noGrp="1"/>
          </p:cNvSpPr>
          <p:nvPr>
            <p:ph sz="quarter" idx="13"/>
          </p:nvPr>
        </p:nvSpPr>
        <p:spPr/>
        <p:txBody>
          <a:bodyPr/>
          <a:lstStyle/>
          <a:p>
            <a:r>
              <a:rPr lang="en-US" dirty="0" smtClean="0"/>
              <a:t>The Path-Goal Framework</a:t>
            </a:r>
            <a:endParaRPr lang="en-US" dirty="0"/>
          </a:p>
        </p:txBody>
      </p:sp>
      <p:pic>
        <p:nvPicPr>
          <p:cNvPr id="6" name="Picture 13" descr="The path–goal theory of leadership suggests that managers can use four types of leader behavior to clarify subordinates’ paths to goal attainment. Personal characteristics of the subordinate and environmental characteristics within the organization both must be taken into account when determining which style of leadership will work best for a particular situation."/>
          <p:cNvPicPr>
            <a:picLocks noChangeAspect="1" noChangeArrowheads="1"/>
          </p:cNvPicPr>
          <p:nvPr/>
        </p:nvPicPr>
        <p:blipFill>
          <a:blip r:embed="rId2" cstate="print"/>
          <a:stretch>
            <a:fillRect/>
          </a:stretch>
        </p:blipFill>
        <p:spPr bwMode="auto">
          <a:xfrm>
            <a:off x="379880" y="1752600"/>
            <a:ext cx="8357049" cy="3429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Vroom’s Decision Tree Approach</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Vroom’s decision tree approach </a:t>
            </a:r>
          </a:p>
          <a:p>
            <a:pPr lvl="1"/>
            <a:r>
              <a:rPr lang="en-US" dirty="0" smtClean="0"/>
              <a:t>uses a situational model of leader behavior to predict what kinds of situations call for what degrees of group participation.</a:t>
            </a:r>
          </a:p>
          <a:p>
            <a:pPr lvl="1"/>
            <a:r>
              <a:rPr lang="en-US" dirty="0" smtClean="0"/>
              <a:t>Suggests managers use one of two different decision trees.</a:t>
            </a:r>
          </a:p>
          <a:p>
            <a:pPr lvl="1"/>
            <a:r>
              <a:rPr lang="en-US" dirty="0" smtClean="0"/>
              <a:t>The ends of the tree branches represent different levels or subordinate participation.</a:t>
            </a:r>
          </a:p>
          <a:p>
            <a:pPr lvl="1"/>
            <a:r>
              <a:rPr lang="en-US" dirty="0" smtClean="0"/>
              <a:t>Supported by research but complex.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9400" y="0"/>
            <a:ext cx="6324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83" descr="This matrix is recommended for situations when time is of the highest importance in making&#10;a decision. The matrix operates like a funnel. You start at the left with a specific decision&#10;problem in mind. The column headings denote situational factors that may or may not be present in that problem. You progress by selecting high or low (H or L) for each relevant&#10;situational factor. Proceed down the funnel, judging only those situational factors for which a judgment is needed, until you reach the recommended process."/>
          <p:cNvPicPr>
            <a:picLocks noChangeAspect="1" noChangeArrowheads="1"/>
          </p:cNvPicPr>
          <p:nvPr/>
        </p:nvPicPr>
        <p:blipFill>
          <a:blip r:embed="rId2" cstate="print"/>
          <a:stretch>
            <a:fillRect/>
          </a:stretch>
        </p:blipFill>
        <p:spPr bwMode="auto">
          <a:xfrm>
            <a:off x="3124200" y="357188"/>
            <a:ext cx="5626366" cy="58925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16.5</a:t>
            </a:r>
            <a:endParaRPr lang="en-US" dirty="0"/>
          </a:p>
        </p:txBody>
      </p:sp>
      <p:sp>
        <p:nvSpPr>
          <p:cNvPr id="4" name="Content Placeholder 3"/>
          <p:cNvSpPr>
            <a:spLocks noGrp="1"/>
          </p:cNvSpPr>
          <p:nvPr>
            <p:ph sz="quarter" idx="13"/>
          </p:nvPr>
        </p:nvSpPr>
        <p:spPr>
          <a:xfrm>
            <a:off x="304800" y="1219200"/>
            <a:ext cx="2667000" cy="2209800"/>
          </a:xfrm>
        </p:spPr>
        <p:txBody>
          <a:bodyPr>
            <a:normAutofit/>
          </a:bodyPr>
          <a:lstStyle/>
          <a:p>
            <a:r>
              <a:rPr lang="en-US" dirty="0" smtClean="0"/>
              <a:t>Vroom’s Time-Driven Decision Tree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lstStyle/>
          <a:p>
            <a:r>
              <a:rPr lang="en-US" dirty="0" smtClean="0"/>
              <a:t>The Meaning of Leadership</a:t>
            </a:r>
            <a:endParaRPr lang="en-US" dirty="0"/>
          </a:p>
        </p:txBody>
      </p:sp>
      <p:sp>
        <p:nvSpPr>
          <p:cNvPr id="4" name="Content Placeholder 3"/>
          <p:cNvSpPr>
            <a:spLocks noGrp="1"/>
          </p:cNvSpPr>
          <p:nvPr>
            <p:ph idx="1"/>
          </p:nvPr>
        </p:nvSpPr>
        <p:spPr>
          <a:xfrm>
            <a:off x="457200" y="1600200"/>
            <a:ext cx="8382000" cy="4525963"/>
          </a:xfrm>
        </p:spPr>
        <p:txBody>
          <a:bodyPr>
            <a:normAutofit/>
          </a:bodyPr>
          <a:lstStyle/>
          <a:p>
            <a:r>
              <a:rPr lang="en-US" b="1" dirty="0" smtClean="0">
                <a:solidFill>
                  <a:srgbClr val="E95A53"/>
                </a:solidFill>
              </a:rPr>
              <a:t>Leadership</a:t>
            </a:r>
            <a:r>
              <a:rPr lang="en-US" dirty="0" smtClean="0">
                <a:solidFill>
                  <a:srgbClr val="E95A53"/>
                </a:solidFill>
              </a:rPr>
              <a:t> </a:t>
            </a:r>
          </a:p>
          <a:p>
            <a:pPr lvl="1"/>
            <a:r>
              <a:rPr lang="en-US" dirty="0" smtClean="0"/>
              <a:t>is both a process and a property.</a:t>
            </a:r>
          </a:p>
          <a:p>
            <a:pPr lvl="1"/>
            <a:r>
              <a:rPr lang="en-US" dirty="0" smtClean="0"/>
              <a:t>As a process, leadership is the</a:t>
            </a:r>
          </a:p>
          <a:p>
            <a:pPr lvl="2"/>
            <a:r>
              <a:rPr lang="en-US" dirty="0" smtClean="0"/>
              <a:t>use of </a:t>
            </a:r>
            <a:r>
              <a:rPr lang="en-US" dirty="0" err="1" smtClean="0"/>
              <a:t>noncoercive</a:t>
            </a:r>
            <a:r>
              <a:rPr lang="en-US" dirty="0" smtClean="0"/>
              <a:t> influence to shape goals, motivate behavior towards achievement of goals, and help define group or organizational culture</a:t>
            </a:r>
          </a:p>
          <a:p>
            <a:pPr lvl="1"/>
            <a:r>
              <a:rPr lang="en-US" dirty="0" smtClean="0"/>
              <a:t>As a property, leadership is the</a:t>
            </a:r>
          </a:p>
          <a:p>
            <a:pPr lvl="2"/>
            <a:r>
              <a:rPr lang="en-US" dirty="0" smtClean="0"/>
              <a:t>set of characteristics attributed to individuals who are perceived to be leaders.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16.6</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smtClean="0"/>
              <a:t>Vroom’s Development-Driven Decision Tree</a:t>
            </a:r>
            <a:endParaRPr lang="en-US" dirty="0"/>
          </a:p>
        </p:txBody>
      </p:sp>
      <p:sp>
        <p:nvSpPr>
          <p:cNvPr id="10" name="Text Placeholder 9"/>
          <p:cNvSpPr>
            <a:spLocks noGrp="1"/>
          </p:cNvSpPr>
          <p:nvPr>
            <p:ph type="body" sz="quarter" idx="14"/>
          </p:nvPr>
        </p:nvSpPr>
        <p:spPr>
          <a:xfrm>
            <a:off x="304800" y="1828800"/>
            <a:ext cx="2667000" cy="4114800"/>
          </a:xfrm>
        </p:spPr>
        <p:txBody>
          <a:bodyPr/>
          <a:lstStyle/>
          <a:p>
            <a:r>
              <a:rPr lang="en-US" dirty="0" smtClean="0"/>
              <a:t>Used when the leader is more interested in developing employees.</a:t>
            </a:r>
            <a:endParaRPr lang="en-US" dirty="0"/>
          </a:p>
        </p:txBody>
      </p:sp>
      <p:pic>
        <p:nvPicPr>
          <p:cNvPr id="6" name="Picture 131" descr="This matrix is to be used when the leader is more interested in developing employees than in making the decision as quickly as possible. Just as with the time-driven tree shown in Figure 16.5, the leader assesses up to seven situational factors. These factors, in turn, funnel the leader to a recommended process for making the decision."/>
          <p:cNvPicPr>
            <a:picLocks noChangeAspect="1" noChangeArrowheads="1"/>
          </p:cNvPicPr>
          <p:nvPr/>
        </p:nvPicPr>
        <p:blipFill>
          <a:blip r:embed="rId2" cstate="print"/>
          <a:stretch>
            <a:fillRect/>
          </a:stretch>
        </p:blipFill>
        <p:spPr bwMode="auto">
          <a:xfrm>
            <a:off x="3200400" y="1402612"/>
            <a:ext cx="5867400" cy="47501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The Leader-Member Exchange Approach</a:t>
            </a:r>
            <a:endParaRPr lang="en-US" dirty="0"/>
          </a:p>
        </p:txBody>
      </p:sp>
      <p:sp>
        <p:nvSpPr>
          <p:cNvPr id="4" name="Content Placeholder 3"/>
          <p:cNvSpPr>
            <a:spLocks noGrp="1"/>
          </p:cNvSpPr>
          <p:nvPr>
            <p:ph idx="1"/>
          </p:nvPr>
        </p:nvSpPr>
        <p:spPr>
          <a:xfrm>
            <a:off x="457200" y="1600200"/>
            <a:ext cx="8458200" cy="4525963"/>
          </a:xfrm>
        </p:spPr>
        <p:txBody>
          <a:bodyPr/>
          <a:lstStyle/>
          <a:p>
            <a:r>
              <a:rPr lang="en-US" b="1" dirty="0" smtClean="0">
                <a:solidFill>
                  <a:srgbClr val="E95A53"/>
                </a:solidFill>
              </a:rPr>
              <a:t>Leader-member exchange (LMX) model</a:t>
            </a:r>
          </a:p>
          <a:p>
            <a:pPr lvl="1"/>
            <a:r>
              <a:rPr lang="en-US" dirty="0" smtClean="0"/>
              <a:t>stresses that leaders have different kinds of relationships with different subordinates.</a:t>
            </a:r>
          </a:p>
          <a:p>
            <a:pPr lvl="1"/>
            <a:r>
              <a:rPr lang="en-US" dirty="0" smtClean="0"/>
              <a:t>Each superior-subordinate pair is a “vertical dyad.”</a:t>
            </a:r>
          </a:p>
          <a:p>
            <a:pPr lvl="1"/>
            <a:r>
              <a:rPr lang="en-US" dirty="0" smtClean="0"/>
              <a:t>Those close to the manager are “the in-group” who receive better treatment than “the out-group.”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Related Approaches to Leadership</a:t>
            </a:r>
            <a:endParaRPr lang="en-US" dirty="0"/>
          </a:p>
        </p:txBody>
      </p:sp>
      <p:sp>
        <p:nvSpPr>
          <p:cNvPr id="4" name="Content Placeholder 3"/>
          <p:cNvSpPr>
            <a:spLocks noGrp="1"/>
          </p:cNvSpPr>
          <p:nvPr>
            <p:ph idx="1"/>
          </p:nvPr>
        </p:nvSpPr>
        <p:spPr>
          <a:xfrm>
            <a:off x="457200" y="1600200"/>
            <a:ext cx="8382000" cy="4525963"/>
          </a:xfrm>
        </p:spPr>
        <p:txBody>
          <a:bodyPr/>
          <a:lstStyle/>
          <a:p>
            <a:r>
              <a:rPr lang="en-US" b="1" dirty="0" smtClean="0">
                <a:solidFill>
                  <a:srgbClr val="E95A53"/>
                </a:solidFill>
              </a:rPr>
              <a:t>Substitutes for leadership </a:t>
            </a:r>
          </a:p>
          <a:p>
            <a:pPr lvl="1"/>
            <a:r>
              <a:rPr lang="en-US" dirty="0" smtClean="0"/>
              <a:t>identifies situations in which leader behaviors are neutralized or replaced by characteristics of subordinates, the task, and the organization.</a:t>
            </a:r>
          </a:p>
          <a:p>
            <a:pPr lvl="2"/>
            <a:r>
              <a:rPr lang="en-US" dirty="0" smtClean="0"/>
              <a:t>Highly experienced employees know what to do.</a:t>
            </a:r>
          </a:p>
          <a:p>
            <a:pPr lvl="2"/>
            <a:r>
              <a:rPr lang="en-US" dirty="0" smtClean="0"/>
              <a:t>Simple tasks require little leadership.</a:t>
            </a:r>
          </a:p>
          <a:p>
            <a:pPr lvl="2"/>
            <a:r>
              <a:rPr lang="en-US" dirty="0" smtClean="0"/>
              <a:t>Formal and inflexible policies are organizational characteristics that substitute for leadership.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4800600"/>
            <a:ext cx="9144000" cy="1524000"/>
          </a:xfrm>
        </p:spPr>
        <p:txBody>
          <a:bodyPr>
            <a:normAutofit fontScale="85000" lnSpcReduction="20000"/>
          </a:bodyPr>
          <a:lstStyle/>
          <a:p>
            <a:r>
              <a:rPr lang="en-US" dirty="0" smtClean="0"/>
              <a:t>Charismatic leaders:</a:t>
            </a:r>
          </a:p>
          <a:p>
            <a:r>
              <a:rPr lang="en-US" dirty="0" smtClean="0"/>
              <a:t>Envision the future and have high expectations.</a:t>
            </a:r>
          </a:p>
          <a:p>
            <a:r>
              <a:rPr lang="en-US" dirty="0" smtClean="0"/>
              <a:t>Use enthusiasm and prior success to energize others.</a:t>
            </a:r>
          </a:p>
          <a:p>
            <a:r>
              <a:rPr lang="en-US" dirty="0" smtClean="0"/>
              <a:t>Support and express confidence in others.</a:t>
            </a:r>
            <a:endParaRPr lang="en-US" dirty="0"/>
          </a:p>
        </p:txBody>
      </p:sp>
      <p:sp>
        <p:nvSpPr>
          <p:cNvPr id="4" name="Title 3"/>
          <p:cNvSpPr>
            <a:spLocks noGrp="1"/>
          </p:cNvSpPr>
          <p:nvPr>
            <p:ph type="title"/>
          </p:nvPr>
        </p:nvSpPr>
        <p:spPr/>
        <p:txBody>
          <a:bodyPr>
            <a:normAutofit fontScale="90000"/>
          </a:bodyPr>
          <a:lstStyle/>
          <a:p>
            <a:r>
              <a:rPr lang="en-US" dirty="0" smtClean="0"/>
              <a:t>Related Approaches to Leadership</a:t>
            </a:r>
            <a:endParaRPr lang="en-US" dirty="0"/>
          </a:p>
        </p:txBody>
      </p:sp>
      <p:graphicFrame>
        <p:nvGraphicFramePr>
          <p:cNvPr id="5" name="Diagram 4" descr="Charismatic leadership Assumes that charisma is an individual characteristic of the leader.&#10;Charisma Is a form of interpersonal attraction that inspires support and acceptance.&#10;"/>
          <p:cNvGraphicFramePr/>
          <p:nvPr/>
        </p:nvGraphicFramePr>
        <p:xfrm>
          <a:off x="685800" y="1828800"/>
          <a:ext cx="7772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660900"/>
            <a:ext cx="7772400" cy="1511300"/>
          </a:xfrm>
        </p:spPr>
        <p:txBody>
          <a:bodyPr>
            <a:normAutofit/>
          </a:bodyPr>
          <a:lstStyle/>
          <a:p>
            <a:r>
              <a:rPr lang="en-US" dirty="0" smtClean="0"/>
              <a:t>Transformation leaders are vital to the success of business due to rapid change and turbulent environments..</a:t>
            </a:r>
            <a:endParaRPr lang="en-US" dirty="0"/>
          </a:p>
        </p:txBody>
      </p:sp>
      <p:sp>
        <p:nvSpPr>
          <p:cNvPr id="4" name="Title 3"/>
          <p:cNvSpPr>
            <a:spLocks noGrp="1"/>
          </p:cNvSpPr>
          <p:nvPr>
            <p:ph type="title"/>
          </p:nvPr>
        </p:nvSpPr>
        <p:spPr/>
        <p:txBody>
          <a:bodyPr>
            <a:normAutofit fontScale="90000"/>
          </a:bodyPr>
          <a:lstStyle/>
          <a:p>
            <a:r>
              <a:rPr lang="en-US" dirty="0" smtClean="0"/>
              <a:t>Related Approaches to Leadership</a:t>
            </a:r>
            <a:endParaRPr lang="en-US" dirty="0"/>
          </a:p>
        </p:txBody>
      </p:sp>
      <p:graphicFrame>
        <p:nvGraphicFramePr>
          <p:cNvPr id="5" name="Diagram 4" descr="Transformational leadership Goes beyond ordinary expectations by transmitting a sense of mission, stimulating learning experiences, and inspiring new ways of thinking.&#10;"/>
          <p:cNvGraphicFramePr/>
          <p:nvPr/>
        </p:nvGraphicFramePr>
        <p:xfrm>
          <a:off x="762000" y="2133600"/>
          <a:ext cx="7696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Emerging Approaches to Leadership</a:t>
            </a:r>
            <a:endParaRPr lang="en-US" dirty="0"/>
          </a:p>
        </p:txBody>
      </p:sp>
      <p:sp>
        <p:nvSpPr>
          <p:cNvPr id="4" name="Content Placeholder 3"/>
          <p:cNvSpPr>
            <a:spLocks noGrp="1"/>
          </p:cNvSpPr>
          <p:nvPr>
            <p:ph idx="1"/>
          </p:nvPr>
        </p:nvSpPr>
        <p:spPr>
          <a:xfrm>
            <a:off x="457200" y="1600200"/>
            <a:ext cx="8382000" cy="4876800"/>
          </a:xfrm>
        </p:spPr>
        <p:txBody>
          <a:bodyPr>
            <a:normAutofit/>
          </a:bodyPr>
          <a:lstStyle/>
          <a:p>
            <a:r>
              <a:rPr lang="en-US" b="1" dirty="0" smtClean="0">
                <a:solidFill>
                  <a:srgbClr val="E95A53"/>
                </a:solidFill>
              </a:rPr>
              <a:t>Strategic leadership </a:t>
            </a:r>
          </a:p>
          <a:p>
            <a:pPr lvl="2"/>
            <a:r>
              <a:rPr lang="en-US" dirty="0" smtClean="0"/>
              <a:t>is the capability to understand the complexities of both the organization and its environment </a:t>
            </a:r>
          </a:p>
          <a:p>
            <a:pPr lvl="2"/>
            <a:r>
              <a:rPr lang="en-US" dirty="0" smtClean="0"/>
              <a:t>and to lead change in the organization in order to achieve and maintain a superior alignment between the organization and its environment.</a:t>
            </a:r>
          </a:p>
          <a:p>
            <a:pPr lvl="1"/>
            <a:r>
              <a:rPr lang="en-US" dirty="0" smtClean="0"/>
              <a:t>This new concept relates leadership to the role of top management.</a:t>
            </a:r>
          </a:p>
          <a:p>
            <a:pPr lvl="1"/>
            <a:r>
              <a:rPr lang="en-US" dirty="0" smtClean="0"/>
              <a:t>Effective when leaders deeply understand the business, and its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Emerging Approaches to Leadership</a:t>
            </a:r>
            <a:endParaRPr lang="en-US" dirty="0"/>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US" dirty="0" smtClean="0">
                <a:solidFill>
                  <a:srgbClr val="00A3B4"/>
                </a:solidFill>
              </a:rPr>
              <a:t>Cross-cultural leadership</a:t>
            </a:r>
          </a:p>
          <a:p>
            <a:pPr lvl="1"/>
            <a:r>
              <a:rPr lang="en-US" dirty="0" smtClean="0"/>
              <a:t>Effective cross-cultural leaders understand cultural and national differences.</a:t>
            </a:r>
          </a:p>
          <a:p>
            <a:pPr lvl="1"/>
            <a:r>
              <a:rPr lang="en-US" dirty="0" smtClean="0"/>
              <a:t>As organizations become more global and internally diverse, this importance will grow.</a:t>
            </a:r>
          </a:p>
          <a:p>
            <a:r>
              <a:rPr lang="en-US" dirty="0" smtClean="0">
                <a:solidFill>
                  <a:srgbClr val="00A3B4"/>
                </a:solidFill>
              </a:rPr>
              <a:t>Ethical leadership</a:t>
            </a:r>
          </a:p>
          <a:p>
            <a:pPr lvl="1"/>
            <a:r>
              <a:rPr lang="en-US" dirty="0" smtClean="0"/>
              <a:t>Managers must demonstrate sound ethical principles and serve as ethical role models.</a:t>
            </a:r>
          </a:p>
          <a:p>
            <a:pPr lvl="1"/>
            <a:r>
              <a:rPr lang="en-US" dirty="0" smtClean="0"/>
              <a:t>Businesses must hire ethical leaders and hold them accountable for their actions.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81000" y="4343400"/>
            <a:ext cx="8382000" cy="1295400"/>
          </a:xfrm>
        </p:spPr>
        <p:txBody>
          <a:bodyPr>
            <a:normAutofit fontScale="92500"/>
          </a:bodyPr>
          <a:lstStyle/>
          <a:p>
            <a:r>
              <a:rPr lang="en-US" dirty="0" smtClean="0"/>
              <a:t>May be directed upward, downward, or laterally.</a:t>
            </a:r>
          </a:p>
          <a:p>
            <a:r>
              <a:rPr lang="en-US" dirty="0" smtClean="0"/>
              <a:t>Top levels thought to be more political than lower levels.</a:t>
            </a:r>
            <a:endParaRPr lang="en-US" dirty="0"/>
          </a:p>
        </p:txBody>
      </p:sp>
      <p:sp>
        <p:nvSpPr>
          <p:cNvPr id="4" name="Title 3"/>
          <p:cNvSpPr>
            <a:spLocks noGrp="1"/>
          </p:cNvSpPr>
          <p:nvPr>
            <p:ph type="title"/>
          </p:nvPr>
        </p:nvSpPr>
        <p:spPr/>
        <p:txBody>
          <a:bodyPr>
            <a:normAutofit fontScale="90000"/>
          </a:bodyPr>
          <a:lstStyle/>
          <a:p>
            <a:r>
              <a:rPr lang="en-US" dirty="0" smtClean="0"/>
              <a:t>Political Behavior in Organizations</a:t>
            </a:r>
            <a:endParaRPr lang="en-US" dirty="0"/>
          </a:p>
        </p:txBody>
      </p:sp>
      <p:graphicFrame>
        <p:nvGraphicFramePr>
          <p:cNvPr id="5" name="Diagram 4" descr="Political behavior Consists of activities carried out for specific purpose of acquiring, developing, and using power and other resources to obtain one’s preferred outcomes.&#10;"/>
          <p:cNvGraphicFramePr/>
          <p:nvPr/>
        </p:nvGraphicFramePr>
        <p:xfrm>
          <a:off x="838200" y="1854200"/>
          <a:ext cx="75438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Common Political Behaviors</a:t>
            </a:r>
            <a:endParaRPr lang="en-US" dirty="0"/>
          </a:p>
        </p:txBody>
      </p:sp>
      <p:sp>
        <p:nvSpPr>
          <p:cNvPr id="4" name="Content Placeholder 3"/>
          <p:cNvSpPr>
            <a:spLocks noGrp="1"/>
          </p:cNvSpPr>
          <p:nvPr>
            <p:ph idx="1"/>
          </p:nvPr>
        </p:nvSpPr>
        <p:spPr/>
        <p:txBody>
          <a:bodyPr/>
          <a:lstStyle/>
          <a:p>
            <a:r>
              <a:rPr lang="en-US" i="1" dirty="0" smtClean="0"/>
              <a:t>Inducement </a:t>
            </a:r>
            <a:r>
              <a:rPr lang="en-US" dirty="0" smtClean="0"/>
              <a:t>occurs when something is given in return for support.</a:t>
            </a:r>
          </a:p>
          <a:p>
            <a:r>
              <a:rPr lang="en-US" i="1" dirty="0" smtClean="0"/>
              <a:t>Persuasion </a:t>
            </a:r>
            <a:r>
              <a:rPr lang="en-US" dirty="0" smtClean="0"/>
              <a:t>relies on manipulation of logic and emotions.</a:t>
            </a:r>
          </a:p>
          <a:p>
            <a:r>
              <a:rPr lang="en-US" i="1" dirty="0" smtClean="0"/>
              <a:t>Creation of an obligation </a:t>
            </a:r>
            <a:r>
              <a:rPr lang="en-US" dirty="0" smtClean="0"/>
              <a:t>occurs when a manager does a favor in hopes of receiving one in return.</a:t>
            </a:r>
          </a:p>
          <a:p>
            <a:r>
              <a:rPr lang="en-US" i="1" dirty="0" smtClean="0"/>
              <a:t>Coercion </a:t>
            </a:r>
            <a:r>
              <a:rPr lang="en-US" dirty="0" smtClean="0"/>
              <a:t>is the use of force.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660900"/>
            <a:ext cx="7772400" cy="1282700"/>
          </a:xfrm>
        </p:spPr>
        <p:txBody>
          <a:bodyPr/>
          <a:lstStyle/>
          <a:p>
            <a:r>
              <a:rPr lang="en-US" dirty="0" smtClean="0"/>
              <a:t>People engage in impression management for a variety of reasons.</a:t>
            </a:r>
            <a:endParaRPr lang="en-US" dirty="0"/>
          </a:p>
        </p:txBody>
      </p:sp>
      <p:sp>
        <p:nvSpPr>
          <p:cNvPr id="4" name="Title 3"/>
          <p:cNvSpPr>
            <a:spLocks noGrp="1"/>
          </p:cNvSpPr>
          <p:nvPr>
            <p:ph type="title"/>
          </p:nvPr>
        </p:nvSpPr>
        <p:spPr/>
        <p:txBody>
          <a:bodyPr>
            <a:normAutofit/>
          </a:bodyPr>
          <a:lstStyle/>
          <a:p>
            <a:r>
              <a:rPr lang="en-US" dirty="0" smtClean="0"/>
              <a:t>Impression Management</a:t>
            </a:r>
            <a:endParaRPr lang="en-US" dirty="0"/>
          </a:p>
        </p:txBody>
      </p:sp>
      <p:graphicFrame>
        <p:nvGraphicFramePr>
          <p:cNvPr id="5" name="Diagram 4" descr="Impression management is A direct and intentional effort by someone to enhance his or her image in the eyes of others.&#10;"/>
          <p:cNvGraphicFramePr/>
          <p:nvPr/>
        </p:nvGraphicFramePr>
        <p:xfrm>
          <a:off x="609600" y="2209800"/>
          <a:ext cx="8001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 Meaning of Leadership</a:t>
            </a:r>
            <a:endParaRPr lang="en-US" dirty="0"/>
          </a:p>
        </p:txBody>
      </p:sp>
      <p:graphicFrame>
        <p:nvGraphicFramePr>
          <p:cNvPr id="5" name="Diagram 4" descr="Leaders are People who can influence the behaviors of others without having to rely on force; those accepted by others as leaders.&#10;"/>
          <p:cNvGraphicFramePr/>
          <p:nvPr/>
        </p:nvGraphicFramePr>
        <p:xfrm>
          <a:off x="685800" y="2133600"/>
          <a:ext cx="7772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Impression Management</a:t>
            </a:r>
            <a:endParaRPr lang="en-US" dirty="0"/>
          </a:p>
        </p:txBody>
      </p:sp>
      <p:sp>
        <p:nvSpPr>
          <p:cNvPr id="4" name="Content Placeholder 3"/>
          <p:cNvSpPr>
            <a:spLocks noGrp="1"/>
          </p:cNvSpPr>
          <p:nvPr>
            <p:ph idx="1"/>
          </p:nvPr>
        </p:nvSpPr>
        <p:spPr/>
        <p:txBody>
          <a:bodyPr/>
          <a:lstStyle/>
          <a:p>
            <a:r>
              <a:rPr lang="en-US" dirty="0" smtClean="0">
                <a:solidFill>
                  <a:srgbClr val="00A3B4"/>
                </a:solidFill>
              </a:rPr>
              <a:t>Impression management is used to:</a:t>
            </a:r>
          </a:p>
          <a:p>
            <a:pPr lvl="1"/>
            <a:r>
              <a:rPr lang="en-US" dirty="0" smtClean="0"/>
              <a:t>further someone’s career,</a:t>
            </a:r>
          </a:p>
          <a:p>
            <a:pPr lvl="1"/>
            <a:r>
              <a:rPr lang="en-US" dirty="0" smtClean="0"/>
              <a:t>receive rewards or promotions, </a:t>
            </a:r>
          </a:p>
          <a:p>
            <a:pPr lvl="1"/>
            <a:r>
              <a:rPr lang="en-US" dirty="0" smtClean="0"/>
              <a:t>garner attractive job assignments,</a:t>
            </a:r>
          </a:p>
          <a:p>
            <a:pPr lvl="1"/>
            <a:r>
              <a:rPr lang="en-US" dirty="0" smtClean="0"/>
              <a:t>boost someone’s self-esteem, or</a:t>
            </a:r>
          </a:p>
          <a:p>
            <a:pPr lvl="1"/>
            <a:r>
              <a:rPr lang="en-US" dirty="0" smtClean="0"/>
              <a:t>gain power and control.</a:t>
            </a:r>
          </a:p>
          <a:p>
            <a:r>
              <a:rPr lang="en-US" dirty="0" smtClean="0"/>
              <a:t>Appearance and association are mechanisms to manage perception.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Managing Political Behavior</a:t>
            </a:r>
            <a:endParaRPr lang="en-US" dirty="0"/>
          </a:p>
        </p:txBody>
      </p:sp>
      <p:sp>
        <p:nvSpPr>
          <p:cNvPr id="4" name="Content Placeholder 3"/>
          <p:cNvSpPr>
            <a:spLocks noGrp="1"/>
          </p:cNvSpPr>
          <p:nvPr>
            <p:ph idx="1"/>
          </p:nvPr>
        </p:nvSpPr>
        <p:spPr>
          <a:xfrm>
            <a:off x="457200" y="1600200"/>
            <a:ext cx="8382000" cy="4724400"/>
          </a:xfrm>
        </p:spPr>
        <p:txBody>
          <a:bodyPr>
            <a:normAutofit fontScale="92500" lnSpcReduction="10000"/>
          </a:bodyPr>
          <a:lstStyle/>
          <a:p>
            <a:r>
              <a:rPr lang="en-US" dirty="0" smtClean="0"/>
              <a:t>Be aware that others may assume your motives are political, even if they are not.</a:t>
            </a:r>
          </a:p>
          <a:p>
            <a:r>
              <a:rPr lang="en-US" dirty="0" smtClean="0"/>
              <a:t>Give subordinates autonomy, responsibility, challenges, and feedback to reduce politics.</a:t>
            </a:r>
          </a:p>
          <a:p>
            <a:r>
              <a:rPr lang="en-US" dirty="0" smtClean="0"/>
              <a:t>Avoid using power if possible.</a:t>
            </a:r>
          </a:p>
          <a:p>
            <a:r>
              <a:rPr lang="en-US" dirty="0" smtClean="0"/>
              <a:t>Get disagreements out in the open.</a:t>
            </a:r>
          </a:p>
          <a:p>
            <a:r>
              <a:rPr lang="en-US" dirty="0" smtClean="0"/>
              <a:t>Avoid covert activities.</a:t>
            </a:r>
          </a:p>
          <a:p>
            <a:r>
              <a:rPr lang="en-US" dirty="0" smtClean="0"/>
              <a:t>Keep performance evaluations transparent, tie rewards directly to performance and minimize competition among managers for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Content Placeholder 3"/>
          <p:cNvSpPr>
            <a:spLocks noGrp="1"/>
          </p:cNvSpPr>
          <p:nvPr>
            <p:ph idx="1"/>
          </p:nvPr>
        </p:nvSpPr>
        <p:spPr>
          <a:xfrm>
            <a:off x="457200" y="1295400"/>
            <a:ext cx="8229600" cy="5029200"/>
          </a:xfrm>
        </p:spPr>
        <p:txBody>
          <a:bodyPr>
            <a:normAutofit lnSpcReduction="10000"/>
          </a:bodyPr>
          <a:lstStyle/>
          <a:p>
            <a:r>
              <a:rPr lang="en-US" dirty="0" smtClean="0"/>
              <a:t>The chapter began by characterizing the nature of leadership.</a:t>
            </a:r>
          </a:p>
          <a:p>
            <a:r>
              <a:rPr lang="en-US" dirty="0" smtClean="0"/>
              <a:t>The chapter then discussed three major approaches to studying leadership:</a:t>
            </a:r>
          </a:p>
          <a:p>
            <a:pPr lvl="1"/>
            <a:r>
              <a:rPr lang="en-US" dirty="0" smtClean="0"/>
              <a:t>traits, behaviors, and situations.</a:t>
            </a:r>
          </a:p>
          <a:p>
            <a:r>
              <a:rPr lang="en-US" dirty="0" smtClean="0"/>
              <a:t>The chapter then examined other perspectives on leadership.</a:t>
            </a:r>
          </a:p>
          <a:p>
            <a:r>
              <a:rPr lang="en-US" dirty="0" smtClean="0"/>
              <a:t>The chapter concluded by describing another approach to influencing others, political behavior in organizations.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Leadership and Management</a:t>
            </a:r>
            <a:endParaRPr lang="en-US" dirty="0"/>
          </a:p>
        </p:txBody>
      </p:sp>
      <p:sp>
        <p:nvSpPr>
          <p:cNvPr id="4" name="Content Placeholder 3"/>
          <p:cNvSpPr>
            <a:spLocks noGrp="1"/>
          </p:cNvSpPr>
          <p:nvPr>
            <p:ph idx="1"/>
          </p:nvPr>
        </p:nvSpPr>
        <p:spPr/>
        <p:txBody>
          <a:bodyPr/>
          <a:lstStyle/>
          <a:p>
            <a:r>
              <a:rPr lang="en-US" dirty="0" smtClean="0"/>
              <a:t>They are related but not the same.</a:t>
            </a:r>
          </a:p>
          <a:p>
            <a:r>
              <a:rPr lang="en-US" dirty="0" smtClean="0"/>
              <a:t>A person can be a manager, a leader, both, or neither.</a:t>
            </a:r>
          </a:p>
          <a:p>
            <a:r>
              <a:rPr lang="en-US" dirty="0" smtClean="0"/>
              <a:t>Organizations need both good managers and good leaders to be effective.</a:t>
            </a:r>
          </a:p>
          <a:p>
            <a:r>
              <a:rPr lang="en-US" dirty="0" smtClean="0"/>
              <a:t>Leadership is necessary to create change, and management is necessary to achieve orderly results.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nagement and leadership are related, but distinct, constructs. Managers and leaders differ in how they create an agenda,&#10;develop a rationale for achieving the agenda, and execute plans, and they differ in the types of outcomes they achieve.&#10;When creating an agenda, a leader establishes direction and vision while a manager does the planning and budgeting, allocating resources.&#10;When developing a human network for achieving the agenda, a leader aligns people through communications and actions that provide direction, while a manager organizes and staffs, structuring and monitoring implementation.&#10;When executing plans, a leader motivates and inspires by satisfying needs, while a manager controls and problem solves.&#10;A leaders outcomes are useful change and new approaches while a managers outcomes are predictability and order while attaining results."/>
          <p:cNvPicPr>
            <a:picLocks noChangeAspect="1"/>
          </p:cNvPicPr>
          <p:nvPr/>
        </p:nvPicPr>
        <p:blipFill>
          <a:blip r:embed="rId2" cstate="print"/>
          <a:stretch>
            <a:fillRect/>
          </a:stretch>
        </p:blipFill>
        <p:spPr>
          <a:xfrm>
            <a:off x="615468" y="1439015"/>
            <a:ext cx="7913063" cy="4352185"/>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16.1</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Distinctions Between Management and Leadership</a:t>
            </a:r>
            <a:endParaRPr lang="en-US" dirty="0"/>
          </a:p>
        </p:txBody>
      </p:sp>
      <p:sp>
        <p:nvSpPr>
          <p:cNvPr id="6" name="TextBox 5" descr="Source Reprinted with permission of The Free Press, a division of Simon &amp; Schuster Adult Publishing Group, from A Force for Change: How Leadership Differs&#10;from Management by John P. Kotter. Copyright © 1990 by John P. Kotter, Inc."/>
          <p:cNvSpPr txBox="1"/>
          <p:nvPr/>
        </p:nvSpPr>
        <p:spPr>
          <a:xfrm>
            <a:off x="609600" y="5726668"/>
            <a:ext cx="7772400" cy="369332"/>
          </a:xfrm>
          <a:prstGeom prst="rect">
            <a:avLst/>
          </a:prstGeom>
          <a:noFill/>
        </p:spPr>
        <p:txBody>
          <a:bodyPr wrap="square" rtlCol="0">
            <a:spAutoFit/>
          </a:bodyPr>
          <a:lstStyle/>
          <a:p>
            <a:r>
              <a:rPr lang="en-US" sz="900" dirty="0" smtClean="0">
                <a:latin typeface="+mj-lt"/>
              </a:rPr>
              <a:t>Source: Reprinted with permission of The Free Press, a division of Simon &amp; Schuster Adult Publishing Group, from </a:t>
            </a:r>
            <a:r>
              <a:rPr lang="en-US" sz="900" i="1" dirty="0" smtClean="0">
                <a:latin typeface="+mj-lt"/>
              </a:rPr>
              <a:t>A Force for Change How Leadership Differs from Management </a:t>
            </a:r>
            <a:r>
              <a:rPr lang="en-US" sz="900" dirty="0" smtClean="0">
                <a:latin typeface="+mj-lt"/>
              </a:rPr>
              <a:t>by John P. </a:t>
            </a:r>
            <a:r>
              <a:rPr lang="en-US" sz="900" dirty="0" err="1" smtClean="0">
                <a:latin typeface="+mj-lt"/>
              </a:rPr>
              <a:t>Kotter</a:t>
            </a:r>
            <a:r>
              <a:rPr lang="en-US" sz="900" dirty="0" smtClean="0">
                <a:latin typeface="+mj-lt"/>
              </a:rPr>
              <a:t>. Copyright © 1990 by John P. </a:t>
            </a:r>
            <a:r>
              <a:rPr lang="en-US" sz="900" dirty="0" err="1" smtClean="0">
                <a:latin typeface="+mj-lt"/>
              </a:rPr>
              <a:t>Kotter</a:t>
            </a:r>
            <a:r>
              <a:rPr lang="en-US" sz="900" dirty="0" smtClean="0">
                <a:latin typeface="+mj-lt"/>
              </a:rPr>
              <a:t>, Inc.</a:t>
            </a:r>
            <a:endParaRPr lang="en-US" sz="9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1331913" y="5194300"/>
            <a:ext cx="6897687" cy="977900"/>
          </a:xfrm>
        </p:spPr>
        <p:txBody>
          <a:bodyPr/>
          <a:lstStyle/>
          <a:p>
            <a:r>
              <a:rPr lang="en-US" dirty="0" smtClean="0"/>
              <a:t>One can have power without using it.</a:t>
            </a:r>
            <a:endParaRPr lang="en-US" dirty="0"/>
          </a:p>
        </p:txBody>
      </p:sp>
      <p:sp>
        <p:nvSpPr>
          <p:cNvPr id="4" name="Title 3"/>
          <p:cNvSpPr>
            <a:spLocks noGrp="1"/>
          </p:cNvSpPr>
          <p:nvPr>
            <p:ph type="title"/>
          </p:nvPr>
        </p:nvSpPr>
        <p:spPr/>
        <p:txBody>
          <a:bodyPr/>
          <a:lstStyle/>
          <a:p>
            <a:r>
              <a:rPr lang="en-US" dirty="0" smtClean="0"/>
              <a:t>Leadership and Power</a:t>
            </a:r>
            <a:endParaRPr lang="en-US" dirty="0"/>
          </a:p>
        </p:txBody>
      </p:sp>
      <p:graphicFrame>
        <p:nvGraphicFramePr>
          <p:cNvPr id="5" name="Diagram 4" descr="Power Is the ability to affect the behavior of others.&#10;"/>
          <p:cNvGraphicFramePr/>
          <p:nvPr/>
        </p:nvGraphicFramePr>
        <p:xfrm>
          <a:off x="1600200" y="1397000"/>
          <a:ext cx="5867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Leadership and Power</a:t>
            </a:r>
            <a:endParaRPr lang="en-US" dirty="0"/>
          </a:p>
        </p:txBody>
      </p:sp>
      <p:sp>
        <p:nvSpPr>
          <p:cNvPr id="4" name="Content Placeholder 3"/>
          <p:cNvSpPr>
            <a:spLocks noGrp="1"/>
          </p:cNvSpPr>
          <p:nvPr>
            <p:ph idx="1"/>
          </p:nvPr>
        </p:nvSpPr>
        <p:spPr/>
        <p:txBody>
          <a:bodyPr>
            <a:normAutofit lnSpcReduction="10000"/>
          </a:bodyPr>
          <a:lstStyle/>
          <a:p>
            <a:r>
              <a:rPr lang="en-US" b="1" dirty="0" smtClean="0">
                <a:solidFill>
                  <a:srgbClr val="E95A53"/>
                </a:solidFill>
              </a:rPr>
              <a:t>Legitimate power</a:t>
            </a:r>
          </a:p>
          <a:p>
            <a:pPr lvl="1"/>
            <a:r>
              <a:rPr lang="en-US" dirty="0" smtClean="0"/>
              <a:t>is granted through the organizational hierarchy.</a:t>
            </a:r>
          </a:p>
          <a:p>
            <a:pPr lvl="2"/>
            <a:r>
              <a:rPr lang="en-US" dirty="0" smtClean="0"/>
              <a:t>Authority does not make someone a leader.</a:t>
            </a:r>
          </a:p>
          <a:p>
            <a:r>
              <a:rPr lang="en-US" b="1" dirty="0" smtClean="0">
                <a:solidFill>
                  <a:srgbClr val="E95A53"/>
                </a:solidFill>
              </a:rPr>
              <a:t>Reward power</a:t>
            </a:r>
          </a:p>
          <a:p>
            <a:pPr lvl="1"/>
            <a:r>
              <a:rPr lang="en-US" dirty="0" smtClean="0"/>
              <a:t>is the power to give or withhold rewards.</a:t>
            </a:r>
          </a:p>
          <a:p>
            <a:r>
              <a:rPr lang="en-US" b="1" dirty="0" smtClean="0">
                <a:solidFill>
                  <a:srgbClr val="E95A53"/>
                </a:solidFill>
              </a:rPr>
              <a:t>Coercive power</a:t>
            </a:r>
          </a:p>
          <a:p>
            <a:pPr lvl="1"/>
            <a:r>
              <a:rPr lang="en-US" dirty="0" smtClean="0"/>
              <a:t>is the power to force compliance.</a:t>
            </a:r>
          </a:p>
          <a:p>
            <a:pPr lvl="2"/>
            <a:r>
              <a:rPr lang="en-US" dirty="0" smtClean="0"/>
              <a:t>Builds resentment.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blinds(horizontal)">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linds(horizontal)">
                                      <p:cBhvr>
                                        <p:cTn id="3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Leadership and Power</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b="1" dirty="0" smtClean="0">
                <a:solidFill>
                  <a:srgbClr val="E95A53"/>
                </a:solidFill>
              </a:rPr>
              <a:t>Referent power </a:t>
            </a:r>
          </a:p>
          <a:p>
            <a:pPr lvl="1"/>
            <a:r>
              <a:rPr lang="en-US" dirty="0" smtClean="0"/>
              <a:t>is personal accrued power based on identification, imitation, loyalty, or charisma.</a:t>
            </a:r>
          </a:p>
          <a:p>
            <a:pPr lvl="2"/>
            <a:r>
              <a:rPr lang="en-US" dirty="0" smtClean="0"/>
              <a:t>Referent power is abstract but more likely associated with leadership.</a:t>
            </a:r>
          </a:p>
          <a:p>
            <a:r>
              <a:rPr lang="en-US" b="1" dirty="0" smtClean="0">
                <a:solidFill>
                  <a:srgbClr val="E95A53"/>
                </a:solidFill>
              </a:rPr>
              <a:t>Expert power </a:t>
            </a:r>
          </a:p>
          <a:p>
            <a:pPr lvl="1"/>
            <a:r>
              <a:rPr lang="en-US" dirty="0" smtClean="0"/>
              <a:t>is personal accrued power based on information or expertise possessed.</a:t>
            </a:r>
          </a:p>
          <a:p>
            <a:pPr lvl="2"/>
            <a:r>
              <a:rPr lang="en-US" dirty="0" smtClean="0"/>
              <a:t>People who are both leaders and managers tend to possess expert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3665</TotalTime>
  <Words>4020</Words>
  <Application>Microsoft Office PowerPoint</Application>
  <PresentationFormat>On-screen Show (4:3)</PresentationFormat>
  <Paragraphs>267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MANAGEMENT</vt:lpstr>
      <vt:lpstr>Learning Outcomes</vt:lpstr>
      <vt:lpstr>The Meaning of Leadership</vt:lpstr>
      <vt:lpstr>The Meaning of Leadership</vt:lpstr>
      <vt:lpstr>Leadership and Management</vt:lpstr>
      <vt:lpstr>Slide 6</vt:lpstr>
      <vt:lpstr>Leadership and Power</vt:lpstr>
      <vt:lpstr>Leadership and Power</vt:lpstr>
      <vt:lpstr>Leadership and Power</vt:lpstr>
      <vt:lpstr>Methods for Using Power</vt:lpstr>
      <vt:lpstr>Methods for Using Power</vt:lpstr>
      <vt:lpstr>Generic Approaches to Leadership</vt:lpstr>
      <vt:lpstr>Generic Approaches to Leadership</vt:lpstr>
      <vt:lpstr>Generic Leadership Approaches</vt:lpstr>
      <vt:lpstr>Generic Leadership Approaches</vt:lpstr>
      <vt:lpstr>Generic Leadership Approaches</vt:lpstr>
      <vt:lpstr>Slide 17</vt:lpstr>
      <vt:lpstr>Generic Approaches to Leadership</vt:lpstr>
      <vt:lpstr>Situational Approaches to Leadership</vt:lpstr>
      <vt:lpstr>Slide 20</vt:lpstr>
      <vt:lpstr>LPC Theory</vt:lpstr>
      <vt:lpstr>LPC Theory</vt:lpstr>
      <vt:lpstr>Slide 23</vt:lpstr>
      <vt:lpstr>LPC Theory</vt:lpstr>
      <vt:lpstr>Path-Goal Theory</vt:lpstr>
      <vt:lpstr>Path-Goal Theory</vt:lpstr>
      <vt:lpstr>Slide 27</vt:lpstr>
      <vt:lpstr>Vroom’s Decision Tree Approach</vt:lpstr>
      <vt:lpstr>Slide 29</vt:lpstr>
      <vt:lpstr>Slide 30</vt:lpstr>
      <vt:lpstr>The Leader-Member Exchange Approach</vt:lpstr>
      <vt:lpstr>Related Approaches to Leadership</vt:lpstr>
      <vt:lpstr>Related Approaches to Leadership</vt:lpstr>
      <vt:lpstr>Related Approaches to Leadership</vt:lpstr>
      <vt:lpstr>Emerging Approaches to Leadership</vt:lpstr>
      <vt:lpstr>Emerging Approaches to Leadership</vt:lpstr>
      <vt:lpstr>Political Behavior in Organizations</vt:lpstr>
      <vt:lpstr>Common Political Behaviors</vt:lpstr>
      <vt:lpstr>Impression Management</vt:lpstr>
      <vt:lpstr>Impression Management</vt:lpstr>
      <vt:lpstr>Managing Political Behavior</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207</cp:revision>
  <dcterms:created xsi:type="dcterms:W3CDTF">2015-05-20T15:20:11Z</dcterms:created>
  <dcterms:modified xsi:type="dcterms:W3CDTF">2015-10-27T18:13:23Z</dcterms:modified>
</cp:coreProperties>
</file>