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9" r:id="rId4"/>
    <p:sldId id="261" r:id="rId5"/>
    <p:sldId id="260" r:id="rId6"/>
    <p:sldId id="263" r:id="rId7"/>
    <p:sldId id="262" r:id="rId8"/>
    <p:sldId id="264" r:id="rId9"/>
    <p:sldId id="265" r:id="rId10"/>
    <p:sldId id="266" r:id="rId11"/>
    <p:sldId id="268" r:id="rId12"/>
    <p:sldId id="267" r:id="rId13"/>
    <p:sldId id="269" r:id="rId14"/>
    <p:sldId id="270" r:id="rId15"/>
    <p:sldId id="271" r:id="rId16"/>
    <p:sldId id="272" r:id="rId17"/>
    <p:sldId id="274" r:id="rId18"/>
    <p:sldId id="273" r:id="rId19"/>
    <p:sldId id="275" r:id="rId20"/>
    <p:sldId id="276" r:id="rId21"/>
    <p:sldId id="277" r:id="rId22"/>
    <p:sldId id="278" r:id="rId23"/>
    <p:sldId id="279" r:id="rId24"/>
    <p:sldId id="281" r:id="rId25"/>
    <p:sldId id="282" r:id="rId26"/>
    <p:sldId id="25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3B4"/>
    <a:srgbClr val="0098A1"/>
    <a:srgbClr val="5C7E8E"/>
    <a:srgbClr val="E95A53"/>
    <a:srgbClr val="D8E8C4"/>
    <a:srgbClr val="FEEAC9"/>
    <a:srgbClr val="E0F2FB"/>
    <a:srgbClr val="848BB9"/>
    <a:srgbClr val="E57B00"/>
    <a:srgbClr val="E9EBF5"/>
  </p:clrMru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1" autoAdjust="0"/>
    <p:restoredTop sz="94761" autoAdjust="0"/>
  </p:normalViewPr>
  <p:slideViewPr>
    <p:cSldViewPr>
      <p:cViewPr varScale="1">
        <p:scale>
          <a:sx n="42" d="100"/>
          <a:sy n="42" d="100"/>
        </p:scale>
        <p:origin x="-87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8D3132-D1B7-4616-849E-BB25194F4DC7}" type="doc">
      <dgm:prSet loTypeId="urn:microsoft.com/office/officeart/2005/8/layout/hList6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09C499-2C55-4FAF-B7AC-ABC5B33AB295}">
      <dgm:prSet phldrT="[Text]"/>
      <dgm:spPr>
        <a:solidFill>
          <a:srgbClr val="E0F2FB"/>
        </a:solidFill>
      </dgm:spPr>
      <dgm:t>
        <a:bodyPr/>
        <a:lstStyle/>
        <a:p>
          <a:r>
            <a:rPr lang="en-US" b="1" dirty="0" smtClean="0">
              <a:solidFill>
                <a:srgbClr val="E95A53"/>
              </a:solidFill>
              <a:latin typeface="+mj-lt"/>
            </a:rPr>
            <a:t>Communication </a:t>
          </a:r>
          <a:endParaRPr lang="en-US" b="1" dirty="0">
            <a:solidFill>
              <a:srgbClr val="E95A53"/>
            </a:solidFill>
            <a:latin typeface="+mj-lt"/>
          </a:endParaRPr>
        </a:p>
      </dgm:t>
    </dgm:pt>
    <dgm:pt modelId="{5C253587-FF62-43D5-82CA-41F6E91C4DA2}" type="parTrans" cxnId="{25C63685-B92A-4823-91FC-5B2189597785}">
      <dgm:prSet/>
      <dgm:spPr/>
      <dgm:t>
        <a:bodyPr/>
        <a:lstStyle/>
        <a:p>
          <a:endParaRPr lang="en-US">
            <a:solidFill>
              <a:schemeClr val="tx1"/>
            </a:solidFill>
            <a:latin typeface="+mj-lt"/>
          </a:endParaRPr>
        </a:p>
      </dgm:t>
    </dgm:pt>
    <dgm:pt modelId="{670F932E-F58B-4A50-881A-58F4D3800CC3}" type="sibTrans" cxnId="{25C63685-B92A-4823-91FC-5B2189597785}">
      <dgm:prSet/>
      <dgm:spPr/>
      <dgm:t>
        <a:bodyPr/>
        <a:lstStyle/>
        <a:p>
          <a:endParaRPr lang="en-US">
            <a:solidFill>
              <a:schemeClr val="tx1"/>
            </a:solidFill>
            <a:latin typeface="+mj-lt"/>
          </a:endParaRPr>
        </a:p>
      </dgm:t>
    </dgm:pt>
    <dgm:pt modelId="{5FC9AB61-1C49-4F47-91F7-9645EEC5618A}">
      <dgm:prSet phldrT="[Text]"/>
      <dgm:spPr>
        <a:solidFill>
          <a:srgbClr val="E0F2FB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+mj-lt"/>
            </a:rPr>
            <a:t>Is the process of transmitting information from one person to another.</a:t>
          </a:r>
          <a:endParaRPr lang="en-US" dirty="0">
            <a:solidFill>
              <a:schemeClr val="tx1"/>
            </a:solidFill>
            <a:latin typeface="+mj-lt"/>
          </a:endParaRPr>
        </a:p>
      </dgm:t>
    </dgm:pt>
    <dgm:pt modelId="{6B1B72D2-B32A-41D4-A9AC-2F34E7293E25}" type="parTrans" cxnId="{3DA33EEA-FE65-4AC2-97AD-36E0AA644D44}">
      <dgm:prSet/>
      <dgm:spPr/>
      <dgm:t>
        <a:bodyPr/>
        <a:lstStyle/>
        <a:p>
          <a:endParaRPr lang="en-US">
            <a:solidFill>
              <a:schemeClr val="tx1"/>
            </a:solidFill>
            <a:latin typeface="+mj-lt"/>
          </a:endParaRPr>
        </a:p>
      </dgm:t>
    </dgm:pt>
    <dgm:pt modelId="{05216560-B365-42DA-BAB9-5726472667F2}" type="sibTrans" cxnId="{3DA33EEA-FE65-4AC2-97AD-36E0AA644D44}">
      <dgm:prSet/>
      <dgm:spPr/>
      <dgm:t>
        <a:bodyPr/>
        <a:lstStyle/>
        <a:p>
          <a:endParaRPr lang="en-US">
            <a:solidFill>
              <a:schemeClr val="tx1"/>
            </a:solidFill>
            <a:latin typeface="+mj-lt"/>
          </a:endParaRPr>
        </a:p>
      </dgm:t>
    </dgm:pt>
    <dgm:pt modelId="{B3747BC1-E524-4A53-BB2E-7EAE34029C6F}">
      <dgm:prSet phldrT="[Text]"/>
      <dgm:spPr>
        <a:solidFill>
          <a:srgbClr val="FEEAC9"/>
        </a:solidFill>
      </dgm:spPr>
      <dgm:t>
        <a:bodyPr/>
        <a:lstStyle/>
        <a:p>
          <a:r>
            <a:rPr lang="en-US" b="1" dirty="0" smtClean="0">
              <a:solidFill>
                <a:srgbClr val="E95A53"/>
              </a:solidFill>
              <a:latin typeface="+mj-lt"/>
            </a:rPr>
            <a:t>Effective communication</a:t>
          </a:r>
          <a:endParaRPr lang="en-US" b="1" dirty="0">
            <a:solidFill>
              <a:srgbClr val="E95A53"/>
            </a:solidFill>
            <a:latin typeface="+mj-lt"/>
          </a:endParaRPr>
        </a:p>
      </dgm:t>
    </dgm:pt>
    <dgm:pt modelId="{50E9386A-E1A9-434F-A22E-2A96EA99CD49}" type="parTrans" cxnId="{8C5DEAB3-64E6-422F-B6BF-08149DCB3533}">
      <dgm:prSet/>
      <dgm:spPr/>
      <dgm:t>
        <a:bodyPr/>
        <a:lstStyle/>
        <a:p>
          <a:endParaRPr lang="en-US">
            <a:solidFill>
              <a:schemeClr val="tx1"/>
            </a:solidFill>
            <a:latin typeface="+mj-lt"/>
          </a:endParaRPr>
        </a:p>
      </dgm:t>
    </dgm:pt>
    <dgm:pt modelId="{9D1013E8-C7F9-4A71-B431-7FE2844B6230}" type="sibTrans" cxnId="{8C5DEAB3-64E6-422F-B6BF-08149DCB3533}">
      <dgm:prSet/>
      <dgm:spPr/>
      <dgm:t>
        <a:bodyPr/>
        <a:lstStyle/>
        <a:p>
          <a:endParaRPr lang="en-US">
            <a:solidFill>
              <a:schemeClr val="tx1"/>
            </a:solidFill>
            <a:latin typeface="+mj-lt"/>
          </a:endParaRPr>
        </a:p>
      </dgm:t>
    </dgm:pt>
    <dgm:pt modelId="{8C89A053-BF1A-4959-80D1-7822FBA9CAD3}">
      <dgm:prSet phldrT="[Text]"/>
      <dgm:spPr>
        <a:solidFill>
          <a:srgbClr val="FEEAC9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+mj-lt"/>
            </a:rPr>
            <a:t>Is the process of sending a message in such a way that the message is as close in meaning as possible to the message intended.</a:t>
          </a:r>
          <a:endParaRPr lang="en-US" dirty="0">
            <a:solidFill>
              <a:schemeClr val="tx1"/>
            </a:solidFill>
            <a:latin typeface="+mj-lt"/>
          </a:endParaRPr>
        </a:p>
      </dgm:t>
    </dgm:pt>
    <dgm:pt modelId="{4BACF246-9F96-449C-893C-F0970BD023ED}" type="parTrans" cxnId="{DA4127CE-2DF0-4814-AEF0-C3C73B4C6C79}">
      <dgm:prSet/>
      <dgm:spPr/>
      <dgm:t>
        <a:bodyPr/>
        <a:lstStyle/>
        <a:p>
          <a:endParaRPr lang="en-US">
            <a:solidFill>
              <a:schemeClr val="tx1"/>
            </a:solidFill>
            <a:latin typeface="+mj-lt"/>
          </a:endParaRPr>
        </a:p>
      </dgm:t>
    </dgm:pt>
    <dgm:pt modelId="{4FE0878D-F00D-4F65-B89D-C96AFB3F0251}" type="sibTrans" cxnId="{DA4127CE-2DF0-4814-AEF0-C3C73B4C6C79}">
      <dgm:prSet/>
      <dgm:spPr/>
      <dgm:t>
        <a:bodyPr/>
        <a:lstStyle/>
        <a:p>
          <a:endParaRPr lang="en-US">
            <a:solidFill>
              <a:schemeClr val="tx1"/>
            </a:solidFill>
            <a:latin typeface="+mj-lt"/>
          </a:endParaRPr>
        </a:p>
      </dgm:t>
    </dgm:pt>
    <dgm:pt modelId="{0225FDA7-DDCB-47F3-BA7B-0EDD67B8AE3F}" type="pres">
      <dgm:prSet presAssocID="{DA8D3132-D1B7-4616-849E-BB25194F4DC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E80410-DE10-49B9-99FF-115697737675}" type="pres">
      <dgm:prSet presAssocID="{BE09C499-2C55-4FAF-B7AC-ABC5B33AB295}" presName="node" presStyleLbl="node1" presStyleIdx="0" presStyleCnt="2" custScaleX="730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A48234-2C7B-40C9-97DB-7BF30FA9D6E3}" type="pres">
      <dgm:prSet presAssocID="{670F932E-F58B-4A50-881A-58F4D3800CC3}" presName="sibTrans" presStyleCnt="0"/>
      <dgm:spPr/>
    </dgm:pt>
    <dgm:pt modelId="{979B2EC0-52E9-4E50-9BBC-2CD15B406A3E}" type="pres">
      <dgm:prSet presAssocID="{B3747BC1-E524-4A53-BB2E-7EAE34029C6F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5DEAB3-64E6-422F-B6BF-08149DCB3533}" srcId="{DA8D3132-D1B7-4616-849E-BB25194F4DC7}" destId="{B3747BC1-E524-4A53-BB2E-7EAE34029C6F}" srcOrd="1" destOrd="0" parTransId="{50E9386A-E1A9-434F-A22E-2A96EA99CD49}" sibTransId="{9D1013E8-C7F9-4A71-B431-7FE2844B6230}"/>
    <dgm:cxn modelId="{39F97B85-4A6A-42D2-82A6-627A797C4E65}" type="presOf" srcId="{5FC9AB61-1C49-4F47-91F7-9645EEC5618A}" destId="{20E80410-DE10-49B9-99FF-115697737675}" srcOrd="0" destOrd="1" presId="urn:microsoft.com/office/officeart/2005/8/layout/hList6"/>
    <dgm:cxn modelId="{19023FFA-08D5-4183-98EC-F58ABF0823D6}" type="presOf" srcId="{B3747BC1-E524-4A53-BB2E-7EAE34029C6F}" destId="{979B2EC0-52E9-4E50-9BBC-2CD15B406A3E}" srcOrd="0" destOrd="0" presId="urn:microsoft.com/office/officeart/2005/8/layout/hList6"/>
    <dgm:cxn modelId="{B8D8ADBD-5DCF-4411-B706-5DBD18768FB0}" type="presOf" srcId="{8C89A053-BF1A-4959-80D1-7822FBA9CAD3}" destId="{979B2EC0-52E9-4E50-9BBC-2CD15B406A3E}" srcOrd="0" destOrd="1" presId="urn:microsoft.com/office/officeart/2005/8/layout/hList6"/>
    <dgm:cxn modelId="{DA4127CE-2DF0-4814-AEF0-C3C73B4C6C79}" srcId="{B3747BC1-E524-4A53-BB2E-7EAE34029C6F}" destId="{8C89A053-BF1A-4959-80D1-7822FBA9CAD3}" srcOrd="0" destOrd="0" parTransId="{4BACF246-9F96-449C-893C-F0970BD023ED}" sibTransId="{4FE0878D-F00D-4F65-B89D-C96AFB3F0251}"/>
    <dgm:cxn modelId="{E49273CA-F62E-44FA-8B83-9588D2B75F53}" type="presOf" srcId="{BE09C499-2C55-4FAF-B7AC-ABC5B33AB295}" destId="{20E80410-DE10-49B9-99FF-115697737675}" srcOrd="0" destOrd="0" presId="urn:microsoft.com/office/officeart/2005/8/layout/hList6"/>
    <dgm:cxn modelId="{3DA33EEA-FE65-4AC2-97AD-36E0AA644D44}" srcId="{BE09C499-2C55-4FAF-B7AC-ABC5B33AB295}" destId="{5FC9AB61-1C49-4F47-91F7-9645EEC5618A}" srcOrd="0" destOrd="0" parTransId="{6B1B72D2-B32A-41D4-A9AC-2F34E7293E25}" sibTransId="{05216560-B365-42DA-BAB9-5726472667F2}"/>
    <dgm:cxn modelId="{25C63685-B92A-4823-91FC-5B2189597785}" srcId="{DA8D3132-D1B7-4616-849E-BB25194F4DC7}" destId="{BE09C499-2C55-4FAF-B7AC-ABC5B33AB295}" srcOrd="0" destOrd="0" parTransId="{5C253587-FF62-43D5-82CA-41F6E91C4DA2}" sibTransId="{670F932E-F58B-4A50-881A-58F4D3800CC3}"/>
    <dgm:cxn modelId="{1392EB11-8102-4E28-B062-C09B42AAF343}" type="presOf" srcId="{DA8D3132-D1B7-4616-849E-BB25194F4DC7}" destId="{0225FDA7-DDCB-47F3-BA7B-0EDD67B8AE3F}" srcOrd="0" destOrd="0" presId="urn:microsoft.com/office/officeart/2005/8/layout/hList6"/>
    <dgm:cxn modelId="{F56277CB-F806-4DA7-9708-0F562EB0A430}" type="presParOf" srcId="{0225FDA7-DDCB-47F3-BA7B-0EDD67B8AE3F}" destId="{20E80410-DE10-49B9-99FF-115697737675}" srcOrd="0" destOrd="0" presId="urn:microsoft.com/office/officeart/2005/8/layout/hList6"/>
    <dgm:cxn modelId="{47B5A54A-BF6A-472F-B610-398D855A1466}" type="presParOf" srcId="{0225FDA7-DDCB-47F3-BA7B-0EDD67B8AE3F}" destId="{C9A48234-2C7B-40C9-97DB-7BF30FA9D6E3}" srcOrd="1" destOrd="0" presId="urn:microsoft.com/office/officeart/2005/8/layout/hList6"/>
    <dgm:cxn modelId="{BE00EEE9-5CAA-4D74-95C5-34911EFDF752}" type="presParOf" srcId="{0225FDA7-DDCB-47F3-BA7B-0EDD67B8AE3F}" destId="{979B2EC0-52E9-4E50-9BBC-2CD15B406A3E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FBFA2E-A73A-4286-9688-8F2D8F75F392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58DBC9-BD16-47F4-A29A-905922B263BD}">
      <dgm:prSet phldrT="[Text]"/>
      <dgm:spPr>
        <a:solidFill>
          <a:srgbClr val="D8E8C4"/>
        </a:solidFill>
      </dgm:spPr>
      <dgm:t>
        <a:bodyPr/>
        <a:lstStyle/>
        <a:p>
          <a:pPr algn="ctr"/>
          <a:r>
            <a:rPr lang="en-US" b="1" dirty="0" smtClean="0">
              <a:solidFill>
                <a:srgbClr val="E95A53"/>
              </a:solidFill>
              <a:latin typeface="+mj-lt"/>
            </a:rPr>
            <a:t>Management by wandering around</a:t>
          </a:r>
          <a:endParaRPr lang="en-US" b="1" dirty="0">
            <a:solidFill>
              <a:srgbClr val="E95A53"/>
            </a:solidFill>
            <a:latin typeface="+mj-lt"/>
          </a:endParaRPr>
        </a:p>
      </dgm:t>
    </dgm:pt>
    <dgm:pt modelId="{C29839FA-4CD3-4A75-B2F4-E643595F7142}" type="parTrans" cxnId="{B23A22C4-B3B1-4C4F-A20D-BADDE2E8D87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910FB7D-AAB2-4C73-899E-90A214A5DF02}" type="sibTrans" cxnId="{B23A22C4-B3B1-4C4F-A20D-BADDE2E8D87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3D58C3B0-D725-4467-8C02-E82EBC0FABDA}">
      <dgm:prSet phldrT="[Text]"/>
      <dgm:spPr>
        <a:ln w="38100">
          <a:solidFill>
            <a:srgbClr val="D8E8C4"/>
          </a:solidFill>
        </a:ln>
      </dgm:spPr>
      <dgm:t>
        <a:bodyPr/>
        <a:lstStyle/>
        <a:p>
          <a:r>
            <a:rPr lang="en-US" dirty="0" smtClean="0">
              <a:latin typeface="+mj-lt"/>
            </a:rPr>
            <a:t>Is an approach to communication that involves the manager’s literally wandering around and having spontaneous conversations with others.</a:t>
          </a:r>
          <a:endParaRPr lang="en-US" dirty="0">
            <a:latin typeface="+mj-lt"/>
          </a:endParaRPr>
        </a:p>
      </dgm:t>
    </dgm:pt>
    <dgm:pt modelId="{34EE2B07-4F91-4084-A36F-643CFB1C3C03}" type="parTrans" cxnId="{1CF457A2-C391-4D3F-AB2B-1A3A8220206F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67B70ED6-4BA9-47F9-BD18-17B291F5DAB1}" type="sibTrans" cxnId="{1CF457A2-C391-4D3F-AB2B-1A3A8220206F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CA0BE76-AD17-411C-985B-77C75C3C8C66}" type="pres">
      <dgm:prSet presAssocID="{E4FBFA2E-A73A-4286-9688-8F2D8F75F39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E805AF-AED2-41A5-97A9-53BA2B21FA41}" type="pres">
      <dgm:prSet presAssocID="{1D58DBC9-BD16-47F4-A29A-905922B263B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A43A9B-A53F-4E3E-9D5D-803E113B4702}" type="pres">
      <dgm:prSet presAssocID="{1D58DBC9-BD16-47F4-A29A-905922B263BD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9748BF-8E40-4DB2-9617-ED9434BD9C8A}" type="presOf" srcId="{E4FBFA2E-A73A-4286-9688-8F2D8F75F392}" destId="{7CA0BE76-AD17-411C-985B-77C75C3C8C66}" srcOrd="0" destOrd="0" presId="urn:microsoft.com/office/officeart/2005/8/layout/vList2"/>
    <dgm:cxn modelId="{B23A22C4-B3B1-4C4F-A20D-BADDE2E8D871}" srcId="{E4FBFA2E-A73A-4286-9688-8F2D8F75F392}" destId="{1D58DBC9-BD16-47F4-A29A-905922B263BD}" srcOrd="0" destOrd="0" parTransId="{C29839FA-4CD3-4A75-B2F4-E643595F7142}" sibTransId="{5910FB7D-AAB2-4C73-899E-90A214A5DF02}"/>
    <dgm:cxn modelId="{1CF457A2-C391-4D3F-AB2B-1A3A8220206F}" srcId="{1D58DBC9-BD16-47F4-A29A-905922B263BD}" destId="{3D58C3B0-D725-4467-8C02-E82EBC0FABDA}" srcOrd="0" destOrd="0" parTransId="{34EE2B07-4F91-4084-A36F-643CFB1C3C03}" sibTransId="{67B70ED6-4BA9-47F9-BD18-17B291F5DAB1}"/>
    <dgm:cxn modelId="{CAEA3114-C0AA-4958-9E87-B3EE860649E8}" type="presOf" srcId="{3D58C3B0-D725-4467-8C02-E82EBC0FABDA}" destId="{D4A43A9B-A53F-4E3E-9D5D-803E113B4702}" srcOrd="0" destOrd="0" presId="urn:microsoft.com/office/officeart/2005/8/layout/vList2"/>
    <dgm:cxn modelId="{6F98EDA2-BD2C-44EE-AF5A-D1BEFCC13A2E}" type="presOf" srcId="{1D58DBC9-BD16-47F4-A29A-905922B263BD}" destId="{3BE805AF-AED2-41A5-97A9-53BA2B21FA41}" srcOrd="0" destOrd="0" presId="urn:microsoft.com/office/officeart/2005/8/layout/vList2"/>
    <dgm:cxn modelId="{796828F7-F0E3-4188-B3B2-8458FC5CE8A4}" type="presParOf" srcId="{7CA0BE76-AD17-411C-985B-77C75C3C8C66}" destId="{3BE805AF-AED2-41A5-97A9-53BA2B21FA41}" srcOrd="0" destOrd="0" presId="urn:microsoft.com/office/officeart/2005/8/layout/vList2"/>
    <dgm:cxn modelId="{315A6407-D154-47D2-9815-36489DBC3C95}" type="presParOf" srcId="{7CA0BE76-AD17-411C-985B-77C75C3C8C66}" destId="{D4A43A9B-A53F-4E3E-9D5D-803E113B470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E80410-DE10-49B9-99FF-115697737675}">
      <dsp:nvSpPr>
        <dsp:cNvPr id="0" name=""/>
        <dsp:cNvSpPr/>
      </dsp:nvSpPr>
      <dsp:spPr>
        <a:xfrm rot="16200000">
          <a:off x="-251282" y="252841"/>
          <a:ext cx="3556000" cy="3050316"/>
        </a:xfrm>
        <a:prstGeom prst="flowChartManualOperation">
          <a:avLst/>
        </a:prstGeom>
        <a:solidFill>
          <a:srgbClr val="E0F2F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6035" bIns="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rgbClr val="E95A53"/>
              </a:solidFill>
              <a:latin typeface="+mj-lt"/>
            </a:rPr>
            <a:t>Communication </a:t>
          </a:r>
          <a:endParaRPr lang="en-US" sz="2600" b="1" kern="1200" dirty="0">
            <a:solidFill>
              <a:srgbClr val="E95A53"/>
            </a:solidFill>
            <a:latin typeface="+mj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/>
              </a:solidFill>
              <a:latin typeface="+mj-lt"/>
            </a:rPr>
            <a:t>Is the process of transmitting information from one person to another.</a:t>
          </a:r>
          <a:endParaRPr lang="en-US" sz="2000" kern="1200" dirty="0">
            <a:solidFill>
              <a:schemeClr val="tx1"/>
            </a:solidFill>
            <a:latin typeface="+mj-lt"/>
          </a:endParaRPr>
        </a:p>
      </dsp:txBody>
      <dsp:txXfrm rot="16200000">
        <a:off x="-251282" y="252841"/>
        <a:ext cx="3556000" cy="3050316"/>
      </dsp:txXfrm>
    </dsp:sp>
    <dsp:sp modelId="{979B2EC0-52E9-4E50-9BBC-2CD15B406A3E}">
      <dsp:nvSpPr>
        <dsp:cNvPr id="0" name=""/>
        <dsp:cNvSpPr/>
      </dsp:nvSpPr>
      <dsp:spPr>
        <a:xfrm rot="16200000">
          <a:off x="3675698" y="-310542"/>
          <a:ext cx="3556000" cy="4177084"/>
        </a:xfrm>
        <a:prstGeom prst="flowChartManualOperation">
          <a:avLst/>
        </a:prstGeom>
        <a:solidFill>
          <a:srgbClr val="FEEAC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6035" bIns="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rgbClr val="E95A53"/>
              </a:solidFill>
              <a:latin typeface="+mj-lt"/>
            </a:rPr>
            <a:t>Effective communication</a:t>
          </a:r>
          <a:endParaRPr lang="en-US" sz="2600" b="1" kern="1200" dirty="0">
            <a:solidFill>
              <a:srgbClr val="E95A53"/>
            </a:solidFill>
            <a:latin typeface="+mj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/>
              </a:solidFill>
              <a:latin typeface="+mj-lt"/>
            </a:rPr>
            <a:t>Is the process of sending a message in such a way that the message is as close in meaning as possible to the message intended.</a:t>
          </a:r>
          <a:endParaRPr lang="en-US" sz="2000" kern="1200" dirty="0">
            <a:solidFill>
              <a:schemeClr val="tx1"/>
            </a:solidFill>
            <a:latin typeface="+mj-lt"/>
          </a:endParaRPr>
        </a:p>
      </dsp:txBody>
      <dsp:txXfrm rot="16200000">
        <a:off x="3675698" y="-310542"/>
        <a:ext cx="3556000" cy="417708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E805AF-AED2-41A5-97A9-53BA2B21FA41}">
      <dsp:nvSpPr>
        <dsp:cNvPr id="0" name=""/>
        <dsp:cNvSpPr/>
      </dsp:nvSpPr>
      <dsp:spPr>
        <a:xfrm>
          <a:off x="0" y="191999"/>
          <a:ext cx="7924800" cy="818999"/>
        </a:xfrm>
        <a:prstGeom prst="roundRect">
          <a:avLst/>
        </a:prstGeom>
        <a:solidFill>
          <a:srgbClr val="D8E8C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>
              <a:solidFill>
                <a:srgbClr val="E95A53"/>
              </a:solidFill>
              <a:latin typeface="+mj-lt"/>
            </a:rPr>
            <a:t>Management by wandering around</a:t>
          </a:r>
          <a:endParaRPr lang="en-US" sz="3500" b="1" kern="1200" dirty="0">
            <a:solidFill>
              <a:srgbClr val="E95A53"/>
            </a:solidFill>
            <a:latin typeface="+mj-lt"/>
          </a:endParaRPr>
        </a:p>
      </dsp:txBody>
      <dsp:txXfrm>
        <a:off x="0" y="191999"/>
        <a:ext cx="7924800" cy="818999"/>
      </dsp:txXfrm>
    </dsp:sp>
    <dsp:sp modelId="{D4A43A9B-A53F-4E3E-9D5D-803E113B4702}">
      <dsp:nvSpPr>
        <dsp:cNvPr id="0" name=""/>
        <dsp:cNvSpPr/>
      </dsp:nvSpPr>
      <dsp:spPr>
        <a:xfrm>
          <a:off x="0" y="1010999"/>
          <a:ext cx="7924800" cy="1159200"/>
        </a:xfrm>
        <a:prstGeom prst="rect">
          <a:avLst/>
        </a:prstGeom>
        <a:noFill/>
        <a:ln w="38100">
          <a:solidFill>
            <a:srgbClr val="D8E8C4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612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700" kern="1200" dirty="0" smtClean="0">
              <a:latin typeface="+mj-lt"/>
            </a:rPr>
            <a:t>Is an approach to communication that involves the manager’s literally wandering around and having spontaneous conversations with others.</a:t>
          </a:r>
          <a:endParaRPr lang="en-US" sz="2700" kern="1200" dirty="0">
            <a:latin typeface="+mj-lt"/>
          </a:endParaRPr>
        </a:p>
      </dsp:txBody>
      <dsp:txXfrm>
        <a:off x="0" y="1010999"/>
        <a:ext cx="7924800" cy="1159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26486D-A2CC-4962-AC8F-5CFB0B109A6A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B6667-8F47-4A2A-8900-B31C1C34E9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00400" y="304800"/>
            <a:ext cx="5943600" cy="685800"/>
          </a:xfrm>
          <a:noFill/>
        </p:spPr>
        <p:txBody>
          <a:bodyPr anchor="ctr"/>
          <a:lstStyle>
            <a:lvl1pPr algn="ctr">
              <a:defRPr b="1">
                <a:solidFill>
                  <a:srgbClr val="848BB9"/>
                </a:solidFill>
              </a:defRPr>
            </a:lvl1pPr>
          </a:lstStyle>
          <a:p>
            <a:r>
              <a:rPr lang="en-US" dirty="0" smtClean="0"/>
              <a:t>MANAGEMENT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151686" cy="502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24600"/>
            <a:ext cx="7924800" cy="501650"/>
          </a:xfrm>
        </p:spPr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48400" y="990600"/>
            <a:ext cx="2895600" cy="533400"/>
          </a:xfrm>
          <a:solidFill>
            <a:srgbClr val="E9EBF5"/>
          </a:solidFill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Ricky W. Griffin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3200400" y="0"/>
            <a:ext cx="5943600" cy="304800"/>
          </a:xfrm>
          <a:solidFill>
            <a:srgbClr val="E9EBF5"/>
          </a:solidFill>
        </p:spPr>
        <p:txBody>
          <a:bodyPr anchor="ctr">
            <a:noAutofit/>
          </a:bodyPr>
          <a:lstStyle>
            <a:lvl1pPr>
              <a:buFontTx/>
              <a:buNone/>
              <a:defRPr sz="1800" baseline="0">
                <a:solidFill>
                  <a:srgbClr val="00A3B4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TWELFTH EDITION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228600" y="1752600"/>
            <a:ext cx="5029200" cy="1219200"/>
          </a:xfrm>
        </p:spPr>
        <p:txBody>
          <a:bodyPr anchor="ctr"/>
          <a:lstStyle>
            <a:lvl1pPr marL="0" indent="0" algn="ctr">
              <a:buFontTx/>
              <a:buNone/>
              <a:defRPr b="1" baseline="0">
                <a:solidFill>
                  <a:schemeClr val="bg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Section Number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2362200" y="3886200"/>
            <a:ext cx="6477000" cy="1676400"/>
          </a:xfrm>
        </p:spPr>
        <p:txBody>
          <a:bodyPr anchor="ctr"/>
          <a:lstStyle>
            <a:lvl1pPr marL="0" indent="0" algn="ctr">
              <a:buFontTx/>
              <a:buNone/>
              <a:defRPr b="1" baseline="0">
                <a:solidFill>
                  <a:schemeClr val="bg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Chapter Title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 used - Picture Left">
    <p:bg>
      <p:bgPr>
        <a:solidFill>
          <a:srgbClr val="FEEAC9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0668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Freeform 6"/>
          <p:cNvSpPr/>
          <p:nvPr userDrawn="1"/>
        </p:nvSpPr>
        <p:spPr>
          <a:xfrm>
            <a:off x="457200" y="838200"/>
            <a:ext cx="8686800" cy="228600"/>
          </a:xfrm>
          <a:custGeom>
            <a:avLst/>
            <a:gdLst>
              <a:gd name="connsiteX0" fmla="*/ 0 w 8763000"/>
              <a:gd name="connsiteY0" fmla="*/ 0 h 228600"/>
              <a:gd name="connsiteX1" fmla="*/ 8763000 w 8763000"/>
              <a:gd name="connsiteY1" fmla="*/ 0 h 228600"/>
              <a:gd name="connsiteX2" fmla="*/ 8763000 w 8763000"/>
              <a:gd name="connsiteY2" fmla="*/ 228600 h 228600"/>
              <a:gd name="connsiteX3" fmla="*/ 0 w 8763000"/>
              <a:gd name="connsiteY3" fmla="*/ 228600 h 228600"/>
              <a:gd name="connsiteX4" fmla="*/ 0 w 8763000"/>
              <a:gd name="connsiteY4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63000" h="228600">
                <a:moveTo>
                  <a:pt x="0" y="0"/>
                </a:moveTo>
                <a:lnTo>
                  <a:pt x="8763000" y="0"/>
                </a:lnTo>
                <a:lnTo>
                  <a:pt x="87630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rgbClr val="00A3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43600" y="1066800"/>
            <a:ext cx="3200400" cy="4114800"/>
          </a:xfrm>
        </p:spPr>
        <p:txBody>
          <a:bodyPr anchor="ctr">
            <a:normAutofit/>
          </a:bodyPr>
          <a:lstStyle>
            <a:lvl1pPr algn="ctr">
              <a:defRPr sz="2400" b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 used - Picture Right">
    <p:bg>
      <p:bgPr>
        <a:solidFill>
          <a:srgbClr val="FEEAC9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6800"/>
            <a:ext cx="3276600" cy="4114800"/>
          </a:xfrm>
        </p:spPr>
        <p:txBody>
          <a:bodyPr anchor="ctr">
            <a:normAutofit/>
          </a:bodyPr>
          <a:lstStyle>
            <a:lvl1pPr algn="ctr">
              <a:defRPr sz="2400" b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76600" y="10668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Freeform 4"/>
          <p:cNvSpPr/>
          <p:nvPr userDrawn="1"/>
        </p:nvSpPr>
        <p:spPr>
          <a:xfrm>
            <a:off x="0" y="838200"/>
            <a:ext cx="8763000" cy="228600"/>
          </a:xfrm>
          <a:custGeom>
            <a:avLst/>
            <a:gdLst>
              <a:gd name="connsiteX0" fmla="*/ 0 w 8763000"/>
              <a:gd name="connsiteY0" fmla="*/ 0 h 228600"/>
              <a:gd name="connsiteX1" fmla="*/ 8763000 w 8763000"/>
              <a:gd name="connsiteY1" fmla="*/ 0 h 228600"/>
              <a:gd name="connsiteX2" fmla="*/ 8763000 w 8763000"/>
              <a:gd name="connsiteY2" fmla="*/ 228600 h 228600"/>
              <a:gd name="connsiteX3" fmla="*/ 0 w 8763000"/>
              <a:gd name="connsiteY3" fmla="*/ 228600 h 228600"/>
              <a:gd name="connsiteX4" fmla="*/ 0 w 8763000"/>
              <a:gd name="connsiteY4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63000" h="228600">
                <a:moveTo>
                  <a:pt x="0" y="0"/>
                </a:moveTo>
                <a:lnTo>
                  <a:pt x="8763000" y="0"/>
                </a:lnTo>
                <a:lnTo>
                  <a:pt x="87630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rgbClr val="00A3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Unuse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Unuse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Unuse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reeform 6"/>
          <p:cNvSpPr/>
          <p:nvPr userDrawn="1"/>
        </p:nvSpPr>
        <p:spPr>
          <a:xfrm>
            <a:off x="0" y="76200"/>
            <a:ext cx="8686800" cy="152400"/>
          </a:xfrm>
          <a:custGeom>
            <a:avLst/>
            <a:gdLst>
              <a:gd name="connsiteX0" fmla="*/ 0 w 8763000"/>
              <a:gd name="connsiteY0" fmla="*/ 0 h 228600"/>
              <a:gd name="connsiteX1" fmla="*/ 8763000 w 8763000"/>
              <a:gd name="connsiteY1" fmla="*/ 0 h 228600"/>
              <a:gd name="connsiteX2" fmla="*/ 8763000 w 8763000"/>
              <a:gd name="connsiteY2" fmla="*/ 228600 h 228600"/>
              <a:gd name="connsiteX3" fmla="*/ 0 w 8763000"/>
              <a:gd name="connsiteY3" fmla="*/ 228600 h 228600"/>
              <a:gd name="connsiteX4" fmla="*/ 0 w 8763000"/>
              <a:gd name="connsiteY4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63000" h="228600">
                <a:moveTo>
                  <a:pt x="0" y="0"/>
                </a:moveTo>
                <a:lnTo>
                  <a:pt x="8763000" y="0"/>
                </a:lnTo>
                <a:lnTo>
                  <a:pt x="87630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rgbClr val="0098A1"/>
          </a:solidFill>
          <a:ln>
            <a:solidFill>
              <a:srgbClr val="0098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524000"/>
            <a:ext cx="8763000" cy="0"/>
          </a:xfrm>
          <a:prstGeom prst="line">
            <a:avLst/>
          </a:prstGeom>
          <a:ln>
            <a:solidFill>
              <a:srgbClr val="848B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earning Objectives Slide">
    <p:bg>
      <p:bgPr>
        <a:solidFill>
          <a:srgbClr val="0098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5334000" cy="792162"/>
          </a:xfrm>
        </p:spPr>
        <p:txBody>
          <a:bodyPr/>
          <a:lstStyle>
            <a:lvl1pPr>
              <a:defRPr baseline="0">
                <a:solidFill>
                  <a:srgbClr val="0098A1"/>
                </a:solidFill>
              </a:defRPr>
            </a:lvl1pPr>
          </a:lstStyle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  <a:solidFill>
            <a:schemeClr val="bg1"/>
          </a:solidFill>
        </p:spPr>
        <p:txBody>
          <a:bodyPr>
            <a:normAutofit/>
          </a:bodyPr>
          <a:lstStyle>
            <a:lvl1pPr marL="514350" indent="-514350">
              <a:buFont typeface="+mj-lt"/>
              <a:buAutoNum type="arabicPeriod"/>
              <a:defRPr sz="2800">
                <a:solidFill>
                  <a:schemeClr val="tx1"/>
                </a:solidFill>
              </a:defRPr>
            </a:lvl1pPr>
            <a:lvl2pPr>
              <a:buNone/>
              <a:defRPr>
                <a:solidFill>
                  <a:schemeClr val="tx1"/>
                </a:solidFill>
              </a:defRPr>
            </a:lvl2pPr>
            <a:lvl3pPr>
              <a:buNone/>
              <a:defRPr>
                <a:solidFill>
                  <a:schemeClr val="tx1"/>
                </a:solidFill>
              </a:defRPr>
            </a:lvl3pPr>
            <a:lvl4pPr>
              <a:buNone/>
              <a:defRPr>
                <a:solidFill>
                  <a:schemeClr val="tx1"/>
                </a:solidFill>
              </a:defRPr>
            </a:lvl4pPr>
            <a:lvl5pPr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7" name="Freeform 6"/>
          <p:cNvSpPr/>
          <p:nvPr userDrawn="1"/>
        </p:nvSpPr>
        <p:spPr>
          <a:xfrm>
            <a:off x="0" y="76200"/>
            <a:ext cx="5791200" cy="152400"/>
          </a:xfrm>
          <a:custGeom>
            <a:avLst/>
            <a:gdLst>
              <a:gd name="connsiteX0" fmla="*/ 0 w 8763000"/>
              <a:gd name="connsiteY0" fmla="*/ 0 h 228600"/>
              <a:gd name="connsiteX1" fmla="*/ 8763000 w 8763000"/>
              <a:gd name="connsiteY1" fmla="*/ 0 h 228600"/>
              <a:gd name="connsiteX2" fmla="*/ 8763000 w 8763000"/>
              <a:gd name="connsiteY2" fmla="*/ 228600 h 228600"/>
              <a:gd name="connsiteX3" fmla="*/ 0 w 8763000"/>
              <a:gd name="connsiteY3" fmla="*/ 228600 h 228600"/>
              <a:gd name="connsiteX4" fmla="*/ 0 w 8763000"/>
              <a:gd name="connsiteY4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63000" h="228600">
                <a:moveTo>
                  <a:pt x="0" y="0"/>
                </a:moveTo>
                <a:lnTo>
                  <a:pt x="8763000" y="0"/>
                </a:lnTo>
                <a:lnTo>
                  <a:pt x="87630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reeform 6"/>
          <p:cNvSpPr/>
          <p:nvPr userDrawn="1"/>
        </p:nvSpPr>
        <p:spPr>
          <a:xfrm>
            <a:off x="0" y="76200"/>
            <a:ext cx="8686800" cy="152400"/>
          </a:xfrm>
          <a:custGeom>
            <a:avLst/>
            <a:gdLst>
              <a:gd name="connsiteX0" fmla="*/ 0 w 8763000"/>
              <a:gd name="connsiteY0" fmla="*/ 0 h 228600"/>
              <a:gd name="connsiteX1" fmla="*/ 8763000 w 8763000"/>
              <a:gd name="connsiteY1" fmla="*/ 0 h 228600"/>
              <a:gd name="connsiteX2" fmla="*/ 8763000 w 8763000"/>
              <a:gd name="connsiteY2" fmla="*/ 228600 h 228600"/>
              <a:gd name="connsiteX3" fmla="*/ 0 w 8763000"/>
              <a:gd name="connsiteY3" fmla="*/ 228600 h 228600"/>
              <a:gd name="connsiteX4" fmla="*/ 0 w 8763000"/>
              <a:gd name="connsiteY4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63000" h="228600">
                <a:moveTo>
                  <a:pt x="0" y="0"/>
                </a:moveTo>
                <a:lnTo>
                  <a:pt x="8763000" y="0"/>
                </a:lnTo>
                <a:lnTo>
                  <a:pt x="87630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rgbClr val="0098A1"/>
          </a:solidFill>
          <a:ln>
            <a:solidFill>
              <a:srgbClr val="0098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524000"/>
            <a:ext cx="8763000" cy="0"/>
          </a:xfrm>
          <a:prstGeom prst="line">
            <a:avLst/>
          </a:prstGeom>
          <a:ln>
            <a:solidFill>
              <a:srgbClr val="848B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81150"/>
            <a:ext cx="4040188" cy="639762"/>
          </a:xfrm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5C7E8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209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81150"/>
            <a:ext cx="4041775" cy="639762"/>
          </a:xfrm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5C7E8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209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0" y="76200"/>
            <a:ext cx="8686800" cy="152400"/>
          </a:xfrm>
          <a:custGeom>
            <a:avLst/>
            <a:gdLst>
              <a:gd name="connsiteX0" fmla="*/ 0 w 8763000"/>
              <a:gd name="connsiteY0" fmla="*/ 0 h 228600"/>
              <a:gd name="connsiteX1" fmla="*/ 8763000 w 8763000"/>
              <a:gd name="connsiteY1" fmla="*/ 0 h 228600"/>
              <a:gd name="connsiteX2" fmla="*/ 8763000 w 8763000"/>
              <a:gd name="connsiteY2" fmla="*/ 228600 h 228600"/>
              <a:gd name="connsiteX3" fmla="*/ 0 w 8763000"/>
              <a:gd name="connsiteY3" fmla="*/ 228600 h 228600"/>
              <a:gd name="connsiteX4" fmla="*/ 0 w 8763000"/>
              <a:gd name="connsiteY4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63000" h="228600">
                <a:moveTo>
                  <a:pt x="0" y="0"/>
                </a:moveTo>
                <a:lnTo>
                  <a:pt x="8763000" y="0"/>
                </a:lnTo>
                <a:lnTo>
                  <a:pt x="87630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rgbClr val="0098A1"/>
          </a:solidFill>
          <a:ln>
            <a:solidFill>
              <a:srgbClr val="0098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524000"/>
            <a:ext cx="8763000" cy="0"/>
          </a:xfrm>
          <a:prstGeom prst="line">
            <a:avLst/>
          </a:prstGeom>
          <a:ln>
            <a:solidFill>
              <a:srgbClr val="848B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with Bylin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60900"/>
            <a:ext cx="7772400" cy="977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0">
                <a:solidFill>
                  <a:srgbClr val="5C7E8E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0098A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inition or Smart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6" name="Freeform 5"/>
          <p:cNvSpPr/>
          <p:nvPr userDrawn="1"/>
        </p:nvSpPr>
        <p:spPr>
          <a:xfrm>
            <a:off x="0" y="152400"/>
            <a:ext cx="4953000" cy="152400"/>
          </a:xfrm>
          <a:custGeom>
            <a:avLst/>
            <a:gdLst>
              <a:gd name="connsiteX0" fmla="*/ 0 w 8763000"/>
              <a:gd name="connsiteY0" fmla="*/ 0 h 228600"/>
              <a:gd name="connsiteX1" fmla="*/ 8763000 w 8763000"/>
              <a:gd name="connsiteY1" fmla="*/ 0 h 228600"/>
              <a:gd name="connsiteX2" fmla="*/ 8763000 w 8763000"/>
              <a:gd name="connsiteY2" fmla="*/ 228600 h 228600"/>
              <a:gd name="connsiteX3" fmla="*/ 0 w 8763000"/>
              <a:gd name="connsiteY3" fmla="*/ 228600 h 228600"/>
              <a:gd name="connsiteX4" fmla="*/ 0 w 8763000"/>
              <a:gd name="connsiteY4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63000" h="228600">
                <a:moveTo>
                  <a:pt x="0" y="0"/>
                </a:moveTo>
                <a:lnTo>
                  <a:pt x="8763000" y="0"/>
                </a:lnTo>
                <a:lnTo>
                  <a:pt x="87630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rgbClr val="FEEA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295400"/>
            <a:ext cx="495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0" y="381000"/>
            <a:ext cx="5029200" cy="838200"/>
          </a:xfrm>
        </p:spPr>
        <p:txBody>
          <a:bodyPr anchor="ctr">
            <a:normAutofit/>
          </a:bodyPr>
          <a:lstStyle>
            <a:lvl1pPr algn="ctr">
              <a:buFontTx/>
              <a:buNone/>
              <a:defRPr sz="4400">
                <a:solidFill>
                  <a:srgbClr val="E57B00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0" y="457200"/>
            <a:ext cx="2590800" cy="762000"/>
          </a:xfrm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 b="1" baseline="0">
                <a:solidFill>
                  <a:srgbClr val="0098A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Figure #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2590800" y="457200"/>
            <a:ext cx="6553200" cy="762000"/>
          </a:xfrm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 baseline="0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Figure Heading</a:t>
            </a:r>
          </a:p>
        </p:txBody>
      </p:sp>
      <p:sp>
        <p:nvSpPr>
          <p:cNvPr id="6" name="Freeform 5"/>
          <p:cNvSpPr/>
          <p:nvPr userDrawn="1"/>
        </p:nvSpPr>
        <p:spPr>
          <a:xfrm>
            <a:off x="0" y="228600"/>
            <a:ext cx="9144000" cy="152400"/>
          </a:xfrm>
          <a:custGeom>
            <a:avLst/>
            <a:gdLst>
              <a:gd name="connsiteX0" fmla="*/ 0 w 8763000"/>
              <a:gd name="connsiteY0" fmla="*/ 0 h 228600"/>
              <a:gd name="connsiteX1" fmla="*/ 8763000 w 8763000"/>
              <a:gd name="connsiteY1" fmla="*/ 0 h 228600"/>
              <a:gd name="connsiteX2" fmla="*/ 8763000 w 8763000"/>
              <a:gd name="connsiteY2" fmla="*/ 228600 h 228600"/>
              <a:gd name="connsiteX3" fmla="*/ 0 w 8763000"/>
              <a:gd name="connsiteY3" fmla="*/ 228600 h 228600"/>
              <a:gd name="connsiteX4" fmla="*/ 0 w 8763000"/>
              <a:gd name="connsiteY4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63000" h="228600">
                <a:moveTo>
                  <a:pt x="0" y="0"/>
                </a:moveTo>
                <a:lnTo>
                  <a:pt x="8763000" y="0"/>
                </a:lnTo>
                <a:lnTo>
                  <a:pt x="87630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rgbClr val="0098A1"/>
          </a:solidFill>
          <a:ln>
            <a:solidFill>
              <a:srgbClr val="0098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219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4876800"/>
            <a:ext cx="7924800" cy="10668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rgbClr val="5C7E8E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 Slide">
    <p:bg>
      <p:bgPr>
        <a:solidFill>
          <a:srgbClr val="0098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52800" y="228600"/>
            <a:ext cx="5334000" cy="792162"/>
          </a:xfrm>
        </p:spPr>
        <p:txBody>
          <a:bodyPr/>
          <a:lstStyle>
            <a:lvl1pPr>
              <a:defRPr baseline="0">
                <a:solidFill>
                  <a:srgbClr val="0098A1"/>
                </a:solidFill>
              </a:defRPr>
            </a:lvl1pPr>
          </a:lstStyle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reeform 6"/>
          <p:cNvSpPr/>
          <p:nvPr userDrawn="1"/>
        </p:nvSpPr>
        <p:spPr>
          <a:xfrm>
            <a:off x="3352800" y="76200"/>
            <a:ext cx="5791200" cy="152400"/>
          </a:xfrm>
          <a:custGeom>
            <a:avLst/>
            <a:gdLst>
              <a:gd name="connsiteX0" fmla="*/ 0 w 8763000"/>
              <a:gd name="connsiteY0" fmla="*/ 0 h 228600"/>
              <a:gd name="connsiteX1" fmla="*/ 8763000 w 8763000"/>
              <a:gd name="connsiteY1" fmla="*/ 0 h 228600"/>
              <a:gd name="connsiteX2" fmla="*/ 8763000 w 8763000"/>
              <a:gd name="connsiteY2" fmla="*/ 228600 h 228600"/>
              <a:gd name="connsiteX3" fmla="*/ 0 w 8763000"/>
              <a:gd name="connsiteY3" fmla="*/ 228600 h 228600"/>
              <a:gd name="connsiteX4" fmla="*/ 0 w 8763000"/>
              <a:gd name="connsiteY4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63000" h="228600">
                <a:moveTo>
                  <a:pt x="0" y="0"/>
                </a:moveTo>
                <a:lnTo>
                  <a:pt x="8763000" y="0"/>
                </a:lnTo>
                <a:lnTo>
                  <a:pt x="87630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24600"/>
            <a:ext cx="7924800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8305800" y="6596390"/>
            <a:ext cx="838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baseline="0" dirty="0" smtClean="0">
                <a:latin typeface="Times New Roman" pitchFamily="18" charset="0"/>
                <a:cs typeface="Times New Roman" pitchFamily="18" charset="0"/>
              </a:rPr>
              <a:t>17 - </a:t>
            </a:r>
            <a:fld id="{47F0489A-BB9D-45DA-BAB8-D28922513BE6}" type="slidenum">
              <a:rPr lang="en-US" sz="1050" b="1" smtClean="0">
                <a:latin typeface="Times New Roman" pitchFamily="18" charset="0"/>
                <a:cs typeface="Times New Roman" pitchFamily="18" charset="0"/>
              </a:rPr>
              <a:pPr algn="r"/>
              <a:t>‹#›</a:t>
            </a:fld>
            <a:endParaRPr lang="en-US" sz="105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3" r:id="rId5"/>
    <p:sldLayoutId id="2147483651" r:id="rId6"/>
    <p:sldLayoutId id="2147483654" r:id="rId7"/>
    <p:sldLayoutId id="2147483655" r:id="rId8"/>
    <p:sldLayoutId id="2147483662" r:id="rId9"/>
    <p:sldLayoutId id="2147483657" r:id="rId10"/>
    <p:sldLayoutId id="2147483660" r:id="rId11"/>
    <p:sldLayoutId id="2147483656" r:id="rId12"/>
    <p:sldLayoutId id="2147483658" r:id="rId13"/>
    <p:sldLayoutId id="2147483659" r:id="rId14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MANAGEMENT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Ricky W. Griffin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mtClean="0"/>
              <a:t>TWELFTH EDITION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 Five: The Leading Process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4"/>
          </p:nvPr>
        </p:nvSpPr>
        <p:spPr>
          <a:xfrm>
            <a:off x="0" y="3886200"/>
            <a:ext cx="8839200" cy="1676400"/>
          </a:xfrm>
        </p:spPr>
        <p:txBody>
          <a:bodyPr/>
          <a:lstStyle/>
          <a:p>
            <a:r>
              <a:rPr lang="en-US" dirty="0" smtClean="0"/>
              <a:t>Chapter Seventeen: Managing Interpersonal Relations and Communication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Interpersonal Communication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A3B4"/>
                </a:solidFill>
              </a:rPr>
              <a:t>Choosing the right form</a:t>
            </a:r>
          </a:p>
          <a:p>
            <a:pPr lvl="1"/>
            <a:r>
              <a:rPr lang="en-US" dirty="0" smtClean="0"/>
              <a:t>The situation determines the best medium.</a:t>
            </a:r>
          </a:p>
          <a:p>
            <a:pPr lvl="1"/>
            <a:r>
              <a:rPr lang="en-US" dirty="0" smtClean="0"/>
              <a:t>Oral communication is better when the message is personal, nonroutine, and brief.</a:t>
            </a:r>
          </a:p>
          <a:p>
            <a:pPr lvl="1"/>
            <a:r>
              <a:rPr lang="en-US" dirty="0" smtClean="0"/>
              <a:t>Written communication is better when the message is impersonal, routine, and longer.</a:t>
            </a:r>
          </a:p>
          <a:p>
            <a:pPr lvl="1"/>
            <a:r>
              <a:rPr lang="en-US" dirty="0" smtClean="0"/>
              <a:t>Managers can combine media to capitalize on the advantages of each.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Communication in Networks and Work Teams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E95A53"/>
                </a:solidFill>
              </a:rPr>
              <a:t>communication network </a:t>
            </a:r>
          </a:p>
          <a:p>
            <a:pPr lvl="1"/>
            <a:r>
              <a:rPr lang="en-US" dirty="0" smtClean="0"/>
              <a:t>is the pattern through which the members of a group communicate.</a:t>
            </a:r>
          </a:p>
          <a:p>
            <a:pPr lvl="1"/>
            <a:r>
              <a:rPr lang="en-US" dirty="0" smtClean="0"/>
              <a:t>Various patterns exist.  </a:t>
            </a:r>
          </a:p>
          <a:p>
            <a:pPr lvl="1"/>
            <a:r>
              <a:rPr lang="en-US" dirty="0" smtClean="0"/>
              <a:t>Centralized networks show the greatest efficiency when tasks are simple and routine.</a:t>
            </a:r>
          </a:p>
          <a:p>
            <a:pPr lvl="2"/>
            <a:r>
              <a:rPr lang="en-US" dirty="0" smtClean="0"/>
              <a:t>The wheel is the most centralized form.</a:t>
            </a:r>
          </a:p>
          <a:p>
            <a:pPr lvl="1"/>
            <a:r>
              <a:rPr lang="en-US" dirty="0" smtClean="0"/>
              <a:t>Decentralized networks work best for complex and nonroutine tasks.</a:t>
            </a:r>
          </a:p>
          <a:p>
            <a:pPr lvl="2"/>
            <a:r>
              <a:rPr lang="en-US" dirty="0" smtClean="0"/>
              <a:t>The all-channel network is the most decentralized.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Figure 17.2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Types of Communication Networks</a:t>
            </a:r>
            <a:endParaRPr lang="en-US" dirty="0"/>
          </a:p>
        </p:txBody>
      </p:sp>
      <p:pic>
        <p:nvPicPr>
          <p:cNvPr id="86" name="Picture 85" descr="The chain communication network.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4572000"/>
            <a:ext cx="3145183" cy="1219200"/>
          </a:xfrm>
          <a:prstGeom prst="rect">
            <a:avLst/>
          </a:prstGeom>
        </p:spPr>
      </p:pic>
      <p:pic>
        <p:nvPicPr>
          <p:cNvPr id="87" name="Picture 86" descr="The circle communication network.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1295400"/>
            <a:ext cx="2133600" cy="2266950"/>
          </a:xfrm>
          <a:prstGeom prst="rect">
            <a:avLst/>
          </a:prstGeom>
        </p:spPr>
      </p:pic>
      <p:pic>
        <p:nvPicPr>
          <p:cNvPr id="88" name="Picture 87" descr="The all channel communication network.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3886199"/>
            <a:ext cx="2057400" cy="2223597"/>
          </a:xfrm>
          <a:prstGeom prst="rect">
            <a:avLst/>
          </a:prstGeom>
        </p:spPr>
      </p:pic>
      <p:pic>
        <p:nvPicPr>
          <p:cNvPr id="89" name="Picture 88" descr="The Wheel communication network.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1447800"/>
            <a:ext cx="2625969" cy="2667000"/>
          </a:xfrm>
          <a:prstGeom prst="rect">
            <a:avLst/>
          </a:prstGeom>
        </p:spPr>
      </p:pic>
      <p:pic>
        <p:nvPicPr>
          <p:cNvPr id="90" name="Picture 89" descr="The Y communication network.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33800" y="2267762"/>
            <a:ext cx="1828800" cy="2380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Organizational Communication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E95A53"/>
                </a:solidFill>
              </a:rPr>
              <a:t>Vertical communication </a:t>
            </a:r>
          </a:p>
          <a:p>
            <a:pPr lvl="1"/>
            <a:r>
              <a:rPr lang="en-US" dirty="0" smtClean="0"/>
              <a:t>flows up and down the organization, usually along formal reporting lines; may involve several different levels of the organization.</a:t>
            </a:r>
          </a:p>
          <a:p>
            <a:pPr lvl="2"/>
            <a:r>
              <a:rPr lang="en-US" i="1" dirty="0" smtClean="0"/>
              <a:t>Upward communication </a:t>
            </a:r>
            <a:r>
              <a:rPr lang="en-US" dirty="0" smtClean="0"/>
              <a:t>consists of messages from subordinates to superiors.  </a:t>
            </a:r>
          </a:p>
          <a:p>
            <a:pPr lvl="3"/>
            <a:r>
              <a:rPr lang="en-US" dirty="0" smtClean="0"/>
              <a:t>More subject to distortion than downward communication.</a:t>
            </a:r>
          </a:p>
          <a:p>
            <a:pPr lvl="2"/>
            <a:r>
              <a:rPr lang="en-US" i="1" dirty="0" smtClean="0"/>
              <a:t>Downward communication </a:t>
            </a:r>
            <a:r>
              <a:rPr lang="en-US" dirty="0" smtClean="0"/>
              <a:t>occurs when information flows down the hierarchy.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Organizational Communication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E95A53"/>
                </a:solidFill>
              </a:rPr>
              <a:t>Horizontal communication </a:t>
            </a:r>
          </a:p>
          <a:p>
            <a:pPr lvl="1"/>
            <a:r>
              <a:rPr lang="en-US" dirty="0" smtClean="0"/>
              <a:t>flows laterally within the organization, involves colleagues and peers at the same level and may involve different organizational units.</a:t>
            </a:r>
          </a:p>
          <a:p>
            <a:pPr lvl="1"/>
            <a:r>
              <a:rPr lang="en-US" dirty="0" smtClean="0"/>
              <a:t>Probably occurs more among managers than among nonmanagers.</a:t>
            </a:r>
          </a:p>
          <a:p>
            <a:pPr lvl="1"/>
            <a:r>
              <a:rPr lang="en-US" dirty="0" smtClean="0"/>
              <a:t>Facilitates coordination, helps problem solving, and plays a major role in cross-departmental work teams.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Digital Communication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Electronic communication has taken on greater importance for managers.</a:t>
            </a:r>
          </a:p>
          <a:p>
            <a:pPr lvl="1"/>
            <a:r>
              <a:rPr lang="en-US" dirty="0" smtClean="0"/>
              <a:t>Formal information systems effectively link various areas of the organization by computer.</a:t>
            </a:r>
          </a:p>
          <a:p>
            <a:pPr lvl="1"/>
            <a:r>
              <a:rPr lang="en-US" dirty="0" smtClean="0"/>
              <a:t>Personal electronic technology refers primarily to email and cell phones.</a:t>
            </a:r>
          </a:p>
          <a:p>
            <a:pPr lvl="2"/>
            <a:r>
              <a:rPr lang="en-US" dirty="0" smtClean="0"/>
              <a:t>While convenient, they can add stress.</a:t>
            </a:r>
          </a:p>
          <a:p>
            <a:pPr lvl="2"/>
            <a:r>
              <a:rPr lang="en-US" dirty="0" smtClean="0"/>
              <a:t>Come at the expense of face-to-face meetings.</a:t>
            </a:r>
          </a:p>
          <a:p>
            <a:pPr lvl="3"/>
            <a:r>
              <a:rPr lang="en-US" dirty="0" smtClean="0"/>
              <a:t>Makes it more difficult  to build a strong culture or develop solid relationships.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Figure 17.3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Formal Communication in Organizations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81000" y="4495800"/>
            <a:ext cx="8382000" cy="152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Many firms place the task of developing a formal information system on the chief information officer (CIO)</a:t>
            </a:r>
            <a:endParaRPr lang="en-US" dirty="0"/>
          </a:p>
        </p:txBody>
      </p:sp>
      <p:pic>
        <p:nvPicPr>
          <p:cNvPr id="6" name="Picture 100" descr="Formal communication in organizations follows official reporting relationships or prescribed channels. For example, vertical&#10;communication, shown here with the solid lines, flows between levels in the organization and involves subordinates and their&#10;managers. Horizontal communication, shown with dashed lines, flows between people at the same level and is usually used&#10;to facilitate coordination.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2390" y="1987550"/>
            <a:ext cx="8259857" cy="2508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Figure 17.4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Informal Communication in Organizations</a:t>
            </a:r>
            <a:endParaRPr lang="en-US" dirty="0"/>
          </a:p>
        </p:txBody>
      </p:sp>
      <p:pic>
        <p:nvPicPr>
          <p:cNvPr id="6" name="Picture 94" descr="Informal communication in organizations may or may not follow official reporting relationships or prescribed channels. It may&#10;cross different levels and different departments or work units, and may or may not have anything to do with official&#10;organizational business.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8966" y="1816100"/>
            <a:ext cx="8059717" cy="2527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 descr="The infromal communication channel is the red line."/>
          <p:cNvGrpSpPr/>
          <p:nvPr/>
        </p:nvGrpSpPr>
        <p:grpSpPr>
          <a:xfrm>
            <a:off x="731562" y="4800600"/>
            <a:ext cx="5699706" cy="670609"/>
            <a:chOff x="731562" y="4800600"/>
            <a:chExt cx="5699706" cy="670609"/>
          </a:xfrm>
        </p:grpSpPr>
        <p:sp>
          <p:nvSpPr>
            <p:cNvPr id="8" name="TextBox 7"/>
            <p:cNvSpPr txBox="1"/>
            <p:nvPr/>
          </p:nvSpPr>
          <p:spPr>
            <a:xfrm>
              <a:off x="731562" y="5071099"/>
              <a:ext cx="45262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+mj-lt"/>
                </a:rPr>
                <a:t>Informal communication channel </a:t>
              </a:r>
              <a:r>
                <a:rPr lang="en-US" sz="2000" b="1" dirty="0" smtClean="0">
                  <a:solidFill>
                    <a:srgbClr val="C00000"/>
                  </a:solidFill>
                  <a:latin typeface="+mj-lt"/>
                </a:rPr>
                <a:t>…</a:t>
              </a:r>
              <a:endParaRPr lang="en-US" sz="2000" b="1" dirty="0">
                <a:solidFill>
                  <a:srgbClr val="C00000"/>
                </a:solidFill>
                <a:latin typeface="+mj-lt"/>
              </a:endParaRPr>
            </a:p>
          </p:txBody>
        </p:sp>
        <p:cxnSp>
          <p:nvCxnSpPr>
            <p:cNvPr id="9" name="Elbow Connector 8"/>
            <p:cNvCxnSpPr/>
            <p:nvPr/>
          </p:nvCxnSpPr>
          <p:spPr bwMode="auto">
            <a:xfrm flipV="1">
              <a:off x="5334000" y="4800600"/>
              <a:ext cx="1097268" cy="488866"/>
            </a:xfrm>
            <a:prstGeom prst="bentConnector3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Informal Communication in Organizations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some cases communication transcends formal channels and follows any of several informal methods.</a:t>
            </a:r>
          </a:p>
          <a:p>
            <a:r>
              <a:rPr lang="en-US" dirty="0" smtClean="0"/>
              <a:t>Common forms include:</a:t>
            </a:r>
          </a:p>
          <a:p>
            <a:pPr lvl="1"/>
            <a:r>
              <a:rPr lang="en-US" dirty="0" smtClean="0"/>
              <a:t>The grapevine.</a:t>
            </a:r>
          </a:p>
          <a:p>
            <a:pPr lvl="1"/>
            <a:r>
              <a:rPr lang="en-US" dirty="0" smtClean="0"/>
              <a:t>Management by wandering around.</a:t>
            </a:r>
          </a:p>
          <a:p>
            <a:pPr lvl="1"/>
            <a:r>
              <a:rPr lang="en-US" dirty="0" smtClean="0"/>
              <a:t>Nonverbal communication.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Figure 17.5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Common Grapevine Chains Found in Organizations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0" y="4724400"/>
            <a:ext cx="9144000" cy="1447800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E95A53"/>
                </a:solidFill>
              </a:rPr>
              <a:t>grapevine</a:t>
            </a:r>
            <a:r>
              <a:rPr lang="en-US" dirty="0" smtClean="0"/>
              <a:t> is an informal communication network among people in an organization.</a:t>
            </a:r>
            <a:endParaRPr lang="en-US" dirty="0"/>
          </a:p>
        </p:txBody>
      </p:sp>
      <p:pic>
        <p:nvPicPr>
          <p:cNvPr id="6" name="Picture 85" descr="The two most common grapevine chains in organizations are the gossip chain (in which one person communicates messages to many others) and the cluster chain (in which many&#10;people pass messages to a few others).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08694" y="1417638"/>
            <a:ext cx="7326611" cy="34242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Describe the interpersonal nature of organizations.</a:t>
            </a:r>
          </a:p>
          <a:p>
            <a:r>
              <a:rPr lang="en-US" dirty="0" smtClean="0"/>
              <a:t>Describe the role and importance of communication in the manager’s job.</a:t>
            </a:r>
          </a:p>
          <a:p>
            <a:r>
              <a:rPr lang="en-US" dirty="0" smtClean="0"/>
              <a:t>Identify the basic forms of communication in organizations.</a:t>
            </a:r>
          </a:p>
          <a:p>
            <a:r>
              <a:rPr lang="en-US" dirty="0" smtClean="0"/>
              <a:t>Discuss informal communication, including its various forms and types.</a:t>
            </a:r>
          </a:p>
          <a:p>
            <a:r>
              <a:rPr lang="en-US" dirty="0" smtClean="0"/>
              <a:t>Describe how the communication process can be managed to recognize and overcome barriers.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Grapevine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The grapevine spreads “gossip” but can be fairly accurate.</a:t>
            </a:r>
          </a:p>
          <a:p>
            <a:r>
              <a:rPr lang="en-US" dirty="0" smtClean="0"/>
              <a:t>Informal communication is increasing.</a:t>
            </a:r>
          </a:p>
          <a:p>
            <a:r>
              <a:rPr lang="en-US" dirty="0" smtClean="0"/>
              <a:t>The grapevine cannot be eliminated.</a:t>
            </a:r>
          </a:p>
          <a:p>
            <a:r>
              <a:rPr lang="en-US" dirty="0" smtClean="0">
                <a:solidFill>
                  <a:srgbClr val="00A3B4"/>
                </a:solidFill>
              </a:rPr>
              <a:t>Manage the grapevine</a:t>
            </a:r>
          </a:p>
          <a:p>
            <a:pPr lvl="1"/>
            <a:r>
              <a:rPr lang="en-US" dirty="0" smtClean="0"/>
              <a:t>maintain open channels of communication,</a:t>
            </a:r>
          </a:p>
          <a:p>
            <a:pPr lvl="1"/>
            <a:r>
              <a:rPr lang="en-US" dirty="0" smtClean="0"/>
              <a:t>respond vigorously to inaccurate information,</a:t>
            </a:r>
          </a:p>
          <a:p>
            <a:pPr lvl="1"/>
            <a:r>
              <a:rPr lang="en-US" dirty="0" smtClean="0"/>
              <a:t>use the grapevine to enhance communication.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419600"/>
            <a:ext cx="8305800" cy="1828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 related aspect is the informal interchange among employees that takes place outside the workplace.</a:t>
            </a:r>
          </a:p>
          <a:p>
            <a:r>
              <a:rPr lang="en-US" dirty="0" smtClean="0"/>
              <a:t>These meetings promote a strong culture and enhance understanding of how the organization works.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Informal Communication in Organizations</a:t>
            </a:r>
            <a:endParaRPr lang="en-US" dirty="0"/>
          </a:p>
        </p:txBody>
      </p:sp>
      <p:graphicFrame>
        <p:nvGraphicFramePr>
          <p:cNvPr id="5" name="Diagram 4" descr="Management by wandering around Is an approach to communication that involves the manager’s literally wandering around and having spontaneous conversations with others.&#10;"/>
          <p:cNvGraphicFramePr/>
          <p:nvPr/>
        </p:nvGraphicFramePr>
        <p:xfrm>
          <a:off x="685800" y="2057400"/>
          <a:ext cx="79248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Informal Communication in Organizations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600200"/>
            <a:ext cx="8686800" cy="4648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E95A53"/>
                </a:solidFill>
              </a:rPr>
              <a:t>Nonverbal communication </a:t>
            </a:r>
          </a:p>
          <a:p>
            <a:pPr lvl="1"/>
            <a:r>
              <a:rPr lang="en-US" dirty="0" smtClean="0"/>
              <a:t>is any communication that does not use words or uses words to carry more meaning than the definition of the words themselves.</a:t>
            </a:r>
          </a:p>
          <a:p>
            <a:pPr lvl="1"/>
            <a:r>
              <a:rPr lang="en-US" dirty="0" smtClean="0"/>
              <a:t>Images are created by people’s choice of words.</a:t>
            </a:r>
          </a:p>
          <a:p>
            <a:pPr lvl="1"/>
            <a:r>
              <a:rPr lang="en-US" dirty="0" smtClean="0"/>
              <a:t>Settings are where the communication happens.</a:t>
            </a:r>
          </a:p>
          <a:p>
            <a:pPr lvl="1"/>
            <a:r>
              <a:rPr lang="en-US" dirty="0" smtClean="0"/>
              <a:t>Body language.</a:t>
            </a:r>
          </a:p>
          <a:p>
            <a:pPr lvl="2"/>
            <a:r>
              <a:rPr lang="en-US" dirty="0" smtClean="0"/>
              <a:t>Managers must make sure their body language matches the message they wish to convey.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ny barriers can disrupt effective communication. Some of these barriers involve individual characteristics and processes. Others are functions of the organizational context in which communication is taking place.&#10;Individual barriers to effective communicaiton include conflicting or inconsistent signals, credibility about the subject, reluctance to communication, poor listening skills, and predisposition about the subject.&#10;Organizational barriers to effective communication include semantics, status or power differences, different perceptions, noise, overload, and language differences.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69481" y="1676400"/>
            <a:ext cx="6562724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Table 17.1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Barriers to Effective Communication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0" y="4648200"/>
            <a:ext cx="9144000" cy="137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Several factors may disrupt the communication process or serve as barriers to effective communication.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ecause communication is so important, managers have developed several methods of overcoming barriers to effective communication. Some of these methods involve individual skills, whereas others are based on organizational skills.&#10;Individual skills for overcoming barriers to communication include developing good listening skills, encourage two-way communication, be aware of language and meaning, maintain credibility, be sensitive to receiver's perspective, and be sensitive to sender's perspective.&#10;Organizational skills for overcoming barriers to communication include follow-up, regulating information flow, and understanding the richness of media.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2203" y="1726147"/>
            <a:ext cx="8399594" cy="340570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Table 17.2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Overcoming Barriers to Communication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2" descr="Effective listening skills are a vital part of communication in organizations. There are several barriers that can contribute to poor listening skills in organizations. Fortunately, there are also several practices for improving listening skills.&#10;More effective listening involves staying alert and focused, paying attention, asking questions, keeping an open mind, and assimilating information.&#10;Less effective listeners are passive and laid back, easily distracted, ask no questions, have preconceptions, and disregard information.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22899" y="1325562"/>
            <a:ext cx="7683914" cy="49990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Figure 17.6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More and Less Effective Listening Skills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chapter first established the interpersonal nature of organizations.</a:t>
            </a:r>
          </a:p>
          <a:p>
            <a:r>
              <a:rPr lang="en-US" dirty="0" smtClean="0"/>
              <a:t>The text then discussed communication in the context of the manager’s job.</a:t>
            </a:r>
          </a:p>
          <a:p>
            <a:r>
              <a:rPr lang="en-US" dirty="0" smtClean="0"/>
              <a:t>The chapter identified and discussed forms of interpersonal, group, and organizational communication.</a:t>
            </a:r>
          </a:p>
          <a:p>
            <a:r>
              <a:rPr lang="en-US" dirty="0" smtClean="0"/>
              <a:t>After discussing informal communication, the text described ways of managing organizational communication.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Interpersonal Nature of Organizations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6482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00A3B4"/>
                </a:solidFill>
              </a:rPr>
              <a:t>Vital managerial activities involve</a:t>
            </a:r>
          </a:p>
          <a:p>
            <a:pPr lvl="1"/>
            <a:r>
              <a:rPr lang="en-US" dirty="0" smtClean="0"/>
              <a:t>interpersonal relations, communication, and group processes.</a:t>
            </a:r>
          </a:p>
          <a:p>
            <a:r>
              <a:rPr lang="en-US" dirty="0" smtClean="0">
                <a:solidFill>
                  <a:srgbClr val="00A3B4"/>
                </a:solidFill>
              </a:rPr>
              <a:t>Interpersonal relations fall on two continua</a:t>
            </a:r>
          </a:p>
          <a:p>
            <a:pPr lvl="1"/>
            <a:r>
              <a:rPr lang="en-US" dirty="0" smtClean="0"/>
              <a:t>personal and impersonal, and</a:t>
            </a:r>
          </a:p>
          <a:p>
            <a:pPr lvl="1"/>
            <a:r>
              <a:rPr lang="en-US" dirty="0" smtClean="0"/>
              <a:t>positive and negative.</a:t>
            </a:r>
          </a:p>
          <a:p>
            <a:r>
              <a:rPr lang="en-US" dirty="0" smtClean="0">
                <a:solidFill>
                  <a:srgbClr val="00A3B4"/>
                </a:solidFill>
              </a:rPr>
              <a:t>Possible outcomes of interpersonal relations</a:t>
            </a:r>
          </a:p>
          <a:p>
            <a:pPr lvl="1"/>
            <a:r>
              <a:rPr lang="en-US" dirty="0" smtClean="0"/>
              <a:t>satisfying needs, gaining social support, creating energy, or creating conflict.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5270500"/>
            <a:ext cx="7772400" cy="977900"/>
          </a:xfrm>
        </p:spPr>
        <p:txBody>
          <a:bodyPr/>
          <a:lstStyle/>
          <a:p>
            <a:r>
              <a:rPr lang="en-US" dirty="0" smtClean="0"/>
              <a:t>Meaning is the idea the sender of the communication wishes to convey.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Communication and the Manager’s Job</a:t>
            </a:r>
            <a:endParaRPr lang="en-US" dirty="0"/>
          </a:p>
        </p:txBody>
      </p:sp>
      <p:graphicFrame>
        <p:nvGraphicFramePr>
          <p:cNvPr id="5" name="Diagram 4" descr="Communication Is the process of transmitting information from one person to another.&#10;Effective communicaiton Is the process of sending a message in such a way that the message is as close in meaning as possible to the message intended.&#10;"/>
          <p:cNvGraphicFramePr/>
          <p:nvPr/>
        </p:nvGraphicFramePr>
        <p:xfrm>
          <a:off x="762000" y="1752600"/>
          <a:ext cx="7543800" cy="355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Role of Communication in Management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Managers use communication to fulfill each of the ten basic managerial roles.</a:t>
            </a:r>
          </a:p>
          <a:p>
            <a:pPr lvl="1"/>
            <a:r>
              <a:rPr lang="en-US" dirty="0" smtClean="0"/>
              <a:t>Three interpersonal roles, three informational roles, and four decisional roles.  </a:t>
            </a:r>
          </a:p>
          <a:p>
            <a:r>
              <a:rPr lang="en-US" dirty="0" smtClean="0"/>
              <a:t>They use communication to carry out the basic management functions.</a:t>
            </a:r>
          </a:p>
          <a:p>
            <a:pPr lvl="1"/>
            <a:r>
              <a:rPr lang="en-US" dirty="0" smtClean="0"/>
              <a:t>Planning, organizing, leading and controlling.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Communication Process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process begins when the sender wants to transmit a message to the receiver.</a:t>
            </a:r>
          </a:p>
          <a:p>
            <a:r>
              <a:rPr lang="en-US" dirty="0" smtClean="0"/>
              <a:t>The sender encodes the meaning.</a:t>
            </a:r>
          </a:p>
          <a:p>
            <a:r>
              <a:rPr lang="en-US" dirty="0" smtClean="0"/>
              <a:t>The sender transmits the message.</a:t>
            </a:r>
          </a:p>
          <a:p>
            <a:r>
              <a:rPr lang="en-US" dirty="0" smtClean="0"/>
              <a:t>The message is received and decoded back.</a:t>
            </a:r>
          </a:p>
          <a:p>
            <a:r>
              <a:rPr lang="en-US" dirty="0" smtClean="0"/>
              <a:t>If prompted, the cycle begins again.</a:t>
            </a:r>
          </a:p>
          <a:p>
            <a:r>
              <a:rPr lang="en-US" dirty="0" smtClean="0"/>
              <a:t>“Noise”, is anything that disrupts the process.</a:t>
            </a:r>
          </a:p>
          <a:p>
            <a:pPr lvl="1"/>
            <a:r>
              <a:rPr lang="en-US" dirty="0" smtClean="0"/>
              <a:t>Can occur anywhere along the path.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0" y="0"/>
            <a:ext cx="6096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120" descr="Steps in the communication process are meaning, encoding, transmission through channels, decoding, meaning, encoding, transmission through channels, decoding, and meaning.&#10;noise can disrupt the communication process at any step. Managers must therefore understand that a conversation in the next office, a fax machine out of paper, and the receiver’s worries may all thwart the manager’s best attempts to communicate.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43001" y="1295400"/>
            <a:ext cx="6400799" cy="50581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Figure 17.1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667000" y="381000"/>
            <a:ext cx="64770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The Communication Process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Interpersonal Communication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E95A53"/>
                </a:solidFill>
              </a:rPr>
              <a:t>Oral communication </a:t>
            </a:r>
          </a:p>
          <a:p>
            <a:pPr lvl="1"/>
            <a:r>
              <a:rPr lang="en-US" dirty="0" smtClean="0"/>
              <a:t>takes place in face-to-face conversations, group discussion, telephone calls, and other time when the spoken word is used to express meaning.</a:t>
            </a:r>
          </a:p>
          <a:p>
            <a:pPr lvl="1"/>
            <a:r>
              <a:rPr lang="en-US" dirty="0" smtClean="0"/>
              <a:t>Provides prompt feedback.</a:t>
            </a:r>
          </a:p>
          <a:p>
            <a:pPr lvl="1"/>
            <a:r>
              <a:rPr lang="en-US" dirty="0" smtClean="0"/>
              <a:t>Does not require as much preparation or skill.</a:t>
            </a:r>
          </a:p>
          <a:p>
            <a:pPr lvl="1"/>
            <a:r>
              <a:rPr lang="en-US" dirty="0" smtClean="0"/>
              <a:t>May suffer from inaccuracy.</a:t>
            </a:r>
          </a:p>
          <a:p>
            <a:pPr lvl="1"/>
            <a:r>
              <a:rPr lang="en-US" dirty="0" smtClean="0"/>
              <a:t>Does not allow for considered responses.</a:t>
            </a:r>
          </a:p>
          <a:p>
            <a:pPr lvl="1"/>
            <a:r>
              <a:rPr lang="en-US" dirty="0" smtClean="0"/>
              <a:t>Lacks a permanent record.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Interpersonal Communication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E95A53"/>
                </a:solidFill>
              </a:rPr>
              <a:t>Written communication </a:t>
            </a:r>
          </a:p>
          <a:p>
            <a:pPr lvl="1"/>
            <a:r>
              <a:rPr lang="en-US" dirty="0" smtClean="0"/>
              <a:t>is memos, letters, reports, notes, and other times when the written word is used to transmit meaning.</a:t>
            </a:r>
          </a:p>
          <a:p>
            <a:r>
              <a:rPr lang="en-US" dirty="0" smtClean="0"/>
              <a:t>Inhibits feedback and interchange.</a:t>
            </a:r>
          </a:p>
          <a:p>
            <a:r>
              <a:rPr lang="en-US" dirty="0" smtClean="0"/>
              <a:t>More difficult and time consuming.</a:t>
            </a:r>
          </a:p>
          <a:p>
            <a:r>
              <a:rPr lang="en-US" dirty="0" smtClean="0"/>
              <a:t>Usually accurate and allows receiver review.</a:t>
            </a:r>
          </a:p>
          <a:p>
            <a:r>
              <a:rPr lang="en-US" dirty="0" smtClean="0"/>
              <a:t>Provides a permanent record.</a:t>
            </a:r>
          </a:p>
          <a:p>
            <a:r>
              <a:rPr lang="en-US" dirty="0" smtClean="0"/>
              <a:t>Preferable when important details are involved.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2184</TotalTime>
  <Words>2362</Words>
  <Application>Microsoft Office PowerPoint</Application>
  <PresentationFormat>On-screen Show (4:3)</PresentationFormat>
  <Paragraphs>163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MANAGEMENT</vt:lpstr>
      <vt:lpstr>Learning Outcomes</vt:lpstr>
      <vt:lpstr>Interpersonal Nature of Organizations</vt:lpstr>
      <vt:lpstr>Communication and the Manager’s Job</vt:lpstr>
      <vt:lpstr>The Role of Communication in Management</vt:lpstr>
      <vt:lpstr>The Communication Process</vt:lpstr>
      <vt:lpstr>Slide 7</vt:lpstr>
      <vt:lpstr>Interpersonal Communication</vt:lpstr>
      <vt:lpstr>Interpersonal Communication</vt:lpstr>
      <vt:lpstr>Interpersonal Communication</vt:lpstr>
      <vt:lpstr>Communication in Networks and Work Teams</vt:lpstr>
      <vt:lpstr>Slide 12</vt:lpstr>
      <vt:lpstr>Organizational Communication</vt:lpstr>
      <vt:lpstr>Organizational Communication</vt:lpstr>
      <vt:lpstr>Digital Communication</vt:lpstr>
      <vt:lpstr>Slide 16</vt:lpstr>
      <vt:lpstr>Slide 17</vt:lpstr>
      <vt:lpstr>Informal Communication in Organizations</vt:lpstr>
      <vt:lpstr>Slide 19</vt:lpstr>
      <vt:lpstr>The Grapevine</vt:lpstr>
      <vt:lpstr>Informal Communication in Organizations</vt:lpstr>
      <vt:lpstr>Informal Communication in Organizations</vt:lpstr>
      <vt:lpstr>Slide 23</vt:lpstr>
      <vt:lpstr>Slide 24</vt:lpstr>
      <vt:lpstr>Slide 25</vt:lpstr>
      <vt:lpstr>Summary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owner</cp:lastModifiedBy>
  <cp:revision>83</cp:revision>
  <dcterms:created xsi:type="dcterms:W3CDTF">2015-05-20T15:20:11Z</dcterms:created>
  <dcterms:modified xsi:type="dcterms:W3CDTF">2015-10-27T18:14:28Z</dcterms:modified>
</cp:coreProperties>
</file>