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1" r:id="rId5"/>
    <p:sldId id="260" r:id="rId6"/>
    <p:sldId id="262" r:id="rId7"/>
    <p:sldId id="263" r:id="rId8"/>
    <p:sldId id="288" r:id="rId9"/>
    <p:sldId id="266" r:id="rId10"/>
    <p:sldId id="265" r:id="rId11"/>
    <p:sldId id="267" r:id="rId12"/>
    <p:sldId id="268" r:id="rId13"/>
    <p:sldId id="269" r:id="rId14"/>
    <p:sldId id="270" r:id="rId15"/>
    <p:sldId id="271" r:id="rId16"/>
    <p:sldId id="272" r:id="rId17"/>
    <p:sldId id="273" r:id="rId18"/>
    <p:sldId id="274" r:id="rId19"/>
    <p:sldId id="287" r:id="rId20"/>
    <p:sldId id="275" r:id="rId21"/>
    <p:sldId id="289" r:id="rId22"/>
    <p:sldId id="277" r:id="rId23"/>
    <p:sldId id="278" r:id="rId24"/>
    <p:sldId id="279" r:id="rId25"/>
    <p:sldId id="280" r:id="rId26"/>
    <p:sldId id="281" r:id="rId27"/>
    <p:sldId id="282" r:id="rId28"/>
    <p:sldId id="283" r:id="rId29"/>
    <p:sldId id="285" r:id="rId30"/>
    <p:sldId id="286"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AC9"/>
    <a:srgbClr val="E0F2FB"/>
    <a:srgbClr val="00A3B4"/>
    <a:srgbClr val="0098A1"/>
    <a:srgbClr val="E95A53"/>
    <a:srgbClr val="5C7E8E"/>
    <a:srgbClr val="D8E8C4"/>
    <a:srgbClr val="848BB9"/>
    <a:srgbClr val="002765"/>
    <a:srgbClr val="E57B00"/>
  </p:clrMru>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330B8-7716-471F-9DE1-D2FFC41E95A1}"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75A56288-B04C-42C4-B254-1FB8105A138A}">
      <dgm:prSet phldrT="[Text]"/>
      <dgm:spPr>
        <a:solidFill>
          <a:srgbClr val="E0F2FB"/>
        </a:solidFill>
      </dgm:spPr>
      <dgm:t>
        <a:bodyPr/>
        <a:lstStyle/>
        <a:p>
          <a:r>
            <a:rPr lang="en-US" b="1" dirty="0" smtClean="0">
              <a:solidFill>
                <a:srgbClr val="E95A53"/>
              </a:solidFill>
              <a:latin typeface="+mj-lt"/>
            </a:rPr>
            <a:t>Group </a:t>
          </a:r>
          <a:endParaRPr lang="en-US" b="1" dirty="0">
            <a:solidFill>
              <a:srgbClr val="E95A53"/>
            </a:solidFill>
            <a:latin typeface="+mj-lt"/>
          </a:endParaRPr>
        </a:p>
      </dgm:t>
    </dgm:pt>
    <dgm:pt modelId="{670206D1-F75D-4131-A4F9-5DAC52B0BB7A}" type="parTrans" cxnId="{462FAD78-46B7-479E-AC42-3366CDBF5C3E}">
      <dgm:prSet/>
      <dgm:spPr/>
      <dgm:t>
        <a:bodyPr/>
        <a:lstStyle/>
        <a:p>
          <a:endParaRPr lang="en-US">
            <a:latin typeface="+mj-lt"/>
          </a:endParaRPr>
        </a:p>
      </dgm:t>
    </dgm:pt>
    <dgm:pt modelId="{87C16CF9-204B-475C-9B20-CA9C9602010F}" type="sibTrans" cxnId="{462FAD78-46B7-479E-AC42-3366CDBF5C3E}">
      <dgm:prSet/>
      <dgm:spPr/>
      <dgm:t>
        <a:bodyPr/>
        <a:lstStyle/>
        <a:p>
          <a:endParaRPr lang="en-US">
            <a:latin typeface="+mj-lt"/>
          </a:endParaRPr>
        </a:p>
      </dgm:t>
    </dgm:pt>
    <dgm:pt modelId="{0E646977-5A34-4B55-9179-802A835D5FAD}">
      <dgm:prSet phldrT="[Text]"/>
      <dgm:spPr>
        <a:solidFill>
          <a:srgbClr val="FEEAC9">
            <a:alpha val="90000"/>
          </a:srgbClr>
        </a:solidFill>
        <a:ln>
          <a:solidFill>
            <a:srgbClr val="FEEAC9">
              <a:alpha val="90000"/>
            </a:srgbClr>
          </a:solidFill>
        </a:ln>
      </dgm:spPr>
      <dgm:t>
        <a:bodyPr/>
        <a:lstStyle/>
        <a:p>
          <a:r>
            <a:rPr lang="en-US" dirty="0" smtClean="0">
              <a:latin typeface="+mj-lt"/>
            </a:rPr>
            <a:t>Consists of two or more people who interact regularly to accomplish a common purpose or goal.</a:t>
          </a:r>
          <a:endParaRPr lang="en-US" dirty="0">
            <a:latin typeface="+mj-lt"/>
          </a:endParaRPr>
        </a:p>
      </dgm:t>
    </dgm:pt>
    <dgm:pt modelId="{B04F7A8A-2CC7-4E7B-9373-09C30872CFE8}" type="parTrans" cxnId="{9411D4AD-D4A6-44D8-B3AF-7C6E9370658E}">
      <dgm:prSet/>
      <dgm:spPr/>
      <dgm:t>
        <a:bodyPr/>
        <a:lstStyle/>
        <a:p>
          <a:endParaRPr lang="en-US">
            <a:latin typeface="+mj-lt"/>
          </a:endParaRPr>
        </a:p>
      </dgm:t>
    </dgm:pt>
    <dgm:pt modelId="{8FCD40E8-6FB5-4666-ACE6-249610FDF78A}" type="sibTrans" cxnId="{9411D4AD-D4A6-44D8-B3AF-7C6E9370658E}">
      <dgm:prSet/>
      <dgm:spPr/>
      <dgm:t>
        <a:bodyPr/>
        <a:lstStyle/>
        <a:p>
          <a:endParaRPr lang="en-US">
            <a:latin typeface="+mj-lt"/>
          </a:endParaRPr>
        </a:p>
      </dgm:t>
    </dgm:pt>
    <dgm:pt modelId="{B5CA5014-362C-4032-83F6-6FB97FA80865}" type="pres">
      <dgm:prSet presAssocID="{545330B8-7716-471F-9DE1-D2FFC41E95A1}" presName="list" presStyleCnt="0">
        <dgm:presLayoutVars>
          <dgm:dir/>
          <dgm:animLvl val="lvl"/>
        </dgm:presLayoutVars>
      </dgm:prSet>
      <dgm:spPr/>
      <dgm:t>
        <a:bodyPr/>
        <a:lstStyle/>
        <a:p>
          <a:endParaRPr lang="en-US"/>
        </a:p>
      </dgm:t>
    </dgm:pt>
    <dgm:pt modelId="{138E6A13-D840-4355-97BA-E98946AA934E}" type="pres">
      <dgm:prSet presAssocID="{75A56288-B04C-42C4-B254-1FB8105A138A}" presName="posSpace" presStyleCnt="0"/>
      <dgm:spPr/>
    </dgm:pt>
    <dgm:pt modelId="{5D648539-8709-4FB9-B84D-55A470231160}" type="pres">
      <dgm:prSet presAssocID="{75A56288-B04C-42C4-B254-1FB8105A138A}" presName="vertFlow" presStyleCnt="0"/>
      <dgm:spPr/>
    </dgm:pt>
    <dgm:pt modelId="{6C88DB31-CA41-440A-AF7B-9BB374CC54DC}" type="pres">
      <dgm:prSet presAssocID="{75A56288-B04C-42C4-B254-1FB8105A138A}" presName="topSpace" presStyleCnt="0"/>
      <dgm:spPr/>
    </dgm:pt>
    <dgm:pt modelId="{154FFB5C-59BF-4B55-8C33-E25C1805F8E9}" type="pres">
      <dgm:prSet presAssocID="{75A56288-B04C-42C4-B254-1FB8105A138A}" presName="firstComp" presStyleCnt="0"/>
      <dgm:spPr/>
    </dgm:pt>
    <dgm:pt modelId="{496CA016-0EFB-4DD3-B90D-A83A2376A01B}" type="pres">
      <dgm:prSet presAssocID="{75A56288-B04C-42C4-B254-1FB8105A138A}" presName="firstChild" presStyleLbl="bgAccFollowNode1" presStyleIdx="0" presStyleCnt="1" custScaleX="107340"/>
      <dgm:spPr/>
      <dgm:t>
        <a:bodyPr/>
        <a:lstStyle/>
        <a:p>
          <a:endParaRPr lang="en-US"/>
        </a:p>
      </dgm:t>
    </dgm:pt>
    <dgm:pt modelId="{280A4B19-911B-4550-AFE8-16348CD00ED0}" type="pres">
      <dgm:prSet presAssocID="{75A56288-B04C-42C4-B254-1FB8105A138A}" presName="firstChildTx" presStyleLbl="bgAccFollowNode1" presStyleIdx="0" presStyleCnt="1">
        <dgm:presLayoutVars>
          <dgm:bulletEnabled val="1"/>
        </dgm:presLayoutVars>
      </dgm:prSet>
      <dgm:spPr/>
      <dgm:t>
        <a:bodyPr/>
        <a:lstStyle/>
        <a:p>
          <a:endParaRPr lang="en-US"/>
        </a:p>
      </dgm:t>
    </dgm:pt>
    <dgm:pt modelId="{5C361C6B-9591-4EC8-9F2B-A962DE22AB0F}" type="pres">
      <dgm:prSet presAssocID="{75A56288-B04C-42C4-B254-1FB8105A138A}" presName="negSpace" presStyleCnt="0"/>
      <dgm:spPr/>
    </dgm:pt>
    <dgm:pt modelId="{7D469FD4-944D-42FC-8E14-FE6D2CA0DB86}" type="pres">
      <dgm:prSet presAssocID="{75A56288-B04C-42C4-B254-1FB8105A138A}" presName="circle" presStyleLbl="node1" presStyleIdx="0" presStyleCnt="1" custLinFactNeighborX="-7403" custLinFactNeighborY="-2845"/>
      <dgm:spPr/>
      <dgm:t>
        <a:bodyPr/>
        <a:lstStyle/>
        <a:p>
          <a:endParaRPr lang="en-US"/>
        </a:p>
      </dgm:t>
    </dgm:pt>
  </dgm:ptLst>
  <dgm:cxnLst>
    <dgm:cxn modelId="{FDBDCA83-BBE3-44A8-BC64-6C20F40C8A9B}" type="presOf" srcId="{0E646977-5A34-4B55-9179-802A835D5FAD}" destId="{496CA016-0EFB-4DD3-B90D-A83A2376A01B}" srcOrd="0" destOrd="0" presId="urn:microsoft.com/office/officeart/2005/8/layout/hList9"/>
    <dgm:cxn modelId="{F187779E-6CB4-48B4-9500-46E3A3F6E40F}" type="presOf" srcId="{545330B8-7716-471F-9DE1-D2FFC41E95A1}" destId="{B5CA5014-362C-4032-83F6-6FB97FA80865}" srcOrd="0" destOrd="0" presId="urn:microsoft.com/office/officeart/2005/8/layout/hList9"/>
    <dgm:cxn modelId="{462FAD78-46B7-479E-AC42-3366CDBF5C3E}" srcId="{545330B8-7716-471F-9DE1-D2FFC41E95A1}" destId="{75A56288-B04C-42C4-B254-1FB8105A138A}" srcOrd="0" destOrd="0" parTransId="{670206D1-F75D-4131-A4F9-5DAC52B0BB7A}" sibTransId="{87C16CF9-204B-475C-9B20-CA9C9602010F}"/>
    <dgm:cxn modelId="{D051170E-9A18-4D6C-AD2B-47A02F911C80}" type="presOf" srcId="{75A56288-B04C-42C4-B254-1FB8105A138A}" destId="{7D469FD4-944D-42FC-8E14-FE6D2CA0DB86}" srcOrd="0" destOrd="0" presId="urn:microsoft.com/office/officeart/2005/8/layout/hList9"/>
    <dgm:cxn modelId="{9411D4AD-D4A6-44D8-B3AF-7C6E9370658E}" srcId="{75A56288-B04C-42C4-B254-1FB8105A138A}" destId="{0E646977-5A34-4B55-9179-802A835D5FAD}" srcOrd="0" destOrd="0" parTransId="{B04F7A8A-2CC7-4E7B-9373-09C30872CFE8}" sibTransId="{8FCD40E8-6FB5-4666-ACE6-249610FDF78A}"/>
    <dgm:cxn modelId="{B1B838F2-2745-4E99-8637-E33E6405805A}" type="presOf" srcId="{0E646977-5A34-4B55-9179-802A835D5FAD}" destId="{280A4B19-911B-4550-AFE8-16348CD00ED0}" srcOrd="1" destOrd="0" presId="urn:microsoft.com/office/officeart/2005/8/layout/hList9"/>
    <dgm:cxn modelId="{A227D7DC-28AE-46CB-951C-99118AED06BF}" type="presParOf" srcId="{B5CA5014-362C-4032-83F6-6FB97FA80865}" destId="{138E6A13-D840-4355-97BA-E98946AA934E}" srcOrd="0" destOrd="0" presId="urn:microsoft.com/office/officeart/2005/8/layout/hList9"/>
    <dgm:cxn modelId="{0D74656B-BE61-48D1-BC2B-B43862944D9F}" type="presParOf" srcId="{B5CA5014-362C-4032-83F6-6FB97FA80865}" destId="{5D648539-8709-4FB9-B84D-55A470231160}" srcOrd="1" destOrd="0" presId="urn:microsoft.com/office/officeart/2005/8/layout/hList9"/>
    <dgm:cxn modelId="{5897346D-FA62-4000-AC9C-9D8EC7E514F4}" type="presParOf" srcId="{5D648539-8709-4FB9-B84D-55A470231160}" destId="{6C88DB31-CA41-440A-AF7B-9BB374CC54DC}" srcOrd="0" destOrd="0" presId="urn:microsoft.com/office/officeart/2005/8/layout/hList9"/>
    <dgm:cxn modelId="{B9FAFE6A-7A17-4744-BD94-88C49FDD9DA2}" type="presParOf" srcId="{5D648539-8709-4FB9-B84D-55A470231160}" destId="{154FFB5C-59BF-4B55-8C33-E25C1805F8E9}" srcOrd="1" destOrd="0" presId="urn:microsoft.com/office/officeart/2005/8/layout/hList9"/>
    <dgm:cxn modelId="{BB0D602B-D019-4EB9-A5E4-2DF431A53E21}" type="presParOf" srcId="{154FFB5C-59BF-4B55-8C33-E25C1805F8E9}" destId="{496CA016-0EFB-4DD3-B90D-A83A2376A01B}" srcOrd="0" destOrd="0" presId="urn:microsoft.com/office/officeart/2005/8/layout/hList9"/>
    <dgm:cxn modelId="{42059401-697C-4EF4-9D73-3892963E0A73}" type="presParOf" srcId="{154FFB5C-59BF-4B55-8C33-E25C1805F8E9}" destId="{280A4B19-911B-4550-AFE8-16348CD00ED0}" srcOrd="1" destOrd="0" presId="urn:microsoft.com/office/officeart/2005/8/layout/hList9"/>
    <dgm:cxn modelId="{27F99CA7-A4E6-4C5D-A050-97F526121151}" type="presParOf" srcId="{B5CA5014-362C-4032-83F6-6FB97FA80865}" destId="{5C361C6B-9591-4EC8-9F2B-A962DE22AB0F}" srcOrd="2" destOrd="0" presId="urn:microsoft.com/office/officeart/2005/8/layout/hList9"/>
    <dgm:cxn modelId="{39F4807C-0E09-42A9-A928-1A2A81088922}" type="presParOf" srcId="{B5CA5014-362C-4032-83F6-6FB97FA80865}" destId="{7D469FD4-944D-42FC-8E14-FE6D2CA0DB86}"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3F2F8-BDCF-4A22-B764-D8D1FF619AB3}"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BB6AF406-502D-408E-A137-A3E77C99480F}">
      <dgm:prSet phldrT="[Text]"/>
      <dgm:spPr>
        <a:solidFill>
          <a:srgbClr val="00A3B4"/>
        </a:solidFill>
      </dgm:spPr>
      <dgm:t>
        <a:bodyPr/>
        <a:lstStyle/>
        <a:p>
          <a:r>
            <a:rPr lang="en-US" dirty="0" smtClean="0">
              <a:latin typeface="+mj-lt"/>
            </a:rPr>
            <a:t>Groups</a:t>
          </a:r>
          <a:endParaRPr lang="en-US" dirty="0">
            <a:latin typeface="+mj-lt"/>
          </a:endParaRPr>
        </a:p>
      </dgm:t>
    </dgm:pt>
    <dgm:pt modelId="{3EC84CA6-1A13-4408-AB4A-5F6B9F75FC14}" type="parTrans" cxnId="{EB98DE32-995B-46A9-8929-C88231B7C29C}">
      <dgm:prSet/>
      <dgm:spPr/>
      <dgm:t>
        <a:bodyPr/>
        <a:lstStyle/>
        <a:p>
          <a:endParaRPr lang="en-US">
            <a:latin typeface="+mj-lt"/>
          </a:endParaRPr>
        </a:p>
      </dgm:t>
    </dgm:pt>
    <dgm:pt modelId="{D59C02A5-4053-4500-AD63-3933A0C41065}" type="sibTrans" cxnId="{EB98DE32-995B-46A9-8929-C88231B7C29C}">
      <dgm:prSet/>
      <dgm:spPr/>
      <dgm:t>
        <a:bodyPr/>
        <a:lstStyle/>
        <a:p>
          <a:endParaRPr lang="en-US">
            <a:latin typeface="+mj-lt"/>
          </a:endParaRPr>
        </a:p>
      </dgm:t>
    </dgm:pt>
    <dgm:pt modelId="{D0489934-0DCC-474C-A178-510F134CD23F}">
      <dgm:prSet phldrT="[Text]"/>
      <dgm:spPr>
        <a:solidFill>
          <a:srgbClr val="5C7E8E"/>
        </a:solidFill>
      </dgm:spPr>
      <dgm:t>
        <a:bodyPr/>
        <a:lstStyle/>
        <a:p>
          <a:r>
            <a:rPr lang="en-US" dirty="0" smtClean="0">
              <a:latin typeface="+mj-lt"/>
            </a:rPr>
            <a:t>Role structures</a:t>
          </a:r>
          <a:endParaRPr lang="en-US" dirty="0">
            <a:latin typeface="+mj-lt"/>
          </a:endParaRPr>
        </a:p>
      </dgm:t>
    </dgm:pt>
    <dgm:pt modelId="{D71A8256-4B5C-4992-BAA7-59C975F9C200}" type="parTrans" cxnId="{18E5DA26-3A83-45AB-B44A-EFBFC19CCE7D}">
      <dgm:prSet/>
      <dgm:spPr>
        <a:solidFill>
          <a:srgbClr val="5C7E8E"/>
        </a:solidFill>
      </dgm:spPr>
      <dgm:t>
        <a:bodyPr/>
        <a:lstStyle/>
        <a:p>
          <a:endParaRPr lang="en-US">
            <a:latin typeface="+mj-lt"/>
          </a:endParaRPr>
        </a:p>
      </dgm:t>
    </dgm:pt>
    <dgm:pt modelId="{921E0C8A-2431-4140-B0E4-F32566107570}" type="sibTrans" cxnId="{18E5DA26-3A83-45AB-B44A-EFBFC19CCE7D}">
      <dgm:prSet/>
      <dgm:spPr/>
      <dgm:t>
        <a:bodyPr/>
        <a:lstStyle/>
        <a:p>
          <a:endParaRPr lang="en-US">
            <a:latin typeface="+mj-lt"/>
          </a:endParaRPr>
        </a:p>
      </dgm:t>
    </dgm:pt>
    <dgm:pt modelId="{12F1670D-97DB-4D6B-A924-B0B74E842609}">
      <dgm:prSet phldrT="[Text]"/>
      <dgm:spPr>
        <a:solidFill>
          <a:srgbClr val="002765"/>
        </a:solidFill>
      </dgm:spPr>
      <dgm:t>
        <a:bodyPr/>
        <a:lstStyle/>
        <a:p>
          <a:r>
            <a:rPr lang="en-US" dirty="0" smtClean="0">
              <a:latin typeface="+mj-lt"/>
            </a:rPr>
            <a:t>Behavioral norms</a:t>
          </a:r>
          <a:endParaRPr lang="en-US" dirty="0">
            <a:latin typeface="+mj-lt"/>
          </a:endParaRPr>
        </a:p>
      </dgm:t>
    </dgm:pt>
    <dgm:pt modelId="{05EF48DB-4327-4E87-B6E0-C4F4687ECF1E}" type="parTrans" cxnId="{899A1675-B275-47F4-A006-3E4DA3B028F4}">
      <dgm:prSet/>
      <dgm:spPr>
        <a:solidFill>
          <a:srgbClr val="002765"/>
        </a:solidFill>
      </dgm:spPr>
      <dgm:t>
        <a:bodyPr/>
        <a:lstStyle/>
        <a:p>
          <a:endParaRPr lang="en-US">
            <a:latin typeface="+mj-lt"/>
          </a:endParaRPr>
        </a:p>
      </dgm:t>
    </dgm:pt>
    <dgm:pt modelId="{8FCE7A86-E274-422A-8BA6-AB62D8781E8D}" type="sibTrans" cxnId="{899A1675-B275-47F4-A006-3E4DA3B028F4}">
      <dgm:prSet/>
      <dgm:spPr/>
      <dgm:t>
        <a:bodyPr/>
        <a:lstStyle/>
        <a:p>
          <a:endParaRPr lang="en-US">
            <a:latin typeface="+mj-lt"/>
          </a:endParaRPr>
        </a:p>
      </dgm:t>
    </dgm:pt>
    <dgm:pt modelId="{E9D473DD-3959-40F8-92A1-08B4C3D40415}">
      <dgm:prSet phldrT="[Text]"/>
      <dgm:spPr>
        <a:solidFill>
          <a:srgbClr val="848BB9"/>
        </a:solidFill>
      </dgm:spPr>
      <dgm:t>
        <a:bodyPr/>
        <a:lstStyle/>
        <a:p>
          <a:r>
            <a:rPr lang="en-US" dirty="0" smtClean="0">
              <a:latin typeface="+mj-lt"/>
            </a:rPr>
            <a:t>Cohesiveness </a:t>
          </a:r>
          <a:endParaRPr lang="en-US" dirty="0">
            <a:latin typeface="+mj-lt"/>
          </a:endParaRPr>
        </a:p>
      </dgm:t>
    </dgm:pt>
    <dgm:pt modelId="{85EDB032-735F-4E1B-B57B-D6D5F1DA2718}" type="parTrans" cxnId="{6E8261C2-C991-4814-BA80-95AF4266566F}">
      <dgm:prSet/>
      <dgm:spPr>
        <a:solidFill>
          <a:srgbClr val="848BB9"/>
        </a:solidFill>
      </dgm:spPr>
      <dgm:t>
        <a:bodyPr/>
        <a:lstStyle/>
        <a:p>
          <a:endParaRPr lang="en-US">
            <a:latin typeface="+mj-lt"/>
          </a:endParaRPr>
        </a:p>
      </dgm:t>
    </dgm:pt>
    <dgm:pt modelId="{714F1348-2C64-492F-9D12-AC316D798D49}" type="sibTrans" cxnId="{6E8261C2-C991-4814-BA80-95AF4266566F}">
      <dgm:prSet/>
      <dgm:spPr/>
      <dgm:t>
        <a:bodyPr/>
        <a:lstStyle/>
        <a:p>
          <a:endParaRPr lang="en-US">
            <a:latin typeface="+mj-lt"/>
          </a:endParaRPr>
        </a:p>
      </dgm:t>
    </dgm:pt>
    <dgm:pt modelId="{DE9CA1EE-0833-45E9-BAAD-BA7108A126C3}">
      <dgm:prSet phldrT="[Text]"/>
      <dgm:spPr>
        <a:solidFill>
          <a:srgbClr val="E57B00"/>
        </a:solidFill>
      </dgm:spPr>
      <dgm:t>
        <a:bodyPr/>
        <a:lstStyle/>
        <a:p>
          <a:r>
            <a:rPr lang="en-US" dirty="0" smtClean="0">
              <a:latin typeface="+mj-lt"/>
            </a:rPr>
            <a:t>Leadership </a:t>
          </a:r>
          <a:endParaRPr lang="en-US" dirty="0">
            <a:latin typeface="+mj-lt"/>
          </a:endParaRPr>
        </a:p>
      </dgm:t>
    </dgm:pt>
    <dgm:pt modelId="{B6493338-DB67-42F1-A319-0E45876C396D}" type="parTrans" cxnId="{6CA76BFF-930C-4D1D-BE93-519D8D8F7472}">
      <dgm:prSet/>
      <dgm:spPr>
        <a:solidFill>
          <a:srgbClr val="E57B00"/>
        </a:solidFill>
      </dgm:spPr>
      <dgm:t>
        <a:bodyPr/>
        <a:lstStyle/>
        <a:p>
          <a:endParaRPr lang="en-US">
            <a:latin typeface="+mj-lt"/>
          </a:endParaRPr>
        </a:p>
      </dgm:t>
    </dgm:pt>
    <dgm:pt modelId="{B3A2D7EF-3989-4E1E-A15E-7B0EF9268DD5}" type="sibTrans" cxnId="{6CA76BFF-930C-4D1D-BE93-519D8D8F7472}">
      <dgm:prSet/>
      <dgm:spPr/>
      <dgm:t>
        <a:bodyPr/>
        <a:lstStyle/>
        <a:p>
          <a:endParaRPr lang="en-US">
            <a:latin typeface="+mj-lt"/>
          </a:endParaRPr>
        </a:p>
      </dgm:t>
    </dgm:pt>
    <dgm:pt modelId="{483D2361-6565-40DF-88C1-EF3E12DBC3F7}" type="pres">
      <dgm:prSet presAssocID="{22C3F2F8-BDCF-4A22-B764-D8D1FF619AB3}" presName="cycle" presStyleCnt="0">
        <dgm:presLayoutVars>
          <dgm:chMax val="1"/>
          <dgm:dir/>
          <dgm:animLvl val="ctr"/>
          <dgm:resizeHandles val="exact"/>
        </dgm:presLayoutVars>
      </dgm:prSet>
      <dgm:spPr/>
      <dgm:t>
        <a:bodyPr/>
        <a:lstStyle/>
        <a:p>
          <a:endParaRPr lang="en-US"/>
        </a:p>
      </dgm:t>
    </dgm:pt>
    <dgm:pt modelId="{5DF8E79D-70FD-4076-9090-ACB03109B507}" type="pres">
      <dgm:prSet presAssocID="{BB6AF406-502D-408E-A137-A3E77C99480F}" presName="centerShape" presStyleLbl="node0" presStyleIdx="0" presStyleCnt="1"/>
      <dgm:spPr/>
      <dgm:t>
        <a:bodyPr/>
        <a:lstStyle/>
        <a:p>
          <a:endParaRPr lang="en-US"/>
        </a:p>
      </dgm:t>
    </dgm:pt>
    <dgm:pt modelId="{125B9CA1-B729-4938-B266-37F8900BAD10}" type="pres">
      <dgm:prSet presAssocID="{D71A8256-4B5C-4992-BAA7-59C975F9C200}" presName="parTrans" presStyleLbl="bgSibTrans2D1" presStyleIdx="0" presStyleCnt="4"/>
      <dgm:spPr/>
      <dgm:t>
        <a:bodyPr/>
        <a:lstStyle/>
        <a:p>
          <a:endParaRPr lang="en-US"/>
        </a:p>
      </dgm:t>
    </dgm:pt>
    <dgm:pt modelId="{F2999DF4-6445-46CA-9C6F-A75790ECB19A}" type="pres">
      <dgm:prSet presAssocID="{D0489934-0DCC-474C-A178-510F134CD23F}" presName="node" presStyleLbl="node1" presStyleIdx="0" presStyleCnt="4">
        <dgm:presLayoutVars>
          <dgm:bulletEnabled val="1"/>
        </dgm:presLayoutVars>
      </dgm:prSet>
      <dgm:spPr/>
      <dgm:t>
        <a:bodyPr/>
        <a:lstStyle/>
        <a:p>
          <a:endParaRPr lang="en-US"/>
        </a:p>
      </dgm:t>
    </dgm:pt>
    <dgm:pt modelId="{F9351AFC-996B-4726-84DB-20222B3064F9}" type="pres">
      <dgm:prSet presAssocID="{05EF48DB-4327-4E87-B6E0-C4F4687ECF1E}" presName="parTrans" presStyleLbl="bgSibTrans2D1" presStyleIdx="1" presStyleCnt="4"/>
      <dgm:spPr/>
      <dgm:t>
        <a:bodyPr/>
        <a:lstStyle/>
        <a:p>
          <a:endParaRPr lang="en-US"/>
        </a:p>
      </dgm:t>
    </dgm:pt>
    <dgm:pt modelId="{6E96630F-7D24-4525-9172-EC84D81F308B}" type="pres">
      <dgm:prSet presAssocID="{12F1670D-97DB-4D6B-A924-B0B74E842609}" presName="node" presStyleLbl="node1" presStyleIdx="1" presStyleCnt="4">
        <dgm:presLayoutVars>
          <dgm:bulletEnabled val="1"/>
        </dgm:presLayoutVars>
      </dgm:prSet>
      <dgm:spPr/>
      <dgm:t>
        <a:bodyPr/>
        <a:lstStyle/>
        <a:p>
          <a:endParaRPr lang="en-US"/>
        </a:p>
      </dgm:t>
    </dgm:pt>
    <dgm:pt modelId="{97255247-E7ED-490B-8FB7-AC8A909A0F0F}" type="pres">
      <dgm:prSet presAssocID="{85EDB032-735F-4E1B-B57B-D6D5F1DA2718}" presName="parTrans" presStyleLbl="bgSibTrans2D1" presStyleIdx="2" presStyleCnt="4"/>
      <dgm:spPr/>
      <dgm:t>
        <a:bodyPr/>
        <a:lstStyle/>
        <a:p>
          <a:endParaRPr lang="en-US"/>
        </a:p>
      </dgm:t>
    </dgm:pt>
    <dgm:pt modelId="{D221E805-5B06-47AD-A257-D7489AAD255B}" type="pres">
      <dgm:prSet presAssocID="{E9D473DD-3959-40F8-92A1-08B4C3D40415}" presName="node" presStyleLbl="node1" presStyleIdx="2" presStyleCnt="4">
        <dgm:presLayoutVars>
          <dgm:bulletEnabled val="1"/>
        </dgm:presLayoutVars>
      </dgm:prSet>
      <dgm:spPr/>
      <dgm:t>
        <a:bodyPr/>
        <a:lstStyle/>
        <a:p>
          <a:endParaRPr lang="en-US"/>
        </a:p>
      </dgm:t>
    </dgm:pt>
    <dgm:pt modelId="{67C8D81C-473A-4545-B00A-D71314E5CACF}" type="pres">
      <dgm:prSet presAssocID="{B6493338-DB67-42F1-A319-0E45876C396D}" presName="parTrans" presStyleLbl="bgSibTrans2D1" presStyleIdx="3" presStyleCnt="4"/>
      <dgm:spPr/>
      <dgm:t>
        <a:bodyPr/>
        <a:lstStyle/>
        <a:p>
          <a:endParaRPr lang="en-US"/>
        </a:p>
      </dgm:t>
    </dgm:pt>
    <dgm:pt modelId="{2ECC7F01-A3AC-4B53-964A-72680B95CD59}" type="pres">
      <dgm:prSet presAssocID="{DE9CA1EE-0833-45E9-BAAD-BA7108A126C3}" presName="node" presStyleLbl="node1" presStyleIdx="3" presStyleCnt="4">
        <dgm:presLayoutVars>
          <dgm:bulletEnabled val="1"/>
        </dgm:presLayoutVars>
      </dgm:prSet>
      <dgm:spPr/>
      <dgm:t>
        <a:bodyPr/>
        <a:lstStyle/>
        <a:p>
          <a:endParaRPr lang="en-US"/>
        </a:p>
      </dgm:t>
    </dgm:pt>
  </dgm:ptLst>
  <dgm:cxnLst>
    <dgm:cxn modelId="{6EA0F4C2-C58C-472B-A8B0-4974882644BC}" type="presOf" srcId="{85EDB032-735F-4E1B-B57B-D6D5F1DA2718}" destId="{97255247-E7ED-490B-8FB7-AC8A909A0F0F}" srcOrd="0" destOrd="0" presId="urn:microsoft.com/office/officeart/2005/8/layout/radial4"/>
    <dgm:cxn modelId="{899A1675-B275-47F4-A006-3E4DA3B028F4}" srcId="{BB6AF406-502D-408E-A137-A3E77C99480F}" destId="{12F1670D-97DB-4D6B-A924-B0B74E842609}" srcOrd="1" destOrd="0" parTransId="{05EF48DB-4327-4E87-B6E0-C4F4687ECF1E}" sibTransId="{8FCE7A86-E274-422A-8BA6-AB62D8781E8D}"/>
    <dgm:cxn modelId="{6E8261C2-C991-4814-BA80-95AF4266566F}" srcId="{BB6AF406-502D-408E-A137-A3E77C99480F}" destId="{E9D473DD-3959-40F8-92A1-08B4C3D40415}" srcOrd="2" destOrd="0" parTransId="{85EDB032-735F-4E1B-B57B-D6D5F1DA2718}" sibTransId="{714F1348-2C64-492F-9D12-AC316D798D49}"/>
    <dgm:cxn modelId="{C7006D91-0206-492B-BB73-521870E76467}" type="presOf" srcId="{D71A8256-4B5C-4992-BAA7-59C975F9C200}" destId="{125B9CA1-B729-4938-B266-37F8900BAD10}" srcOrd="0" destOrd="0" presId="urn:microsoft.com/office/officeart/2005/8/layout/radial4"/>
    <dgm:cxn modelId="{6CA76BFF-930C-4D1D-BE93-519D8D8F7472}" srcId="{BB6AF406-502D-408E-A137-A3E77C99480F}" destId="{DE9CA1EE-0833-45E9-BAAD-BA7108A126C3}" srcOrd="3" destOrd="0" parTransId="{B6493338-DB67-42F1-A319-0E45876C396D}" sibTransId="{B3A2D7EF-3989-4E1E-A15E-7B0EF9268DD5}"/>
    <dgm:cxn modelId="{09A4D7AB-8D4F-4573-A807-C14759C2852F}" type="presOf" srcId="{E9D473DD-3959-40F8-92A1-08B4C3D40415}" destId="{D221E805-5B06-47AD-A257-D7489AAD255B}" srcOrd="0" destOrd="0" presId="urn:microsoft.com/office/officeart/2005/8/layout/radial4"/>
    <dgm:cxn modelId="{68B4F21B-1869-4ECA-A6BF-0A582AA1F4F1}" type="presOf" srcId="{BB6AF406-502D-408E-A137-A3E77C99480F}" destId="{5DF8E79D-70FD-4076-9090-ACB03109B507}" srcOrd="0" destOrd="0" presId="urn:microsoft.com/office/officeart/2005/8/layout/radial4"/>
    <dgm:cxn modelId="{F1B418E4-9B0D-4F1E-B5D9-2D5263FD0464}" type="presOf" srcId="{B6493338-DB67-42F1-A319-0E45876C396D}" destId="{67C8D81C-473A-4545-B00A-D71314E5CACF}" srcOrd="0" destOrd="0" presId="urn:microsoft.com/office/officeart/2005/8/layout/radial4"/>
    <dgm:cxn modelId="{EB98DE32-995B-46A9-8929-C88231B7C29C}" srcId="{22C3F2F8-BDCF-4A22-B764-D8D1FF619AB3}" destId="{BB6AF406-502D-408E-A137-A3E77C99480F}" srcOrd="0" destOrd="0" parTransId="{3EC84CA6-1A13-4408-AB4A-5F6B9F75FC14}" sibTransId="{D59C02A5-4053-4500-AD63-3933A0C41065}"/>
    <dgm:cxn modelId="{B6B06657-8944-48A8-A4A0-4A44F8C50184}" type="presOf" srcId="{22C3F2F8-BDCF-4A22-B764-D8D1FF619AB3}" destId="{483D2361-6565-40DF-88C1-EF3E12DBC3F7}" srcOrd="0" destOrd="0" presId="urn:microsoft.com/office/officeart/2005/8/layout/radial4"/>
    <dgm:cxn modelId="{C06EA586-B906-4D09-988B-0B7B5033D2EB}" type="presOf" srcId="{12F1670D-97DB-4D6B-A924-B0B74E842609}" destId="{6E96630F-7D24-4525-9172-EC84D81F308B}" srcOrd="0" destOrd="0" presId="urn:microsoft.com/office/officeart/2005/8/layout/radial4"/>
    <dgm:cxn modelId="{A8E009E0-E999-4C69-B739-4C0943DDFB94}" type="presOf" srcId="{DE9CA1EE-0833-45E9-BAAD-BA7108A126C3}" destId="{2ECC7F01-A3AC-4B53-964A-72680B95CD59}" srcOrd="0" destOrd="0" presId="urn:microsoft.com/office/officeart/2005/8/layout/radial4"/>
    <dgm:cxn modelId="{D0B90484-917B-431B-8313-9DDCBA1DF77F}" type="presOf" srcId="{D0489934-0DCC-474C-A178-510F134CD23F}" destId="{F2999DF4-6445-46CA-9C6F-A75790ECB19A}" srcOrd="0" destOrd="0" presId="urn:microsoft.com/office/officeart/2005/8/layout/radial4"/>
    <dgm:cxn modelId="{18E5DA26-3A83-45AB-B44A-EFBFC19CCE7D}" srcId="{BB6AF406-502D-408E-A137-A3E77C99480F}" destId="{D0489934-0DCC-474C-A178-510F134CD23F}" srcOrd="0" destOrd="0" parTransId="{D71A8256-4B5C-4992-BAA7-59C975F9C200}" sibTransId="{921E0C8A-2431-4140-B0E4-F32566107570}"/>
    <dgm:cxn modelId="{A4370351-8E16-4E1C-B6CA-721AE7414643}" type="presOf" srcId="{05EF48DB-4327-4E87-B6E0-C4F4687ECF1E}" destId="{F9351AFC-996B-4726-84DB-20222B3064F9}" srcOrd="0" destOrd="0" presId="urn:microsoft.com/office/officeart/2005/8/layout/radial4"/>
    <dgm:cxn modelId="{0FD11616-05C5-41C9-8B4A-C6E2C41EF49B}" type="presParOf" srcId="{483D2361-6565-40DF-88C1-EF3E12DBC3F7}" destId="{5DF8E79D-70FD-4076-9090-ACB03109B507}" srcOrd="0" destOrd="0" presId="urn:microsoft.com/office/officeart/2005/8/layout/radial4"/>
    <dgm:cxn modelId="{98ECDC9D-2B4B-452B-8EB2-FC5F3DCA1581}" type="presParOf" srcId="{483D2361-6565-40DF-88C1-EF3E12DBC3F7}" destId="{125B9CA1-B729-4938-B266-37F8900BAD10}" srcOrd="1" destOrd="0" presId="urn:microsoft.com/office/officeart/2005/8/layout/radial4"/>
    <dgm:cxn modelId="{9C07C654-50EC-4230-A4CB-622E3ADE07E8}" type="presParOf" srcId="{483D2361-6565-40DF-88C1-EF3E12DBC3F7}" destId="{F2999DF4-6445-46CA-9C6F-A75790ECB19A}" srcOrd="2" destOrd="0" presId="urn:microsoft.com/office/officeart/2005/8/layout/radial4"/>
    <dgm:cxn modelId="{31713D70-8370-4684-A37B-07FE4ACED090}" type="presParOf" srcId="{483D2361-6565-40DF-88C1-EF3E12DBC3F7}" destId="{F9351AFC-996B-4726-84DB-20222B3064F9}" srcOrd="3" destOrd="0" presId="urn:microsoft.com/office/officeart/2005/8/layout/radial4"/>
    <dgm:cxn modelId="{62BD89BE-7CF8-404C-AACF-8A15C0AA075A}" type="presParOf" srcId="{483D2361-6565-40DF-88C1-EF3E12DBC3F7}" destId="{6E96630F-7D24-4525-9172-EC84D81F308B}" srcOrd="4" destOrd="0" presId="urn:microsoft.com/office/officeart/2005/8/layout/radial4"/>
    <dgm:cxn modelId="{5DE748C6-1DE4-4751-AB95-EC00ED539019}" type="presParOf" srcId="{483D2361-6565-40DF-88C1-EF3E12DBC3F7}" destId="{97255247-E7ED-490B-8FB7-AC8A909A0F0F}" srcOrd="5" destOrd="0" presId="urn:microsoft.com/office/officeart/2005/8/layout/radial4"/>
    <dgm:cxn modelId="{64CBC023-9789-47C0-932A-8DEB428EA57A}" type="presParOf" srcId="{483D2361-6565-40DF-88C1-EF3E12DBC3F7}" destId="{D221E805-5B06-47AD-A257-D7489AAD255B}" srcOrd="6" destOrd="0" presId="urn:microsoft.com/office/officeart/2005/8/layout/radial4"/>
    <dgm:cxn modelId="{6A858CB5-2C54-476A-ABFB-852C7C1B9010}" type="presParOf" srcId="{483D2361-6565-40DF-88C1-EF3E12DBC3F7}" destId="{67C8D81C-473A-4545-B00A-D71314E5CACF}" srcOrd="7" destOrd="0" presId="urn:microsoft.com/office/officeart/2005/8/layout/radial4"/>
    <dgm:cxn modelId="{B0A370EF-0F0D-4429-9116-440EBB4ED180}" type="presParOf" srcId="{483D2361-6565-40DF-88C1-EF3E12DBC3F7}" destId="{2ECC7F01-A3AC-4B53-964A-72680B95CD59}"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5C5C8-4A44-461F-AEF6-87CAA68A634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42C0CBA-E8C5-4316-92B2-12F0637DF947}">
      <dgm:prSet phldrT="[Text]"/>
      <dgm:spPr>
        <a:solidFill>
          <a:srgbClr val="FEEAC9"/>
        </a:solidFill>
      </dgm:spPr>
      <dgm:t>
        <a:bodyPr/>
        <a:lstStyle/>
        <a:p>
          <a:r>
            <a:rPr lang="en-US" b="1" dirty="0" smtClean="0">
              <a:solidFill>
                <a:srgbClr val="E95A53"/>
              </a:solidFill>
              <a:latin typeface="Arial" pitchFamily="34" charset="0"/>
              <a:cs typeface="Arial" pitchFamily="34" charset="0"/>
            </a:rPr>
            <a:t>Norms</a:t>
          </a:r>
          <a:endParaRPr lang="en-US" b="1" dirty="0">
            <a:solidFill>
              <a:srgbClr val="E95A53"/>
            </a:solidFill>
            <a:latin typeface="Arial" pitchFamily="34" charset="0"/>
            <a:cs typeface="Arial" pitchFamily="34" charset="0"/>
          </a:endParaRPr>
        </a:p>
      </dgm:t>
    </dgm:pt>
    <dgm:pt modelId="{A0D422C7-8F60-44F2-8891-56B1DB54EB88}" type="parTrans" cxnId="{4D26965D-01E2-44A4-A761-98F83E0AB39C}">
      <dgm:prSet/>
      <dgm:spPr/>
      <dgm:t>
        <a:bodyPr/>
        <a:lstStyle/>
        <a:p>
          <a:endParaRPr lang="en-US">
            <a:latin typeface="Arial" pitchFamily="34" charset="0"/>
            <a:cs typeface="Arial" pitchFamily="34" charset="0"/>
          </a:endParaRPr>
        </a:p>
      </dgm:t>
    </dgm:pt>
    <dgm:pt modelId="{6350D8E6-18C6-42FD-A283-C85B394CDC36}" type="sibTrans" cxnId="{4D26965D-01E2-44A4-A761-98F83E0AB39C}">
      <dgm:prSet/>
      <dgm:spPr/>
      <dgm:t>
        <a:bodyPr/>
        <a:lstStyle/>
        <a:p>
          <a:endParaRPr lang="en-US">
            <a:latin typeface="Arial" pitchFamily="34" charset="0"/>
            <a:cs typeface="Arial" pitchFamily="34" charset="0"/>
          </a:endParaRPr>
        </a:p>
      </dgm:t>
    </dgm:pt>
    <dgm:pt modelId="{D2F4A22F-2233-4994-9525-20DAC8B083E9}">
      <dgm:prSet phldrT="[Text]"/>
      <dgm:spPr>
        <a:solidFill>
          <a:schemeClr val="bg1"/>
        </a:solidFill>
      </dgm:spPr>
      <dgm:t>
        <a:bodyPr/>
        <a:lstStyle/>
        <a:p>
          <a:r>
            <a:rPr lang="en-US" dirty="0" smtClean="0">
              <a:solidFill>
                <a:schemeClr val="tx1"/>
              </a:solidFill>
              <a:latin typeface="Arial" pitchFamily="34" charset="0"/>
              <a:cs typeface="Arial" pitchFamily="34" charset="0"/>
            </a:rPr>
            <a:t>Standards of behavior the groups accepts and expects of its members.</a:t>
          </a:r>
          <a:endParaRPr lang="en-US" dirty="0">
            <a:solidFill>
              <a:schemeClr val="tx1"/>
            </a:solidFill>
            <a:latin typeface="Arial" pitchFamily="34" charset="0"/>
            <a:cs typeface="Arial" pitchFamily="34" charset="0"/>
          </a:endParaRPr>
        </a:p>
      </dgm:t>
    </dgm:pt>
    <dgm:pt modelId="{FD7CB430-2BD8-4A79-926C-960FF99F0DF5}" type="parTrans" cxnId="{03E8B45D-D52B-4FF6-92C9-22A9EB82D9E4}">
      <dgm:prSet/>
      <dgm:spPr/>
      <dgm:t>
        <a:bodyPr/>
        <a:lstStyle/>
        <a:p>
          <a:endParaRPr lang="en-US">
            <a:latin typeface="Arial" pitchFamily="34" charset="0"/>
            <a:cs typeface="Arial" pitchFamily="34" charset="0"/>
          </a:endParaRPr>
        </a:p>
      </dgm:t>
    </dgm:pt>
    <dgm:pt modelId="{3A87B889-8028-4240-A865-308EDF795FF4}" type="sibTrans" cxnId="{03E8B45D-D52B-4FF6-92C9-22A9EB82D9E4}">
      <dgm:prSet/>
      <dgm:spPr/>
      <dgm:t>
        <a:bodyPr/>
        <a:lstStyle/>
        <a:p>
          <a:endParaRPr lang="en-US">
            <a:latin typeface="Arial" pitchFamily="34" charset="0"/>
            <a:cs typeface="Arial" pitchFamily="34" charset="0"/>
          </a:endParaRPr>
        </a:p>
      </dgm:t>
    </dgm:pt>
    <dgm:pt modelId="{A27FC95C-5430-4B31-BEC8-CCB198447507}" type="pres">
      <dgm:prSet presAssocID="{F225C5C8-4A44-461F-AEF6-87CAA68A6343}" presName="theList" presStyleCnt="0">
        <dgm:presLayoutVars>
          <dgm:dir/>
          <dgm:animLvl val="lvl"/>
          <dgm:resizeHandles val="exact"/>
        </dgm:presLayoutVars>
      </dgm:prSet>
      <dgm:spPr/>
      <dgm:t>
        <a:bodyPr/>
        <a:lstStyle/>
        <a:p>
          <a:endParaRPr lang="en-US"/>
        </a:p>
      </dgm:t>
    </dgm:pt>
    <dgm:pt modelId="{9FB4FD49-EE86-4182-BADA-D2FF2A9A17CB}" type="pres">
      <dgm:prSet presAssocID="{B42C0CBA-E8C5-4316-92B2-12F0637DF947}" presName="compNode" presStyleCnt="0"/>
      <dgm:spPr/>
    </dgm:pt>
    <dgm:pt modelId="{1E1F8CCF-9698-4434-B65F-EB714C4D2BA4}" type="pres">
      <dgm:prSet presAssocID="{B42C0CBA-E8C5-4316-92B2-12F0637DF947}" presName="aNode" presStyleLbl="bgShp" presStyleIdx="0" presStyleCnt="1" custLinFactNeighborY="-714"/>
      <dgm:spPr/>
      <dgm:t>
        <a:bodyPr/>
        <a:lstStyle/>
        <a:p>
          <a:endParaRPr lang="en-US"/>
        </a:p>
      </dgm:t>
    </dgm:pt>
    <dgm:pt modelId="{DB4C17A5-8C94-4A87-8999-423841AB6A5A}" type="pres">
      <dgm:prSet presAssocID="{B42C0CBA-E8C5-4316-92B2-12F0637DF947}" presName="textNode" presStyleLbl="bgShp" presStyleIdx="0" presStyleCnt="1"/>
      <dgm:spPr/>
      <dgm:t>
        <a:bodyPr/>
        <a:lstStyle/>
        <a:p>
          <a:endParaRPr lang="en-US"/>
        </a:p>
      </dgm:t>
    </dgm:pt>
    <dgm:pt modelId="{204FCE63-5D94-4729-A8E3-2019E247AD46}" type="pres">
      <dgm:prSet presAssocID="{B42C0CBA-E8C5-4316-92B2-12F0637DF947}" presName="compChildNode" presStyleCnt="0"/>
      <dgm:spPr/>
    </dgm:pt>
    <dgm:pt modelId="{4A2004C9-341A-422B-904C-5B632C68B00E}" type="pres">
      <dgm:prSet presAssocID="{B42C0CBA-E8C5-4316-92B2-12F0637DF947}" presName="theInnerList" presStyleCnt="0"/>
      <dgm:spPr/>
    </dgm:pt>
    <dgm:pt modelId="{42CAFB84-CB8A-4093-944E-D72AFA6BD239}" type="pres">
      <dgm:prSet presAssocID="{D2F4A22F-2233-4994-9525-20DAC8B083E9}" presName="childNode" presStyleLbl="node1" presStyleIdx="0" presStyleCnt="1">
        <dgm:presLayoutVars>
          <dgm:bulletEnabled val="1"/>
        </dgm:presLayoutVars>
      </dgm:prSet>
      <dgm:spPr/>
      <dgm:t>
        <a:bodyPr/>
        <a:lstStyle/>
        <a:p>
          <a:endParaRPr lang="en-US"/>
        </a:p>
      </dgm:t>
    </dgm:pt>
  </dgm:ptLst>
  <dgm:cxnLst>
    <dgm:cxn modelId="{54733550-0353-48FF-9BA5-5A96FE6E7B15}" type="presOf" srcId="{B42C0CBA-E8C5-4316-92B2-12F0637DF947}" destId="{DB4C17A5-8C94-4A87-8999-423841AB6A5A}" srcOrd="1" destOrd="0" presId="urn:microsoft.com/office/officeart/2005/8/layout/lProcess2"/>
    <dgm:cxn modelId="{AF05B6FB-A508-4BDA-A7F1-C783627B0312}" type="presOf" srcId="{D2F4A22F-2233-4994-9525-20DAC8B083E9}" destId="{42CAFB84-CB8A-4093-944E-D72AFA6BD239}" srcOrd="0" destOrd="0" presId="urn:microsoft.com/office/officeart/2005/8/layout/lProcess2"/>
    <dgm:cxn modelId="{5E2D04D4-F901-4802-A4EB-B2AB747380FB}" type="presOf" srcId="{F225C5C8-4A44-461F-AEF6-87CAA68A6343}" destId="{A27FC95C-5430-4B31-BEC8-CCB198447507}" srcOrd="0" destOrd="0" presId="urn:microsoft.com/office/officeart/2005/8/layout/lProcess2"/>
    <dgm:cxn modelId="{CE2B0329-5BF1-4030-9394-23DB19755C73}" type="presOf" srcId="{B42C0CBA-E8C5-4316-92B2-12F0637DF947}" destId="{1E1F8CCF-9698-4434-B65F-EB714C4D2BA4}" srcOrd="0" destOrd="0" presId="urn:microsoft.com/office/officeart/2005/8/layout/lProcess2"/>
    <dgm:cxn modelId="{03E8B45D-D52B-4FF6-92C9-22A9EB82D9E4}" srcId="{B42C0CBA-E8C5-4316-92B2-12F0637DF947}" destId="{D2F4A22F-2233-4994-9525-20DAC8B083E9}" srcOrd="0" destOrd="0" parTransId="{FD7CB430-2BD8-4A79-926C-960FF99F0DF5}" sibTransId="{3A87B889-8028-4240-A865-308EDF795FF4}"/>
    <dgm:cxn modelId="{4D26965D-01E2-44A4-A761-98F83E0AB39C}" srcId="{F225C5C8-4A44-461F-AEF6-87CAA68A6343}" destId="{B42C0CBA-E8C5-4316-92B2-12F0637DF947}" srcOrd="0" destOrd="0" parTransId="{A0D422C7-8F60-44F2-8891-56B1DB54EB88}" sibTransId="{6350D8E6-18C6-42FD-A283-C85B394CDC36}"/>
    <dgm:cxn modelId="{E459B958-FB40-4C3D-929F-92280D5959EE}" type="presParOf" srcId="{A27FC95C-5430-4B31-BEC8-CCB198447507}" destId="{9FB4FD49-EE86-4182-BADA-D2FF2A9A17CB}" srcOrd="0" destOrd="0" presId="urn:microsoft.com/office/officeart/2005/8/layout/lProcess2"/>
    <dgm:cxn modelId="{1C782EB3-98D3-4C1D-9B54-8B70449A2BF0}" type="presParOf" srcId="{9FB4FD49-EE86-4182-BADA-D2FF2A9A17CB}" destId="{1E1F8CCF-9698-4434-B65F-EB714C4D2BA4}" srcOrd="0" destOrd="0" presId="urn:microsoft.com/office/officeart/2005/8/layout/lProcess2"/>
    <dgm:cxn modelId="{4E6A4DD4-259D-4986-9A17-B9CC96AFF25B}" type="presParOf" srcId="{9FB4FD49-EE86-4182-BADA-D2FF2A9A17CB}" destId="{DB4C17A5-8C94-4A87-8999-423841AB6A5A}" srcOrd="1" destOrd="0" presId="urn:microsoft.com/office/officeart/2005/8/layout/lProcess2"/>
    <dgm:cxn modelId="{5C1559C4-9466-411F-9DDF-E0050B7C0BCB}" type="presParOf" srcId="{9FB4FD49-EE86-4182-BADA-D2FF2A9A17CB}" destId="{204FCE63-5D94-4729-A8E3-2019E247AD46}" srcOrd="2" destOrd="0" presId="urn:microsoft.com/office/officeart/2005/8/layout/lProcess2"/>
    <dgm:cxn modelId="{83D3C77E-6BDA-4A4E-8466-3F3AEF1445C2}" type="presParOf" srcId="{204FCE63-5D94-4729-A8E3-2019E247AD46}" destId="{4A2004C9-341A-422B-904C-5B632C68B00E}" srcOrd="0" destOrd="0" presId="urn:microsoft.com/office/officeart/2005/8/layout/lProcess2"/>
    <dgm:cxn modelId="{38EB2F18-DE1D-4212-B906-76610C392742}" type="presParOf" srcId="{4A2004C9-341A-422B-904C-5B632C68B00E}" destId="{42CAFB84-CB8A-4093-944E-D72AFA6BD23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06E46-817B-411B-B877-F9FBBDA763E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28CBD59-64EB-4253-8431-9BAF5895C8E5}">
      <dgm:prSet phldrT="[Text]"/>
      <dgm:spPr>
        <a:solidFill>
          <a:srgbClr val="FEEAC9"/>
        </a:solidFill>
      </dgm:spPr>
      <dgm:t>
        <a:bodyPr/>
        <a:lstStyle/>
        <a:p>
          <a:r>
            <a:rPr lang="en-US" b="1" dirty="0" smtClean="0">
              <a:solidFill>
                <a:srgbClr val="E95A53"/>
              </a:solidFill>
              <a:latin typeface="+mj-lt"/>
            </a:rPr>
            <a:t>Socialization </a:t>
          </a:r>
          <a:endParaRPr lang="en-US" b="1" dirty="0">
            <a:solidFill>
              <a:srgbClr val="E95A53"/>
            </a:solidFill>
            <a:latin typeface="+mj-lt"/>
          </a:endParaRPr>
        </a:p>
      </dgm:t>
    </dgm:pt>
    <dgm:pt modelId="{ACDDD49A-D4BA-4608-84A6-C55E7555D541}" type="parTrans" cxnId="{6354D548-F3F3-4132-9620-A98F9067DDE1}">
      <dgm:prSet/>
      <dgm:spPr/>
      <dgm:t>
        <a:bodyPr/>
        <a:lstStyle/>
        <a:p>
          <a:endParaRPr lang="en-US">
            <a:latin typeface="+mj-lt"/>
          </a:endParaRPr>
        </a:p>
      </dgm:t>
    </dgm:pt>
    <dgm:pt modelId="{5B811357-A62C-4E87-81E8-E6809B5F8F1E}" type="sibTrans" cxnId="{6354D548-F3F3-4132-9620-A98F9067DDE1}">
      <dgm:prSet/>
      <dgm:spPr/>
      <dgm:t>
        <a:bodyPr/>
        <a:lstStyle/>
        <a:p>
          <a:endParaRPr lang="en-US">
            <a:latin typeface="+mj-lt"/>
          </a:endParaRPr>
        </a:p>
      </dgm:t>
    </dgm:pt>
    <dgm:pt modelId="{D10389C5-2902-4730-9156-F09D31FE053E}">
      <dgm:prSet phldrT="[Text]"/>
      <dgm:spPr>
        <a:solidFill>
          <a:schemeClr val="bg1"/>
        </a:solidFill>
      </dgm:spPr>
      <dgm:t>
        <a:bodyPr/>
        <a:lstStyle/>
        <a:p>
          <a:r>
            <a:rPr lang="en-US" dirty="0" smtClean="0">
              <a:solidFill>
                <a:schemeClr val="tx1"/>
              </a:solidFill>
              <a:latin typeface="+mj-lt"/>
            </a:rPr>
            <a:t>The generalized norm conformity occurring as a person makes the transition from being an outsider to becoming an insider.</a:t>
          </a:r>
          <a:endParaRPr lang="en-US" dirty="0">
            <a:solidFill>
              <a:schemeClr val="tx1"/>
            </a:solidFill>
            <a:latin typeface="+mj-lt"/>
          </a:endParaRPr>
        </a:p>
      </dgm:t>
    </dgm:pt>
    <dgm:pt modelId="{C1A1C845-41C7-473F-90D7-4448EA9D8132}" type="parTrans" cxnId="{660A964D-58A7-4D8D-8AE8-16AC72DEF978}">
      <dgm:prSet/>
      <dgm:spPr/>
      <dgm:t>
        <a:bodyPr/>
        <a:lstStyle/>
        <a:p>
          <a:endParaRPr lang="en-US">
            <a:latin typeface="+mj-lt"/>
          </a:endParaRPr>
        </a:p>
      </dgm:t>
    </dgm:pt>
    <dgm:pt modelId="{BEB66D1D-C97C-43DD-BFFB-F04355842D43}" type="sibTrans" cxnId="{660A964D-58A7-4D8D-8AE8-16AC72DEF978}">
      <dgm:prSet/>
      <dgm:spPr/>
      <dgm:t>
        <a:bodyPr/>
        <a:lstStyle/>
        <a:p>
          <a:endParaRPr lang="en-US">
            <a:latin typeface="+mj-lt"/>
          </a:endParaRPr>
        </a:p>
      </dgm:t>
    </dgm:pt>
    <dgm:pt modelId="{5A4E8479-7102-49DF-8336-F3ADA9E637A3}" type="pres">
      <dgm:prSet presAssocID="{00206E46-817B-411B-B877-F9FBBDA763EC}" presName="theList" presStyleCnt="0">
        <dgm:presLayoutVars>
          <dgm:dir/>
          <dgm:animLvl val="lvl"/>
          <dgm:resizeHandles val="exact"/>
        </dgm:presLayoutVars>
      </dgm:prSet>
      <dgm:spPr/>
      <dgm:t>
        <a:bodyPr/>
        <a:lstStyle/>
        <a:p>
          <a:endParaRPr lang="en-US"/>
        </a:p>
      </dgm:t>
    </dgm:pt>
    <dgm:pt modelId="{F2B60B02-0002-418E-BBB7-1AB408BBE750}" type="pres">
      <dgm:prSet presAssocID="{828CBD59-64EB-4253-8431-9BAF5895C8E5}" presName="compNode" presStyleCnt="0"/>
      <dgm:spPr/>
    </dgm:pt>
    <dgm:pt modelId="{31694301-F2AD-47BE-87F1-D9028734FD00}" type="pres">
      <dgm:prSet presAssocID="{828CBD59-64EB-4253-8431-9BAF5895C8E5}" presName="aNode" presStyleLbl="bgShp" presStyleIdx="0" presStyleCnt="1" custLinFactNeighborX="-926"/>
      <dgm:spPr/>
      <dgm:t>
        <a:bodyPr/>
        <a:lstStyle/>
        <a:p>
          <a:endParaRPr lang="en-US"/>
        </a:p>
      </dgm:t>
    </dgm:pt>
    <dgm:pt modelId="{18BB63B2-3FCF-4BBA-909E-53C56CD8DEEF}" type="pres">
      <dgm:prSet presAssocID="{828CBD59-64EB-4253-8431-9BAF5895C8E5}" presName="textNode" presStyleLbl="bgShp" presStyleIdx="0" presStyleCnt="1"/>
      <dgm:spPr/>
      <dgm:t>
        <a:bodyPr/>
        <a:lstStyle/>
        <a:p>
          <a:endParaRPr lang="en-US"/>
        </a:p>
      </dgm:t>
    </dgm:pt>
    <dgm:pt modelId="{F7D3D33D-0D73-4A06-B882-7123277B5818}" type="pres">
      <dgm:prSet presAssocID="{828CBD59-64EB-4253-8431-9BAF5895C8E5}" presName="compChildNode" presStyleCnt="0"/>
      <dgm:spPr/>
    </dgm:pt>
    <dgm:pt modelId="{AFE8AB07-1309-47CF-A4CD-DD2EF5B5C750}" type="pres">
      <dgm:prSet presAssocID="{828CBD59-64EB-4253-8431-9BAF5895C8E5}" presName="theInnerList" presStyleCnt="0"/>
      <dgm:spPr/>
    </dgm:pt>
    <dgm:pt modelId="{4D4C547D-6DA6-4E1E-A717-4BBB55E1BAA7}" type="pres">
      <dgm:prSet presAssocID="{D10389C5-2902-4730-9156-F09D31FE053E}" presName="childNode" presStyleLbl="node1" presStyleIdx="0" presStyleCnt="1">
        <dgm:presLayoutVars>
          <dgm:bulletEnabled val="1"/>
        </dgm:presLayoutVars>
      </dgm:prSet>
      <dgm:spPr/>
      <dgm:t>
        <a:bodyPr/>
        <a:lstStyle/>
        <a:p>
          <a:endParaRPr lang="en-US"/>
        </a:p>
      </dgm:t>
    </dgm:pt>
  </dgm:ptLst>
  <dgm:cxnLst>
    <dgm:cxn modelId="{68E87023-4BC8-4E63-8382-388F57F0CA2D}" type="presOf" srcId="{D10389C5-2902-4730-9156-F09D31FE053E}" destId="{4D4C547D-6DA6-4E1E-A717-4BBB55E1BAA7}" srcOrd="0" destOrd="0" presId="urn:microsoft.com/office/officeart/2005/8/layout/lProcess2"/>
    <dgm:cxn modelId="{6354D548-F3F3-4132-9620-A98F9067DDE1}" srcId="{00206E46-817B-411B-B877-F9FBBDA763EC}" destId="{828CBD59-64EB-4253-8431-9BAF5895C8E5}" srcOrd="0" destOrd="0" parTransId="{ACDDD49A-D4BA-4608-84A6-C55E7555D541}" sibTransId="{5B811357-A62C-4E87-81E8-E6809B5F8F1E}"/>
    <dgm:cxn modelId="{126B721C-65E7-4EA2-B61A-8021932856B6}" type="presOf" srcId="{00206E46-817B-411B-B877-F9FBBDA763EC}" destId="{5A4E8479-7102-49DF-8336-F3ADA9E637A3}" srcOrd="0" destOrd="0" presId="urn:microsoft.com/office/officeart/2005/8/layout/lProcess2"/>
    <dgm:cxn modelId="{1735602E-B81F-48B9-8DE8-7F7DA41AD5D6}" type="presOf" srcId="{828CBD59-64EB-4253-8431-9BAF5895C8E5}" destId="{31694301-F2AD-47BE-87F1-D9028734FD00}" srcOrd="0" destOrd="0" presId="urn:microsoft.com/office/officeart/2005/8/layout/lProcess2"/>
    <dgm:cxn modelId="{660A964D-58A7-4D8D-8AE8-16AC72DEF978}" srcId="{828CBD59-64EB-4253-8431-9BAF5895C8E5}" destId="{D10389C5-2902-4730-9156-F09D31FE053E}" srcOrd="0" destOrd="0" parTransId="{C1A1C845-41C7-473F-90D7-4448EA9D8132}" sibTransId="{BEB66D1D-C97C-43DD-BFFB-F04355842D43}"/>
    <dgm:cxn modelId="{851FD4CD-E3A2-4416-9748-65F5CFD47AAB}" type="presOf" srcId="{828CBD59-64EB-4253-8431-9BAF5895C8E5}" destId="{18BB63B2-3FCF-4BBA-909E-53C56CD8DEEF}" srcOrd="1" destOrd="0" presId="urn:microsoft.com/office/officeart/2005/8/layout/lProcess2"/>
    <dgm:cxn modelId="{DA9E4E5A-E2E0-4AFC-B1C2-24888C2C1B81}" type="presParOf" srcId="{5A4E8479-7102-49DF-8336-F3ADA9E637A3}" destId="{F2B60B02-0002-418E-BBB7-1AB408BBE750}" srcOrd="0" destOrd="0" presId="urn:microsoft.com/office/officeart/2005/8/layout/lProcess2"/>
    <dgm:cxn modelId="{65FB8F25-E473-4B3D-976E-232E0F1D9366}" type="presParOf" srcId="{F2B60B02-0002-418E-BBB7-1AB408BBE750}" destId="{31694301-F2AD-47BE-87F1-D9028734FD00}" srcOrd="0" destOrd="0" presId="urn:microsoft.com/office/officeart/2005/8/layout/lProcess2"/>
    <dgm:cxn modelId="{F187B5DE-ED4A-4236-BDCB-98588601BE12}" type="presParOf" srcId="{F2B60B02-0002-418E-BBB7-1AB408BBE750}" destId="{18BB63B2-3FCF-4BBA-909E-53C56CD8DEEF}" srcOrd="1" destOrd="0" presId="urn:microsoft.com/office/officeart/2005/8/layout/lProcess2"/>
    <dgm:cxn modelId="{5C7E7294-2AD4-412B-AE60-4AA53F8DF8ED}" type="presParOf" srcId="{F2B60B02-0002-418E-BBB7-1AB408BBE750}" destId="{F7D3D33D-0D73-4A06-B882-7123277B5818}" srcOrd="2" destOrd="0" presId="urn:microsoft.com/office/officeart/2005/8/layout/lProcess2"/>
    <dgm:cxn modelId="{8312A0AD-AD65-4837-9BCA-1DC2C01410B5}" type="presParOf" srcId="{F7D3D33D-0D73-4A06-B882-7123277B5818}" destId="{AFE8AB07-1309-47CF-A4CD-DD2EF5B5C750}" srcOrd="0" destOrd="0" presId="urn:microsoft.com/office/officeart/2005/8/layout/lProcess2"/>
    <dgm:cxn modelId="{B0A9474F-482F-40EE-8547-77BCEC9457BE}" type="presParOf" srcId="{AFE8AB07-1309-47CF-A4CD-DD2EF5B5C750}" destId="{4D4C547D-6DA6-4E1E-A717-4BBB55E1BAA7}"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B5A9AD-C73E-448E-8A6B-C8036985D3D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F202C23-4AE2-40B9-8420-23213CDDB778}">
      <dgm:prSet phldrT="[Text]"/>
      <dgm:spPr>
        <a:solidFill>
          <a:srgbClr val="E0F2FB"/>
        </a:solidFill>
      </dgm:spPr>
      <dgm:t>
        <a:bodyPr/>
        <a:lstStyle/>
        <a:p>
          <a:r>
            <a:rPr lang="en-US" sz="2200" b="1" dirty="0" smtClean="0">
              <a:solidFill>
                <a:srgbClr val="E95A53"/>
              </a:solidFill>
              <a:latin typeface="+mj-lt"/>
            </a:rPr>
            <a:t>Cohesiveness </a:t>
          </a:r>
          <a:endParaRPr lang="en-US" sz="2200" b="1" dirty="0">
            <a:solidFill>
              <a:srgbClr val="E95A53"/>
            </a:solidFill>
            <a:latin typeface="+mj-lt"/>
          </a:endParaRPr>
        </a:p>
      </dgm:t>
    </dgm:pt>
    <dgm:pt modelId="{969B395E-9F4F-4AD3-A7DE-6B027438AD78}" type="parTrans" cxnId="{046B7D12-6FAD-49E8-9B99-4C34B9895586}">
      <dgm:prSet/>
      <dgm:spPr/>
      <dgm:t>
        <a:bodyPr/>
        <a:lstStyle/>
        <a:p>
          <a:endParaRPr lang="en-US">
            <a:solidFill>
              <a:schemeClr val="tx1"/>
            </a:solidFill>
            <a:latin typeface="+mj-lt"/>
          </a:endParaRPr>
        </a:p>
      </dgm:t>
    </dgm:pt>
    <dgm:pt modelId="{E704630A-0515-4181-B224-16DE7A0E9654}" type="sibTrans" cxnId="{046B7D12-6FAD-49E8-9B99-4C34B9895586}">
      <dgm:prSet/>
      <dgm:spPr/>
      <dgm:t>
        <a:bodyPr/>
        <a:lstStyle/>
        <a:p>
          <a:endParaRPr lang="en-US">
            <a:solidFill>
              <a:schemeClr val="tx1"/>
            </a:solidFill>
            <a:latin typeface="+mj-lt"/>
          </a:endParaRPr>
        </a:p>
      </dgm:t>
    </dgm:pt>
    <dgm:pt modelId="{3F7D3722-AE12-4EF8-928B-82A2EF13D788}">
      <dgm:prSet phldrT="[Text]" custT="1"/>
      <dgm:spPr>
        <a:solidFill>
          <a:srgbClr val="E0F2FB"/>
        </a:solidFill>
      </dgm:spPr>
      <dgm:t>
        <a:bodyPr/>
        <a:lstStyle/>
        <a:p>
          <a:r>
            <a:rPr lang="en-US" sz="2200" dirty="0" smtClean="0">
              <a:solidFill>
                <a:schemeClr val="tx1"/>
              </a:solidFill>
              <a:latin typeface="+mj-lt"/>
            </a:rPr>
            <a:t>Is the extent to which members are loyal and committed to the group, the degree of mutual attractiveness within the group.</a:t>
          </a:r>
          <a:endParaRPr lang="en-US" sz="2200" dirty="0">
            <a:solidFill>
              <a:schemeClr val="tx1"/>
            </a:solidFill>
            <a:latin typeface="+mj-lt"/>
          </a:endParaRPr>
        </a:p>
      </dgm:t>
    </dgm:pt>
    <dgm:pt modelId="{77137FFD-F8A8-4318-BBC7-84B2782C4FD6}" type="parTrans" cxnId="{0AE1ACFE-16E8-489E-823D-A951C0E8A542}">
      <dgm:prSet/>
      <dgm:spPr/>
      <dgm:t>
        <a:bodyPr/>
        <a:lstStyle/>
        <a:p>
          <a:endParaRPr lang="en-US">
            <a:solidFill>
              <a:schemeClr val="tx1"/>
            </a:solidFill>
            <a:latin typeface="+mj-lt"/>
          </a:endParaRPr>
        </a:p>
      </dgm:t>
    </dgm:pt>
    <dgm:pt modelId="{E95E44BD-1625-4F86-BBA9-BA62F2E04C0A}" type="sibTrans" cxnId="{0AE1ACFE-16E8-489E-823D-A951C0E8A542}">
      <dgm:prSet/>
      <dgm:spPr/>
      <dgm:t>
        <a:bodyPr/>
        <a:lstStyle/>
        <a:p>
          <a:endParaRPr lang="en-US">
            <a:solidFill>
              <a:schemeClr val="tx1"/>
            </a:solidFill>
            <a:latin typeface="+mj-lt"/>
          </a:endParaRPr>
        </a:p>
      </dgm:t>
    </dgm:pt>
    <dgm:pt modelId="{5A4E9700-4B4F-42F8-9580-244962FF3ACB}">
      <dgm:prSet phldrT="[Text]"/>
      <dgm:spPr>
        <a:solidFill>
          <a:srgbClr val="D8E8C4"/>
        </a:solidFill>
      </dgm:spPr>
      <dgm:t>
        <a:bodyPr/>
        <a:lstStyle/>
        <a:p>
          <a:pPr algn="l"/>
          <a:r>
            <a:rPr lang="en-US" dirty="0" smtClean="0">
              <a:solidFill>
                <a:schemeClr val="tx1"/>
              </a:solidFill>
              <a:latin typeface="+mj-lt"/>
            </a:rPr>
            <a:t>In a highly cohesive team, members work well together, support one another, and effectively reach their goals.</a:t>
          </a:r>
          <a:endParaRPr lang="en-US" dirty="0">
            <a:solidFill>
              <a:schemeClr val="tx1"/>
            </a:solidFill>
            <a:latin typeface="+mj-lt"/>
          </a:endParaRPr>
        </a:p>
      </dgm:t>
    </dgm:pt>
    <dgm:pt modelId="{3A1AA6A9-C50E-4E02-BB72-C57485A0FCFE}" type="parTrans" cxnId="{2F73A820-2509-4318-B6D6-561031611987}">
      <dgm:prSet/>
      <dgm:spPr/>
      <dgm:t>
        <a:bodyPr/>
        <a:lstStyle/>
        <a:p>
          <a:endParaRPr lang="en-US">
            <a:solidFill>
              <a:schemeClr val="tx1"/>
            </a:solidFill>
            <a:latin typeface="+mj-lt"/>
          </a:endParaRPr>
        </a:p>
      </dgm:t>
    </dgm:pt>
    <dgm:pt modelId="{4045DF5B-DC8E-430B-AFE7-2ADE3486DB58}" type="sibTrans" cxnId="{2F73A820-2509-4318-B6D6-561031611987}">
      <dgm:prSet/>
      <dgm:spPr/>
      <dgm:t>
        <a:bodyPr/>
        <a:lstStyle/>
        <a:p>
          <a:endParaRPr lang="en-US">
            <a:solidFill>
              <a:schemeClr val="tx1"/>
            </a:solidFill>
            <a:latin typeface="+mj-lt"/>
          </a:endParaRPr>
        </a:p>
      </dgm:t>
    </dgm:pt>
    <dgm:pt modelId="{7D6DBB83-042B-48FE-8912-A66236259DDF}">
      <dgm:prSet phldrT="[Text]"/>
      <dgm:spPr>
        <a:solidFill>
          <a:srgbClr val="FEEAC9"/>
        </a:solidFill>
      </dgm:spPr>
      <dgm:t>
        <a:bodyPr/>
        <a:lstStyle/>
        <a:p>
          <a:pPr algn="l"/>
          <a:r>
            <a:rPr lang="en-US" dirty="0" smtClean="0">
              <a:solidFill>
                <a:schemeClr val="tx1"/>
              </a:solidFill>
              <a:latin typeface="+mj-lt"/>
            </a:rPr>
            <a:t>A team that lacks cohesiveness is not very coordinated, members do not support one another, and they have difficulty achieving their goals.</a:t>
          </a:r>
          <a:endParaRPr lang="en-US" dirty="0">
            <a:solidFill>
              <a:schemeClr val="tx1"/>
            </a:solidFill>
            <a:latin typeface="+mj-lt"/>
          </a:endParaRPr>
        </a:p>
      </dgm:t>
    </dgm:pt>
    <dgm:pt modelId="{57C1AB03-628D-49AD-A43D-D86FCE14F640}" type="parTrans" cxnId="{66F6AB6A-351C-4873-8525-D36A149DA083}">
      <dgm:prSet/>
      <dgm:spPr/>
      <dgm:t>
        <a:bodyPr/>
        <a:lstStyle/>
        <a:p>
          <a:endParaRPr lang="en-US">
            <a:solidFill>
              <a:schemeClr val="tx1"/>
            </a:solidFill>
            <a:latin typeface="+mj-lt"/>
          </a:endParaRPr>
        </a:p>
      </dgm:t>
    </dgm:pt>
    <dgm:pt modelId="{D3060501-436D-4609-9001-7347746EFAC4}" type="sibTrans" cxnId="{66F6AB6A-351C-4873-8525-D36A149DA083}">
      <dgm:prSet/>
      <dgm:spPr/>
      <dgm:t>
        <a:bodyPr/>
        <a:lstStyle/>
        <a:p>
          <a:endParaRPr lang="en-US">
            <a:solidFill>
              <a:schemeClr val="tx1"/>
            </a:solidFill>
            <a:latin typeface="+mj-lt"/>
          </a:endParaRPr>
        </a:p>
      </dgm:t>
    </dgm:pt>
    <dgm:pt modelId="{47C0659F-F8C5-4661-9103-4E390958EAB5}" type="pres">
      <dgm:prSet presAssocID="{36B5A9AD-C73E-448E-8A6B-C8036985D3DF}" presName="Name0" presStyleCnt="0">
        <dgm:presLayoutVars>
          <dgm:dir/>
          <dgm:resizeHandles val="exact"/>
        </dgm:presLayoutVars>
      </dgm:prSet>
      <dgm:spPr/>
      <dgm:t>
        <a:bodyPr/>
        <a:lstStyle/>
        <a:p>
          <a:endParaRPr lang="en-US"/>
        </a:p>
      </dgm:t>
    </dgm:pt>
    <dgm:pt modelId="{70E40869-CF1B-43F9-AEDE-7F3A92C6760F}" type="pres">
      <dgm:prSet presAssocID="{DF202C23-4AE2-40B9-8420-23213CDDB778}" presName="node" presStyleLbl="node1" presStyleIdx="0" presStyleCnt="3">
        <dgm:presLayoutVars>
          <dgm:bulletEnabled val="1"/>
        </dgm:presLayoutVars>
      </dgm:prSet>
      <dgm:spPr/>
      <dgm:t>
        <a:bodyPr/>
        <a:lstStyle/>
        <a:p>
          <a:endParaRPr lang="en-US"/>
        </a:p>
      </dgm:t>
    </dgm:pt>
    <dgm:pt modelId="{1C14211B-0029-42A8-ABDF-09FB3B5E84F6}" type="pres">
      <dgm:prSet presAssocID="{E704630A-0515-4181-B224-16DE7A0E9654}" presName="sibTrans" presStyleCnt="0"/>
      <dgm:spPr/>
    </dgm:pt>
    <dgm:pt modelId="{70B9CB72-529C-4082-8043-9EB3C739358A}" type="pres">
      <dgm:prSet presAssocID="{5A4E9700-4B4F-42F8-9580-244962FF3ACB}" presName="node" presStyleLbl="node1" presStyleIdx="1" presStyleCnt="3">
        <dgm:presLayoutVars>
          <dgm:bulletEnabled val="1"/>
        </dgm:presLayoutVars>
      </dgm:prSet>
      <dgm:spPr/>
      <dgm:t>
        <a:bodyPr/>
        <a:lstStyle/>
        <a:p>
          <a:endParaRPr lang="en-US"/>
        </a:p>
      </dgm:t>
    </dgm:pt>
    <dgm:pt modelId="{B5A1FF18-8039-4E6F-B36F-03CF90DED2FE}" type="pres">
      <dgm:prSet presAssocID="{4045DF5B-DC8E-430B-AFE7-2ADE3486DB58}" presName="sibTrans" presStyleCnt="0"/>
      <dgm:spPr/>
    </dgm:pt>
    <dgm:pt modelId="{17BC6992-6036-452B-8C57-2DEFAB987485}" type="pres">
      <dgm:prSet presAssocID="{7D6DBB83-042B-48FE-8912-A66236259DDF}" presName="node" presStyleLbl="node1" presStyleIdx="2" presStyleCnt="3">
        <dgm:presLayoutVars>
          <dgm:bulletEnabled val="1"/>
        </dgm:presLayoutVars>
      </dgm:prSet>
      <dgm:spPr/>
      <dgm:t>
        <a:bodyPr/>
        <a:lstStyle/>
        <a:p>
          <a:endParaRPr lang="en-US"/>
        </a:p>
      </dgm:t>
    </dgm:pt>
  </dgm:ptLst>
  <dgm:cxnLst>
    <dgm:cxn modelId="{84944BF1-8D39-4358-87C3-C2D21C33A63A}" type="presOf" srcId="{DF202C23-4AE2-40B9-8420-23213CDDB778}" destId="{70E40869-CF1B-43F9-AEDE-7F3A92C6760F}" srcOrd="0" destOrd="0" presId="urn:microsoft.com/office/officeart/2005/8/layout/hList6"/>
    <dgm:cxn modelId="{7C00B1AC-F2A2-4FF8-9506-659D6CC59136}" type="presOf" srcId="{36B5A9AD-C73E-448E-8A6B-C8036985D3DF}" destId="{47C0659F-F8C5-4661-9103-4E390958EAB5}" srcOrd="0" destOrd="0" presId="urn:microsoft.com/office/officeart/2005/8/layout/hList6"/>
    <dgm:cxn modelId="{0AE1ACFE-16E8-489E-823D-A951C0E8A542}" srcId="{DF202C23-4AE2-40B9-8420-23213CDDB778}" destId="{3F7D3722-AE12-4EF8-928B-82A2EF13D788}" srcOrd="0" destOrd="0" parTransId="{77137FFD-F8A8-4318-BBC7-84B2782C4FD6}" sibTransId="{E95E44BD-1625-4F86-BBA9-BA62F2E04C0A}"/>
    <dgm:cxn modelId="{D0D326F5-D147-4AD9-93EF-EE490884422C}" type="presOf" srcId="{3F7D3722-AE12-4EF8-928B-82A2EF13D788}" destId="{70E40869-CF1B-43F9-AEDE-7F3A92C6760F}" srcOrd="0" destOrd="1" presId="urn:microsoft.com/office/officeart/2005/8/layout/hList6"/>
    <dgm:cxn modelId="{2F73A820-2509-4318-B6D6-561031611987}" srcId="{36B5A9AD-C73E-448E-8A6B-C8036985D3DF}" destId="{5A4E9700-4B4F-42F8-9580-244962FF3ACB}" srcOrd="1" destOrd="0" parTransId="{3A1AA6A9-C50E-4E02-BB72-C57485A0FCFE}" sibTransId="{4045DF5B-DC8E-430B-AFE7-2ADE3486DB58}"/>
    <dgm:cxn modelId="{046B7D12-6FAD-49E8-9B99-4C34B9895586}" srcId="{36B5A9AD-C73E-448E-8A6B-C8036985D3DF}" destId="{DF202C23-4AE2-40B9-8420-23213CDDB778}" srcOrd="0" destOrd="0" parTransId="{969B395E-9F4F-4AD3-A7DE-6B027438AD78}" sibTransId="{E704630A-0515-4181-B224-16DE7A0E9654}"/>
    <dgm:cxn modelId="{A1CD191D-FDB9-4030-964D-519FC5428596}" type="presOf" srcId="{7D6DBB83-042B-48FE-8912-A66236259DDF}" destId="{17BC6992-6036-452B-8C57-2DEFAB987485}" srcOrd="0" destOrd="0" presId="urn:microsoft.com/office/officeart/2005/8/layout/hList6"/>
    <dgm:cxn modelId="{4F657A55-33F0-46A7-8735-96CD8ED7EC68}" type="presOf" srcId="{5A4E9700-4B4F-42F8-9580-244962FF3ACB}" destId="{70B9CB72-529C-4082-8043-9EB3C739358A}" srcOrd="0" destOrd="0" presId="urn:microsoft.com/office/officeart/2005/8/layout/hList6"/>
    <dgm:cxn modelId="{66F6AB6A-351C-4873-8525-D36A149DA083}" srcId="{36B5A9AD-C73E-448E-8A6B-C8036985D3DF}" destId="{7D6DBB83-042B-48FE-8912-A66236259DDF}" srcOrd="2" destOrd="0" parTransId="{57C1AB03-628D-49AD-A43D-D86FCE14F640}" sibTransId="{D3060501-436D-4609-9001-7347746EFAC4}"/>
    <dgm:cxn modelId="{697B60E5-EEDA-4C26-8DFD-82C60760A631}" type="presParOf" srcId="{47C0659F-F8C5-4661-9103-4E390958EAB5}" destId="{70E40869-CF1B-43F9-AEDE-7F3A92C6760F}" srcOrd="0" destOrd="0" presId="urn:microsoft.com/office/officeart/2005/8/layout/hList6"/>
    <dgm:cxn modelId="{52103035-639A-41B1-9364-CB6CC7621882}" type="presParOf" srcId="{47C0659F-F8C5-4661-9103-4E390958EAB5}" destId="{1C14211B-0029-42A8-ABDF-09FB3B5E84F6}" srcOrd="1" destOrd="0" presId="urn:microsoft.com/office/officeart/2005/8/layout/hList6"/>
    <dgm:cxn modelId="{38592540-3257-4D73-B728-DAFA9E126681}" type="presParOf" srcId="{47C0659F-F8C5-4661-9103-4E390958EAB5}" destId="{70B9CB72-529C-4082-8043-9EB3C739358A}" srcOrd="2" destOrd="0" presId="urn:microsoft.com/office/officeart/2005/8/layout/hList6"/>
    <dgm:cxn modelId="{F04D751F-FD6B-4243-A66D-5AAEF85DAD2E}" type="presParOf" srcId="{47C0659F-F8C5-4661-9103-4E390958EAB5}" destId="{B5A1FF18-8039-4E6F-B36F-03CF90DED2FE}" srcOrd="3" destOrd="0" presId="urn:microsoft.com/office/officeart/2005/8/layout/hList6"/>
    <dgm:cxn modelId="{ADACFEBE-4DC6-48AD-97ED-DDAE6B1A3FC7}" type="presParOf" srcId="{47C0659F-F8C5-4661-9103-4E390958EAB5}" destId="{17BC6992-6036-452B-8C57-2DEFAB987485}"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711C5E-6457-4055-A093-FBEDE3323FBA}"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CBBB7F42-9B2E-4BD8-8674-5BC1E66409E7}">
      <dgm:prSet phldrT="[Text]"/>
      <dgm:spPr>
        <a:solidFill>
          <a:srgbClr val="E0F2FB"/>
        </a:solidFill>
      </dgm:spPr>
      <dgm:t>
        <a:bodyPr/>
        <a:lstStyle/>
        <a:p>
          <a:r>
            <a:rPr lang="en-US" b="1" dirty="0" smtClean="0">
              <a:solidFill>
                <a:srgbClr val="E95A53"/>
              </a:solidFill>
              <a:latin typeface="Arial" pitchFamily="34" charset="0"/>
              <a:cs typeface="Arial" pitchFamily="34" charset="0"/>
            </a:rPr>
            <a:t>Conflict </a:t>
          </a:r>
          <a:endParaRPr lang="en-US" b="1" dirty="0">
            <a:solidFill>
              <a:srgbClr val="E95A53"/>
            </a:solidFill>
            <a:latin typeface="Arial" pitchFamily="34" charset="0"/>
            <a:cs typeface="Arial" pitchFamily="34" charset="0"/>
          </a:endParaRPr>
        </a:p>
      </dgm:t>
    </dgm:pt>
    <dgm:pt modelId="{456C0406-A044-479B-AE50-4C2FB55994BF}" type="parTrans" cxnId="{51D07951-B119-4902-BEAA-058A3BDD3599}">
      <dgm:prSet/>
      <dgm:spPr/>
      <dgm:t>
        <a:bodyPr/>
        <a:lstStyle/>
        <a:p>
          <a:endParaRPr lang="en-US">
            <a:latin typeface="Arial" pitchFamily="34" charset="0"/>
            <a:cs typeface="Arial" pitchFamily="34" charset="0"/>
          </a:endParaRPr>
        </a:p>
      </dgm:t>
    </dgm:pt>
    <dgm:pt modelId="{EC41FD88-B16F-4B88-8746-887E30793FE0}" type="sibTrans" cxnId="{51D07951-B119-4902-BEAA-058A3BDD3599}">
      <dgm:prSet/>
      <dgm:spPr/>
      <dgm:t>
        <a:bodyPr/>
        <a:lstStyle/>
        <a:p>
          <a:endParaRPr lang="en-US">
            <a:latin typeface="Arial" pitchFamily="34" charset="0"/>
            <a:cs typeface="Arial" pitchFamily="34" charset="0"/>
          </a:endParaRPr>
        </a:p>
      </dgm:t>
    </dgm:pt>
    <dgm:pt modelId="{7EFAEF79-B0BF-45DD-842D-E4C0478367B3}">
      <dgm:prSet phldrT="[Text]"/>
      <dgm:spPr>
        <a:solidFill>
          <a:srgbClr val="FEEAC9">
            <a:alpha val="90000"/>
          </a:srgbClr>
        </a:solidFill>
        <a:ln>
          <a:solidFill>
            <a:srgbClr val="FEEAC9">
              <a:alpha val="90000"/>
            </a:srgbClr>
          </a:solidFill>
        </a:ln>
      </dgm:spPr>
      <dgm:t>
        <a:bodyPr/>
        <a:lstStyle/>
        <a:p>
          <a:r>
            <a:rPr lang="en-US" dirty="0" smtClean="0">
              <a:latin typeface="Arial" pitchFamily="34" charset="0"/>
              <a:cs typeface="Arial" pitchFamily="34" charset="0"/>
            </a:rPr>
            <a:t>Is a disagreement between two or more individuals or groups.</a:t>
          </a:r>
          <a:endParaRPr lang="en-US" dirty="0">
            <a:latin typeface="Arial" pitchFamily="34" charset="0"/>
            <a:cs typeface="Arial" pitchFamily="34" charset="0"/>
          </a:endParaRPr>
        </a:p>
      </dgm:t>
    </dgm:pt>
    <dgm:pt modelId="{97E325F1-2DAA-4D4E-80FD-E8DA0D683CB5}" type="parTrans" cxnId="{E56D4A86-AEC8-4007-A5D1-839933200CFD}">
      <dgm:prSet/>
      <dgm:spPr/>
      <dgm:t>
        <a:bodyPr/>
        <a:lstStyle/>
        <a:p>
          <a:endParaRPr lang="en-US">
            <a:latin typeface="Arial" pitchFamily="34" charset="0"/>
            <a:cs typeface="Arial" pitchFamily="34" charset="0"/>
          </a:endParaRPr>
        </a:p>
      </dgm:t>
    </dgm:pt>
    <dgm:pt modelId="{7347D708-92CE-4AD9-95A1-45C20316CD6A}" type="sibTrans" cxnId="{E56D4A86-AEC8-4007-A5D1-839933200CFD}">
      <dgm:prSet/>
      <dgm:spPr/>
      <dgm:t>
        <a:bodyPr/>
        <a:lstStyle/>
        <a:p>
          <a:endParaRPr lang="en-US">
            <a:latin typeface="Arial" pitchFamily="34" charset="0"/>
            <a:cs typeface="Arial" pitchFamily="34" charset="0"/>
          </a:endParaRPr>
        </a:p>
      </dgm:t>
    </dgm:pt>
    <dgm:pt modelId="{F8193024-AC99-468D-8944-9E9A4862E87F}" type="pres">
      <dgm:prSet presAssocID="{AA711C5E-6457-4055-A093-FBEDE3323FBA}" presName="list" presStyleCnt="0">
        <dgm:presLayoutVars>
          <dgm:dir/>
          <dgm:animLvl val="lvl"/>
        </dgm:presLayoutVars>
      </dgm:prSet>
      <dgm:spPr/>
      <dgm:t>
        <a:bodyPr/>
        <a:lstStyle/>
        <a:p>
          <a:endParaRPr lang="en-US"/>
        </a:p>
      </dgm:t>
    </dgm:pt>
    <dgm:pt modelId="{38358702-5067-4F1C-A41F-7AA5078C0867}" type="pres">
      <dgm:prSet presAssocID="{CBBB7F42-9B2E-4BD8-8674-5BC1E66409E7}" presName="posSpace" presStyleCnt="0"/>
      <dgm:spPr/>
    </dgm:pt>
    <dgm:pt modelId="{33D163B0-9434-4E33-A0F7-2B233E7562E8}" type="pres">
      <dgm:prSet presAssocID="{CBBB7F42-9B2E-4BD8-8674-5BC1E66409E7}" presName="vertFlow" presStyleCnt="0"/>
      <dgm:spPr/>
    </dgm:pt>
    <dgm:pt modelId="{B351E431-A8DF-4EBE-98B6-0150BD055D5E}" type="pres">
      <dgm:prSet presAssocID="{CBBB7F42-9B2E-4BD8-8674-5BC1E66409E7}" presName="topSpace" presStyleCnt="0"/>
      <dgm:spPr/>
    </dgm:pt>
    <dgm:pt modelId="{7D1B8AFC-15DC-43ED-B4BD-8F0A97AF8B69}" type="pres">
      <dgm:prSet presAssocID="{CBBB7F42-9B2E-4BD8-8674-5BC1E66409E7}" presName="firstComp" presStyleCnt="0"/>
      <dgm:spPr/>
    </dgm:pt>
    <dgm:pt modelId="{3C8A8124-8674-468F-BA1A-1EEE2D0D7378}" type="pres">
      <dgm:prSet presAssocID="{CBBB7F42-9B2E-4BD8-8674-5BC1E66409E7}" presName="firstChild" presStyleLbl="bgAccFollowNode1" presStyleIdx="0" presStyleCnt="1" custScaleX="110926"/>
      <dgm:spPr/>
      <dgm:t>
        <a:bodyPr/>
        <a:lstStyle/>
        <a:p>
          <a:endParaRPr lang="en-US"/>
        </a:p>
      </dgm:t>
    </dgm:pt>
    <dgm:pt modelId="{F7DE57AB-ADC5-4D41-94B5-5E79B2A5E84E}" type="pres">
      <dgm:prSet presAssocID="{CBBB7F42-9B2E-4BD8-8674-5BC1E66409E7}" presName="firstChildTx" presStyleLbl="bgAccFollowNode1" presStyleIdx="0" presStyleCnt="1">
        <dgm:presLayoutVars>
          <dgm:bulletEnabled val="1"/>
        </dgm:presLayoutVars>
      </dgm:prSet>
      <dgm:spPr/>
      <dgm:t>
        <a:bodyPr/>
        <a:lstStyle/>
        <a:p>
          <a:endParaRPr lang="en-US"/>
        </a:p>
      </dgm:t>
    </dgm:pt>
    <dgm:pt modelId="{F751D60F-DC8C-4A34-8BDE-06805A126ACB}" type="pres">
      <dgm:prSet presAssocID="{CBBB7F42-9B2E-4BD8-8674-5BC1E66409E7}" presName="negSpace" presStyleCnt="0"/>
      <dgm:spPr/>
    </dgm:pt>
    <dgm:pt modelId="{07823B9C-5B45-4A89-B1A5-DBC7609075F1}" type="pres">
      <dgm:prSet presAssocID="{CBBB7F42-9B2E-4BD8-8674-5BC1E66409E7}" presName="circle" presStyleLbl="node1" presStyleIdx="0" presStyleCnt="1" custLinFactNeighborX="-13450" custLinFactNeighborY="-1099"/>
      <dgm:spPr/>
      <dgm:t>
        <a:bodyPr/>
        <a:lstStyle/>
        <a:p>
          <a:endParaRPr lang="en-US"/>
        </a:p>
      </dgm:t>
    </dgm:pt>
  </dgm:ptLst>
  <dgm:cxnLst>
    <dgm:cxn modelId="{111BD49D-713E-4270-8165-52F7B9ECA5F6}" type="presOf" srcId="{CBBB7F42-9B2E-4BD8-8674-5BC1E66409E7}" destId="{07823B9C-5B45-4A89-B1A5-DBC7609075F1}" srcOrd="0" destOrd="0" presId="urn:microsoft.com/office/officeart/2005/8/layout/hList9"/>
    <dgm:cxn modelId="{29CB1FAD-1430-4FC4-9FC0-ACAD585C8D30}" type="presOf" srcId="{7EFAEF79-B0BF-45DD-842D-E4C0478367B3}" destId="{F7DE57AB-ADC5-4D41-94B5-5E79B2A5E84E}" srcOrd="1" destOrd="0" presId="urn:microsoft.com/office/officeart/2005/8/layout/hList9"/>
    <dgm:cxn modelId="{FC491469-89A3-4EDB-A884-FF46A862357D}" type="presOf" srcId="{7EFAEF79-B0BF-45DD-842D-E4C0478367B3}" destId="{3C8A8124-8674-468F-BA1A-1EEE2D0D7378}" srcOrd="0" destOrd="0" presId="urn:microsoft.com/office/officeart/2005/8/layout/hList9"/>
    <dgm:cxn modelId="{4B225F89-7317-414C-9B13-73FF639927D8}" type="presOf" srcId="{AA711C5E-6457-4055-A093-FBEDE3323FBA}" destId="{F8193024-AC99-468D-8944-9E9A4862E87F}" srcOrd="0" destOrd="0" presId="urn:microsoft.com/office/officeart/2005/8/layout/hList9"/>
    <dgm:cxn modelId="{51D07951-B119-4902-BEAA-058A3BDD3599}" srcId="{AA711C5E-6457-4055-A093-FBEDE3323FBA}" destId="{CBBB7F42-9B2E-4BD8-8674-5BC1E66409E7}" srcOrd="0" destOrd="0" parTransId="{456C0406-A044-479B-AE50-4C2FB55994BF}" sibTransId="{EC41FD88-B16F-4B88-8746-887E30793FE0}"/>
    <dgm:cxn modelId="{E56D4A86-AEC8-4007-A5D1-839933200CFD}" srcId="{CBBB7F42-9B2E-4BD8-8674-5BC1E66409E7}" destId="{7EFAEF79-B0BF-45DD-842D-E4C0478367B3}" srcOrd="0" destOrd="0" parTransId="{97E325F1-2DAA-4D4E-80FD-E8DA0D683CB5}" sibTransId="{7347D708-92CE-4AD9-95A1-45C20316CD6A}"/>
    <dgm:cxn modelId="{F9FC9617-1681-48DE-8734-B7BCE1102A4A}" type="presParOf" srcId="{F8193024-AC99-468D-8944-9E9A4862E87F}" destId="{38358702-5067-4F1C-A41F-7AA5078C0867}" srcOrd="0" destOrd="0" presId="urn:microsoft.com/office/officeart/2005/8/layout/hList9"/>
    <dgm:cxn modelId="{7F204F71-00C9-471D-96BC-DBD5C5D3C752}" type="presParOf" srcId="{F8193024-AC99-468D-8944-9E9A4862E87F}" destId="{33D163B0-9434-4E33-A0F7-2B233E7562E8}" srcOrd="1" destOrd="0" presId="urn:microsoft.com/office/officeart/2005/8/layout/hList9"/>
    <dgm:cxn modelId="{A3650271-BCD7-4E08-9F1B-67EF81C00A50}" type="presParOf" srcId="{33D163B0-9434-4E33-A0F7-2B233E7562E8}" destId="{B351E431-A8DF-4EBE-98B6-0150BD055D5E}" srcOrd="0" destOrd="0" presId="urn:microsoft.com/office/officeart/2005/8/layout/hList9"/>
    <dgm:cxn modelId="{DAFB4082-20E9-4DAC-AFB2-B97513106384}" type="presParOf" srcId="{33D163B0-9434-4E33-A0F7-2B233E7562E8}" destId="{7D1B8AFC-15DC-43ED-B4BD-8F0A97AF8B69}" srcOrd="1" destOrd="0" presId="urn:microsoft.com/office/officeart/2005/8/layout/hList9"/>
    <dgm:cxn modelId="{7AB1B9EE-A52B-43B5-B7B2-E080DA027DC4}" type="presParOf" srcId="{7D1B8AFC-15DC-43ED-B4BD-8F0A97AF8B69}" destId="{3C8A8124-8674-468F-BA1A-1EEE2D0D7378}" srcOrd="0" destOrd="0" presId="urn:microsoft.com/office/officeart/2005/8/layout/hList9"/>
    <dgm:cxn modelId="{BD3AFA41-F75C-4A87-9125-E45C791F3D38}" type="presParOf" srcId="{7D1B8AFC-15DC-43ED-B4BD-8F0A97AF8B69}" destId="{F7DE57AB-ADC5-4D41-94B5-5E79B2A5E84E}" srcOrd="1" destOrd="0" presId="urn:microsoft.com/office/officeart/2005/8/layout/hList9"/>
    <dgm:cxn modelId="{B9252835-D951-4731-B9BB-9A72025B0265}" type="presParOf" srcId="{F8193024-AC99-468D-8944-9E9A4862E87F}" destId="{F751D60F-DC8C-4A34-8BDE-06805A126ACB}" srcOrd="2" destOrd="0" presId="urn:microsoft.com/office/officeart/2005/8/layout/hList9"/>
    <dgm:cxn modelId="{87B291EE-8702-409D-88C7-ACD194F52B41}" type="presParOf" srcId="{F8193024-AC99-468D-8944-9E9A4862E87F}" destId="{07823B9C-5B45-4A89-B1A5-DBC7609075F1}"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2CB1E-3F2E-4F2A-B727-85EC47407FD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61C9D78-9CD2-42FB-89C3-5A78890A7368}">
      <dgm:prSet phldrT="[Text]"/>
      <dgm:spPr>
        <a:solidFill>
          <a:srgbClr val="D8E8C4"/>
        </a:solidFill>
      </dgm:spPr>
      <dgm:t>
        <a:bodyPr/>
        <a:lstStyle/>
        <a:p>
          <a:r>
            <a:rPr lang="en-US" b="1" dirty="0" smtClean="0">
              <a:solidFill>
                <a:srgbClr val="E95A53"/>
              </a:solidFill>
              <a:latin typeface="Arial" pitchFamily="34" charset="0"/>
              <a:cs typeface="Arial" pitchFamily="34" charset="0"/>
            </a:rPr>
            <a:t>Negotiation</a:t>
          </a:r>
          <a:r>
            <a:rPr lang="en-US" dirty="0" smtClean="0">
              <a:latin typeface="Arial" pitchFamily="34" charset="0"/>
              <a:cs typeface="Arial" pitchFamily="34" charset="0"/>
            </a:rPr>
            <a:t> </a:t>
          </a:r>
          <a:endParaRPr lang="en-US" dirty="0">
            <a:latin typeface="Arial" pitchFamily="34" charset="0"/>
            <a:cs typeface="Arial" pitchFamily="34" charset="0"/>
          </a:endParaRPr>
        </a:p>
      </dgm:t>
    </dgm:pt>
    <dgm:pt modelId="{FBE82809-945D-4369-BEB7-CA9EAA098438}" type="parTrans" cxnId="{B998EA02-FEB1-40F2-B794-B75817CEC502}">
      <dgm:prSet/>
      <dgm:spPr/>
      <dgm:t>
        <a:bodyPr/>
        <a:lstStyle/>
        <a:p>
          <a:endParaRPr lang="en-US">
            <a:latin typeface="Arial" pitchFamily="34" charset="0"/>
            <a:cs typeface="Arial" pitchFamily="34" charset="0"/>
          </a:endParaRPr>
        </a:p>
      </dgm:t>
    </dgm:pt>
    <dgm:pt modelId="{0FCBDEE5-9ECD-4103-B940-990A21F3698C}" type="sibTrans" cxnId="{B998EA02-FEB1-40F2-B794-B75817CEC502}">
      <dgm:prSet/>
      <dgm:spPr/>
      <dgm:t>
        <a:bodyPr/>
        <a:lstStyle/>
        <a:p>
          <a:endParaRPr lang="en-US">
            <a:latin typeface="Arial" pitchFamily="34" charset="0"/>
            <a:cs typeface="Arial" pitchFamily="34" charset="0"/>
          </a:endParaRPr>
        </a:p>
      </dgm:t>
    </dgm:pt>
    <dgm:pt modelId="{B21544C8-0857-470E-87AB-84E2BDD2B2FE}">
      <dgm:prSet phldrT="[Text]"/>
      <dgm:spPr>
        <a:solidFill>
          <a:schemeClr val="bg1"/>
        </a:solidFill>
      </dgm:spPr>
      <dgm:t>
        <a:bodyPr/>
        <a:lstStyle/>
        <a:p>
          <a:r>
            <a:rPr lang="en-US" dirty="0" smtClean="0">
              <a:solidFill>
                <a:schemeClr val="tx1"/>
              </a:solidFill>
              <a:latin typeface="Arial" pitchFamily="34" charset="0"/>
              <a:cs typeface="Arial" pitchFamily="34" charset="0"/>
            </a:rPr>
            <a:t>Is the process in which two or more parties (people or groups) reach agreement on an issue even though they have different preferences regarding that issue.</a:t>
          </a:r>
          <a:endParaRPr lang="en-US" dirty="0">
            <a:solidFill>
              <a:schemeClr val="tx1"/>
            </a:solidFill>
            <a:latin typeface="Arial" pitchFamily="34" charset="0"/>
            <a:cs typeface="Arial" pitchFamily="34" charset="0"/>
          </a:endParaRPr>
        </a:p>
      </dgm:t>
    </dgm:pt>
    <dgm:pt modelId="{FDF928C1-08DB-49B6-8B7D-233DDD336A03}" type="parTrans" cxnId="{50549AAB-7762-44BB-AD72-A1A9D2417756}">
      <dgm:prSet/>
      <dgm:spPr/>
      <dgm:t>
        <a:bodyPr/>
        <a:lstStyle/>
        <a:p>
          <a:endParaRPr lang="en-US">
            <a:latin typeface="Arial" pitchFamily="34" charset="0"/>
            <a:cs typeface="Arial" pitchFamily="34" charset="0"/>
          </a:endParaRPr>
        </a:p>
      </dgm:t>
    </dgm:pt>
    <dgm:pt modelId="{5BE97CB5-5AA5-404D-8BAF-EFD9EDE1C782}" type="sibTrans" cxnId="{50549AAB-7762-44BB-AD72-A1A9D2417756}">
      <dgm:prSet/>
      <dgm:spPr/>
      <dgm:t>
        <a:bodyPr/>
        <a:lstStyle/>
        <a:p>
          <a:endParaRPr lang="en-US">
            <a:latin typeface="Arial" pitchFamily="34" charset="0"/>
            <a:cs typeface="Arial" pitchFamily="34" charset="0"/>
          </a:endParaRPr>
        </a:p>
      </dgm:t>
    </dgm:pt>
    <dgm:pt modelId="{6F057D25-1DBC-47DF-A2D1-73A6ED40E408}" type="pres">
      <dgm:prSet presAssocID="{6F22CB1E-3F2E-4F2A-B727-85EC47407FDE}" presName="theList" presStyleCnt="0">
        <dgm:presLayoutVars>
          <dgm:dir/>
          <dgm:animLvl val="lvl"/>
          <dgm:resizeHandles val="exact"/>
        </dgm:presLayoutVars>
      </dgm:prSet>
      <dgm:spPr/>
      <dgm:t>
        <a:bodyPr/>
        <a:lstStyle/>
        <a:p>
          <a:endParaRPr lang="en-US"/>
        </a:p>
      </dgm:t>
    </dgm:pt>
    <dgm:pt modelId="{324074D7-10CC-4700-A623-54F3876A4CCE}" type="pres">
      <dgm:prSet presAssocID="{361C9D78-9CD2-42FB-89C3-5A78890A7368}" presName="compNode" presStyleCnt="0"/>
      <dgm:spPr/>
    </dgm:pt>
    <dgm:pt modelId="{218BCD2F-85E4-43FD-A638-98381B0CC342}" type="pres">
      <dgm:prSet presAssocID="{361C9D78-9CD2-42FB-89C3-5A78890A7368}" presName="aNode" presStyleLbl="bgShp" presStyleIdx="0" presStyleCnt="1"/>
      <dgm:spPr/>
      <dgm:t>
        <a:bodyPr/>
        <a:lstStyle/>
        <a:p>
          <a:endParaRPr lang="en-US"/>
        </a:p>
      </dgm:t>
    </dgm:pt>
    <dgm:pt modelId="{96C674BA-68A8-4164-AB27-591C44EE41F6}" type="pres">
      <dgm:prSet presAssocID="{361C9D78-9CD2-42FB-89C3-5A78890A7368}" presName="textNode" presStyleLbl="bgShp" presStyleIdx="0" presStyleCnt="1"/>
      <dgm:spPr/>
      <dgm:t>
        <a:bodyPr/>
        <a:lstStyle/>
        <a:p>
          <a:endParaRPr lang="en-US"/>
        </a:p>
      </dgm:t>
    </dgm:pt>
    <dgm:pt modelId="{EE6D61FE-39F6-4409-9A2B-91FC8D581F65}" type="pres">
      <dgm:prSet presAssocID="{361C9D78-9CD2-42FB-89C3-5A78890A7368}" presName="compChildNode" presStyleCnt="0"/>
      <dgm:spPr/>
    </dgm:pt>
    <dgm:pt modelId="{19830F3B-74F8-4A29-A565-D17D6CF48322}" type="pres">
      <dgm:prSet presAssocID="{361C9D78-9CD2-42FB-89C3-5A78890A7368}" presName="theInnerList" presStyleCnt="0"/>
      <dgm:spPr/>
    </dgm:pt>
    <dgm:pt modelId="{5616F532-56F6-4277-ACC9-EF398D3F55A4}" type="pres">
      <dgm:prSet presAssocID="{B21544C8-0857-470E-87AB-84E2BDD2B2FE}" presName="childNode" presStyleLbl="node1" presStyleIdx="0" presStyleCnt="1" custScaleX="104911">
        <dgm:presLayoutVars>
          <dgm:bulletEnabled val="1"/>
        </dgm:presLayoutVars>
      </dgm:prSet>
      <dgm:spPr/>
      <dgm:t>
        <a:bodyPr/>
        <a:lstStyle/>
        <a:p>
          <a:endParaRPr lang="en-US"/>
        </a:p>
      </dgm:t>
    </dgm:pt>
  </dgm:ptLst>
  <dgm:cxnLst>
    <dgm:cxn modelId="{E07832F3-BAA4-43A1-B6AC-4E4F9F3626A9}" type="presOf" srcId="{361C9D78-9CD2-42FB-89C3-5A78890A7368}" destId="{96C674BA-68A8-4164-AB27-591C44EE41F6}" srcOrd="1" destOrd="0" presId="urn:microsoft.com/office/officeart/2005/8/layout/lProcess2"/>
    <dgm:cxn modelId="{B998EA02-FEB1-40F2-B794-B75817CEC502}" srcId="{6F22CB1E-3F2E-4F2A-B727-85EC47407FDE}" destId="{361C9D78-9CD2-42FB-89C3-5A78890A7368}" srcOrd="0" destOrd="0" parTransId="{FBE82809-945D-4369-BEB7-CA9EAA098438}" sibTransId="{0FCBDEE5-9ECD-4103-B940-990A21F3698C}"/>
    <dgm:cxn modelId="{50549AAB-7762-44BB-AD72-A1A9D2417756}" srcId="{361C9D78-9CD2-42FB-89C3-5A78890A7368}" destId="{B21544C8-0857-470E-87AB-84E2BDD2B2FE}" srcOrd="0" destOrd="0" parTransId="{FDF928C1-08DB-49B6-8B7D-233DDD336A03}" sibTransId="{5BE97CB5-5AA5-404D-8BAF-EFD9EDE1C782}"/>
    <dgm:cxn modelId="{633D6BAD-79E6-4D4E-9CC3-17AE07C252CB}" type="presOf" srcId="{B21544C8-0857-470E-87AB-84E2BDD2B2FE}" destId="{5616F532-56F6-4277-ACC9-EF398D3F55A4}" srcOrd="0" destOrd="0" presId="urn:microsoft.com/office/officeart/2005/8/layout/lProcess2"/>
    <dgm:cxn modelId="{0BEAC33E-8F44-4205-8117-AE948DCD9698}" type="presOf" srcId="{361C9D78-9CD2-42FB-89C3-5A78890A7368}" destId="{218BCD2F-85E4-43FD-A638-98381B0CC342}" srcOrd="0" destOrd="0" presId="urn:microsoft.com/office/officeart/2005/8/layout/lProcess2"/>
    <dgm:cxn modelId="{38687C36-F641-4573-8380-48D6F8473859}" type="presOf" srcId="{6F22CB1E-3F2E-4F2A-B727-85EC47407FDE}" destId="{6F057D25-1DBC-47DF-A2D1-73A6ED40E408}" srcOrd="0" destOrd="0" presId="urn:microsoft.com/office/officeart/2005/8/layout/lProcess2"/>
    <dgm:cxn modelId="{C4A143B9-59C3-44BF-88DA-9936A34D9DC3}" type="presParOf" srcId="{6F057D25-1DBC-47DF-A2D1-73A6ED40E408}" destId="{324074D7-10CC-4700-A623-54F3876A4CCE}" srcOrd="0" destOrd="0" presId="urn:microsoft.com/office/officeart/2005/8/layout/lProcess2"/>
    <dgm:cxn modelId="{ED9F76C2-5A8A-4CE8-88F7-9A4C23078B02}" type="presParOf" srcId="{324074D7-10CC-4700-A623-54F3876A4CCE}" destId="{218BCD2F-85E4-43FD-A638-98381B0CC342}" srcOrd="0" destOrd="0" presId="urn:microsoft.com/office/officeart/2005/8/layout/lProcess2"/>
    <dgm:cxn modelId="{2198BEF8-B8ED-44F4-9C55-B0A21B03EAD3}" type="presParOf" srcId="{324074D7-10CC-4700-A623-54F3876A4CCE}" destId="{96C674BA-68A8-4164-AB27-591C44EE41F6}" srcOrd="1" destOrd="0" presId="urn:microsoft.com/office/officeart/2005/8/layout/lProcess2"/>
    <dgm:cxn modelId="{5A908221-36C8-4A57-8A93-3E4958847ADA}" type="presParOf" srcId="{324074D7-10CC-4700-A623-54F3876A4CCE}" destId="{EE6D61FE-39F6-4409-9A2B-91FC8D581F65}" srcOrd="2" destOrd="0" presId="urn:microsoft.com/office/officeart/2005/8/layout/lProcess2"/>
    <dgm:cxn modelId="{52E25095-AC09-465D-AB43-C4020D38F5DF}" type="presParOf" srcId="{EE6D61FE-39F6-4409-9A2B-91FC8D581F65}" destId="{19830F3B-74F8-4A29-A565-D17D6CF48322}" srcOrd="0" destOrd="0" presId="urn:microsoft.com/office/officeart/2005/8/layout/lProcess2"/>
    <dgm:cxn modelId="{579A5D2F-7FD3-4D18-B53E-B366C2FA292C}" type="presParOf" srcId="{19830F3B-74F8-4A29-A565-D17D6CF48322}" destId="{5616F532-56F6-4277-ACC9-EF398D3F55A4}"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6CA016-0EFB-4DD3-B90D-A83A2376A01B}">
      <dsp:nvSpPr>
        <dsp:cNvPr id="0" name=""/>
        <dsp:cNvSpPr/>
      </dsp:nvSpPr>
      <dsp:spPr>
        <a:xfrm>
          <a:off x="1937238" y="957854"/>
          <a:ext cx="4136047" cy="2394352"/>
        </a:xfrm>
        <a:prstGeom prst="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lvl="0" algn="l" defTabSz="1155700">
            <a:lnSpc>
              <a:spcPct val="90000"/>
            </a:lnSpc>
            <a:spcBef>
              <a:spcPct val="0"/>
            </a:spcBef>
            <a:spcAft>
              <a:spcPct val="35000"/>
            </a:spcAft>
          </a:pPr>
          <a:r>
            <a:rPr lang="en-US" sz="2600" kern="1200" dirty="0" smtClean="0">
              <a:latin typeface="+mj-lt"/>
            </a:rPr>
            <a:t>Consists of two or more people who interact regularly to accomplish a common purpose or goal.</a:t>
          </a:r>
          <a:endParaRPr lang="en-US" sz="2600" kern="1200" dirty="0">
            <a:latin typeface="+mj-lt"/>
          </a:endParaRPr>
        </a:p>
      </dsp:txBody>
      <dsp:txXfrm>
        <a:off x="2599006" y="957854"/>
        <a:ext cx="3474279" cy="2394352"/>
      </dsp:txXfrm>
    </dsp:sp>
    <dsp:sp modelId="{7D469FD4-944D-42FC-8E14-FE6D2CA0DB86}">
      <dsp:nvSpPr>
        <dsp:cNvPr id="0" name=""/>
        <dsp:cNvSpPr/>
      </dsp:nvSpPr>
      <dsp:spPr>
        <a:xfrm>
          <a:off x="161546" y="0"/>
          <a:ext cx="2393156" cy="2393156"/>
        </a:xfrm>
        <a:prstGeom prst="ellipse">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E95A53"/>
              </a:solidFill>
              <a:latin typeface="+mj-lt"/>
            </a:rPr>
            <a:t>Group </a:t>
          </a:r>
          <a:endParaRPr lang="en-US" sz="4400" b="1" kern="1200" dirty="0">
            <a:solidFill>
              <a:srgbClr val="E95A53"/>
            </a:solidFill>
            <a:latin typeface="+mj-lt"/>
          </a:endParaRPr>
        </a:p>
      </dsp:txBody>
      <dsp:txXfrm>
        <a:off x="161546" y="0"/>
        <a:ext cx="2393156" cy="23931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8E79D-70FD-4076-9090-ACB03109B507}">
      <dsp:nvSpPr>
        <dsp:cNvPr id="0" name=""/>
        <dsp:cNvSpPr/>
      </dsp:nvSpPr>
      <dsp:spPr>
        <a:xfrm>
          <a:off x="2836926" y="2395579"/>
          <a:ext cx="2098548" cy="2098548"/>
        </a:xfrm>
        <a:prstGeom prst="ellipse">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latin typeface="+mj-lt"/>
            </a:rPr>
            <a:t>Groups</a:t>
          </a:r>
          <a:endParaRPr lang="en-US" sz="3400" kern="1200" dirty="0">
            <a:latin typeface="+mj-lt"/>
          </a:endParaRPr>
        </a:p>
      </dsp:txBody>
      <dsp:txXfrm>
        <a:off x="2836926" y="2395579"/>
        <a:ext cx="2098548" cy="2098548"/>
      </dsp:txXfrm>
    </dsp:sp>
    <dsp:sp modelId="{125B9CA1-B729-4938-B266-37F8900BAD10}">
      <dsp:nvSpPr>
        <dsp:cNvPr id="0" name=""/>
        <dsp:cNvSpPr/>
      </dsp:nvSpPr>
      <dsp:spPr>
        <a:xfrm rot="11700000">
          <a:off x="1036321" y="2618936"/>
          <a:ext cx="1767120" cy="598086"/>
        </a:xfrm>
        <a:prstGeom prst="leftArrow">
          <a:avLst>
            <a:gd name="adj1" fmla="val 60000"/>
            <a:gd name="adj2" fmla="val 50000"/>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999DF4-6445-46CA-9C6F-A75790ECB19A}">
      <dsp:nvSpPr>
        <dsp:cNvPr id="0" name=""/>
        <dsp:cNvSpPr/>
      </dsp:nvSpPr>
      <dsp:spPr>
        <a:xfrm>
          <a:off x="69617" y="1891849"/>
          <a:ext cx="1993620" cy="1594896"/>
        </a:xfrm>
        <a:prstGeom prst="roundRect">
          <a:avLst>
            <a:gd name="adj" fmla="val 10000"/>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Role structures</a:t>
          </a:r>
          <a:endParaRPr lang="en-US" sz="2200" kern="1200" dirty="0">
            <a:latin typeface="+mj-lt"/>
          </a:endParaRPr>
        </a:p>
      </dsp:txBody>
      <dsp:txXfrm>
        <a:off x="69617" y="1891849"/>
        <a:ext cx="1993620" cy="1594896"/>
      </dsp:txXfrm>
    </dsp:sp>
    <dsp:sp modelId="{F9351AFC-996B-4726-84DB-20222B3064F9}">
      <dsp:nvSpPr>
        <dsp:cNvPr id="0" name=""/>
        <dsp:cNvSpPr/>
      </dsp:nvSpPr>
      <dsp:spPr>
        <a:xfrm rot="14700000">
          <a:off x="2142323" y="1300855"/>
          <a:ext cx="1767120" cy="598086"/>
        </a:xfrm>
        <a:prstGeom prst="leftArrow">
          <a:avLst>
            <a:gd name="adj1" fmla="val 60000"/>
            <a:gd name="adj2" fmla="val 50000"/>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96630F-7D24-4525-9172-EC84D81F308B}">
      <dsp:nvSpPr>
        <dsp:cNvPr id="0" name=""/>
        <dsp:cNvSpPr/>
      </dsp:nvSpPr>
      <dsp:spPr>
        <a:xfrm>
          <a:off x="1655664" y="1672"/>
          <a:ext cx="1993620" cy="1594896"/>
        </a:xfrm>
        <a:prstGeom prst="roundRect">
          <a:avLst>
            <a:gd name="adj" fmla="val 10000"/>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Behavioral norms</a:t>
          </a:r>
          <a:endParaRPr lang="en-US" sz="2200" kern="1200" dirty="0">
            <a:latin typeface="+mj-lt"/>
          </a:endParaRPr>
        </a:p>
      </dsp:txBody>
      <dsp:txXfrm>
        <a:off x="1655664" y="1672"/>
        <a:ext cx="1993620" cy="1594896"/>
      </dsp:txXfrm>
    </dsp:sp>
    <dsp:sp modelId="{97255247-E7ED-490B-8FB7-AC8A909A0F0F}">
      <dsp:nvSpPr>
        <dsp:cNvPr id="0" name=""/>
        <dsp:cNvSpPr/>
      </dsp:nvSpPr>
      <dsp:spPr>
        <a:xfrm rot="17700000">
          <a:off x="3862956" y="1300855"/>
          <a:ext cx="1767120" cy="598086"/>
        </a:xfrm>
        <a:prstGeom prst="leftArrow">
          <a:avLst>
            <a:gd name="adj1" fmla="val 60000"/>
            <a:gd name="adj2" fmla="val 50000"/>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21E805-5B06-47AD-A257-D7489AAD255B}">
      <dsp:nvSpPr>
        <dsp:cNvPr id="0" name=""/>
        <dsp:cNvSpPr/>
      </dsp:nvSpPr>
      <dsp:spPr>
        <a:xfrm>
          <a:off x="4123115" y="1672"/>
          <a:ext cx="1993620" cy="1594896"/>
        </a:xfrm>
        <a:prstGeom prst="roundRect">
          <a:avLst>
            <a:gd name="adj" fmla="val 10000"/>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Cohesiveness </a:t>
          </a:r>
          <a:endParaRPr lang="en-US" sz="2200" kern="1200" dirty="0">
            <a:latin typeface="+mj-lt"/>
          </a:endParaRPr>
        </a:p>
      </dsp:txBody>
      <dsp:txXfrm>
        <a:off x="4123115" y="1672"/>
        <a:ext cx="1993620" cy="1594896"/>
      </dsp:txXfrm>
    </dsp:sp>
    <dsp:sp modelId="{67C8D81C-473A-4545-B00A-D71314E5CACF}">
      <dsp:nvSpPr>
        <dsp:cNvPr id="0" name=""/>
        <dsp:cNvSpPr/>
      </dsp:nvSpPr>
      <dsp:spPr>
        <a:xfrm rot="20700000">
          <a:off x="4968958" y="2618936"/>
          <a:ext cx="1767120" cy="598086"/>
        </a:xfrm>
        <a:prstGeom prst="leftArrow">
          <a:avLst>
            <a:gd name="adj1" fmla="val 60000"/>
            <a:gd name="adj2" fmla="val 50000"/>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CC7F01-A3AC-4B53-964A-72680B95CD59}">
      <dsp:nvSpPr>
        <dsp:cNvPr id="0" name=""/>
        <dsp:cNvSpPr/>
      </dsp:nvSpPr>
      <dsp:spPr>
        <a:xfrm>
          <a:off x="5709161" y="1891849"/>
          <a:ext cx="1993620" cy="1594896"/>
        </a:xfrm>
        <a:prstGeom prst="roundRect">
          <a:avLst>
            <a:gd name="adj" fmla="val 10000"/>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Leadership </a:t>
          </a:r>
          <a:endParaRPr lang="en-US" sz="2200" kern="1200" dirty="0">
            <a:latin typeface="+mj-lt"/>
          </a:endParaRPr>
        </a:p>
      </dsp:txBody>
      <dsp:txXfrm>
        <a:off x="5709161" y="1891849"/>
        <a:ext cx="1993620" cy="15948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098A1"/>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098A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098A1"/>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098A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098A1"/>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18 -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Five: The Leading Process</a:t>
            </a:r>
            <a:endParaRPr lang="en-US" dirty="0"/>
          </a:p>
        </p:txBody>
      </p:sp>
      <p:sp>
        <p:nvSpPr>
          <p:cNvPr id="14" name="Content Placeholder 13"/>
          <p:cNvSpPr>
            <a:spLocks noGrp="1"/>
          </p:cNvSpPr>
          <p:nvPr>
            <p:ph sz="quarter" idx="14"/>
          </p:nvPr>
        </p:nvSpPr>
        <p:spPr/>
        <p:txBody>
          <a:bodyPr/>
          <a:lstStyle/>
          <a:p>
            <a:r>
              <a:rPr lang="en-US" dirty="0" smtClean="0"/>
              <a:t>Chapter Eighteen: Managing Work Groups and Teams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429000" y="0"/>
            <a:ext cx="5715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18.2</a:t>
            </a:r>
            <a:endParaRPr lang="en-US" dirty="0"/>
          </a:p>
        </p:txBody>
      </p:sp>
      <p:sp>
        <p:nvSpPr>
          <p:cNvPr id="4" name="Content Placeholder 3"/>
          <p:cNvSpPr>
            <a:spLocks noGrp="1"/>
          </p:cNvSpPr>
          <p:nvPr>
            <p:ph sz="quarter" idx="13"/>
          </p:nvPr>
        </p:nvSpPr>
        <p:spPr>
          <a:xfrm>
            <a:off x="762000" y="1524000"/>
            <a:ext cx="2667000" cy="1981200"/>
          </a:xfrm>
        </p:spPr>
        <p:txBody>
          <a:bodyPr>
            <a:normAutofit/>
          </a:bodyPr>
          <a:lstStyle/>
          <a:p>
            <a:r>
              <a:rPr lang="en-US" dirty="0" smtClean="0"/>
              <a:t>Stages of Group Development</a:t>
            </a:r>
            <a:endParaRPr lang="en-US" dirty="0"/>
          </a:p>
        </p:txBody>
      </p:sp>
      <p:sp>
        <p:nvSpPr>
          <p:cNvPr id="5" name="Text Placeholder 4"/>
          <p:cNvSpPr>
            <a:spLocks noGrp="1"/>
          </p:cNvSpPr>
          <p:nvPr>
            <p:ph type="body" sz="quarter" idx="14"/>
          </p:nvPr>
        </p:nvSpPr>
        <p:spPr>
          <a:xfrm>
            <a:off x="228600" y="4038600"/>
            <a:ext cx="4724400" cy="2209800"/>
          </a:xfrm>
        </p:spPr>
        <p:txBody>
          <a:bodyPr>
            <a:normAutofit/>
          </a:bodyPr>
          <a:lstStyle/>
          <a:p>
            <a:r>
              <a:rPr lang="en-US" dirty="0" smtClean="0"/>
              <a:t>When a new group is formed, it usually evolves through four stages of development.</a:t>
            </a:r>
            <a:endParaRPr lang="en-US" dirty="0"/>
          </a:p>
        </p:txBody>
      </p:sp>
      <p:pic>
        <p:nvPicPr>
          <p:cNvPr id="58" name="Picture 57" descr="As groups mature, they tend to evolve through four distinct stages of development.&#10;In the forming stage, members get acquanited and test interpersonal behaviors.&#10;There is a slow evolution to the next stage.&#10;The storming stage comes next, where members develop group structure and patterns of interaction.&#10;There is a burst of activity to the next stage.&#10;The norming stage comes next where members share acceptance of roles and sense of unity.&#10;There is a slow evolution to the next stage.&#10;The final stage is performing, this is where members enact roles and direct effort toward goal attainment and performance.&#10;Managers must understand that group members need time to become acquainted, accept one another, develop a group structure, and become comfortable with their roles in the&#10;group before they can begin to work directly to accomplish goals."/>
          <p:cNvPicPr>
            <a:picLocks noChangeAspect="1"/>
          </p:cNvPicPr>
          <p:nvPr/>
        </p:nvPicPr>
        <p:blipFill>
          <a:blip r:embed="rId2" cstate="print"/>
          <a:stretch>
            <a:fillRect/>
          </a:stretch>
        </p:blipFill>
        <p:spPr>
          <a:xfrm>
            <a:off x="5334000" y="152400"/>
            <a:ext cx="2072640" cy="6080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Characteristics of Groups and Teams</a:t>
            </a:r>
            <a:endParaRPr lang="en-US" dirty="0"/>
          </a:p>
        </p:txBody>
      </p:sp>
      <p:graphicFrame>
        <p:nvGraphicFramePr>
          <p:cNvPr id="16" name="Diagram 15" descr="Role structures, behavioral norms, cohesiveness, and leadership."/>
          <p:cNvGraphicFramePr/>
          <p:nvPr/>
        </p:nvGraphicFramePr>
        <p:xfrm>
          <a:off x="838200" y="16002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Role Structures</a:t>
            </a:r>
            <a:endParaRPr lang="en-US" dirty="0"/>
          </a:p>
        </p:txBody>
      </p:sp>
      <p:sp>
        <p:nvSpPr>
          <p:cNvPr id="4" name="Content Placeholder 3"/>
          <p:cNvSpPr>
            <a:spLocks noGrp="1"/>
          </p:cNvSpPr>
          <p:nvPr>
            <p:ph idx="1"/>
          </p:nvPr>
        </p:nvSpPr>
        <p:spPr>
          <a:xfrm>
            <a:off x="381000" y="1600200"/>
            <a:ext cx="8686800" cy="4525963"/>
          </a:xfrm>
        </p:spPr>
        <p:txBody>
          <a:bodyPr>
            <a:normAutofit fontScale="92500" lnSpcReduction="10000"/>
          </a:bodyPr>
          <a:lstStyle/>
          <a:p>
            <a:r>
              <a:rPr lang="en-US" dirty="0" smtClean="0"/>
              <a:t>A </a:t>
            </a:r>
            <a:r>
              <a:rPr lang="en-US" b="1" dirty="0" smtClean="0">
                <a:solidFill>
                  <a:srgbClr val="E95A53"/>
                </a:solidFill>
              </a:rPr>
              <a:t>role</a:t>
            </a:r>
            <a:r>
              <a:rPr lang="en-US" dirty="0" smtClean="0"/>
              <a:t> consists of the part individuals play in groups in helping the group reach its goals.</a:t>
            </a:r>
          </a:p>
          <a:p>
            <a:pPr lvl="1"/>
            <a:r>
              <a:rPr lang="en-US" dirty="0" smtClean="0"/>
              <a:t>A </a:t>
            </a:r>
            <a:r>
              <a:rPr lang="en-US" i="1" dirty="0" smtClean="0"/>
              <a:t>task specialist role </a:t>
            </a:r>
            <a:r>
              <a:rPr lang="en-US" dirty="0" smtClean="0"/>
              <a:t>concentrates on getting the group’s task accomplished.</a:t>
            </a:r>
          </a:p>
          <a:p>
            <a:pPr lvl="1"/>
            <a:r>
              <a:rPr lang="en-US" dirty="0" smtClean="0"/>
              <a:t>A </a:t>
            </a:r>
            <a:r>
              <a:rPr lang="en-US" i="1" dirty="0" err="1" smtClean="0"/>
              <a:t>socioemotional</a:t>
            </a:r>
            <a:r>
              <a:rPr lang="en-US" i="1" dirty="0" smtClean="0"/>
              <a:t> role </a:t>
            </a:r>
            <a:r>
              <a:rPr lang="en-US" dirty="0" smtClean="0"/>
              <a:t>provides social and emotional support to others on the team.</a:t>
            </a:r>
          </a:p>
          <a:p>
            <a:r>
              <a:rPr lang="en-US" dirty="0" smtClean="0"/>
              <a:t>The group’s </a:t>
            </a:r>
            <a:r>
              <a:rPr lang="en-US" b="1" dirty="0" smtClean="0">
                <a:solidFill>
                  <a:srgbClr val="E95A53"/>
                </a:solidFill>
              </a:rPr>
              <a:t>role structure </a:t>
            </a:r>
          </a:p>
          <a:p>
            <a:pPr lvl="1"/>
            <a:r>
              <a:rPr lang="en-US" dirty="0" smtClean="0"/>
              <a:t>is the set of defined roles and the interrelationships among those roles that group members define and accept.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ox(i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18.3</a:t>
            </a:r>
            <a:endParaRPr lang="en-US" dirty="0"/>
          </a:p>
        </p:txBody>
      </p:sp>
      <p:sp>
        <p:nvSpPr>
          <p:cNvPr id="4" name="Content Placeholder 3"/>
          <p:cNvSpPr>
            <a:spLocks noGrp="1"/>
          </p:cNvSpPr>
          <p:nvPr>
            <p:ph sz="quarter" idx="13"/>
          </p:nvPr>
        </p:nvSpPr>
        <p:spPr/>
        <p:txBody>
          <a:bodyPr/>
          <a:lstStyle/>
          <a:p>
            <a:r>
              <a:rPr lang="en-US" dirty="0" smtClean="0"/>
              <a:t>Development of a Role</a:t>
            </a:r>
            <a:endParaRPr lang="en-US" dirty="0"/>
          </a:p>
        </p:txBody>
      </p:sp>
      <p:sp>
        <p:nvSpPr>
          <p:cNvPr id="5" name="Text Placeholder 4"/>
          <p:cNvSpPr>
            <a:spLocks noGrp="1"/>
          </p:cNvSpPr>
          <p:nvPr>
            <p:ph type="body" sz="quarter" idx="14"/>
          </p:nvPr>
        </p:nvSpPr>
        <p:spPr>
          <a:xfrm>
            <a:off x="609600" y="4038600"/>
            <a:ext cx="7924800" cy="1066800"/>
          </a:xfrm>
        </p:spPr>
        <p:txBody>
          <a:bodyPr/>
          <a:lstStyle/>
          <a:p>
            <a:r>
              <a:rPr lang="en-US" dirty="0" smtClean="0"/>
              <a:t>Role structures emerge as a result of role episodes.</a:t>
            </a:r>
            <a:endParaRPr lang="en-US" dirty="0"/>
          </a:p>
        </p:txBody>
      </p:sp>
      <p:pic>
        <p:nvPicPr>
          <p:cNvPr id="6" name="Picture 38" descr="Roles and role structures within a group generally evolve through a series of role episodes.&#10;These are expected role, sent role, perceived role and enacted role.&#10;The first two stages of role development are group processes, as the group members let individuals know what is expected of them. The other two parts are individual processes, as the new group members perceive and enact their roles."/>
          <p:cNvPicPr>
            <a:picLocks noChangeAspect="1" noChangeArrowheads="1"/>
          </p:cNvPicPr>
          <p:nvPr/>
        </p:nvPicPr>
        <p:blipFill>
          <a:blip r:embed="rId2" cstate="print"/>
          <a:stretch>
            <a:fillRect/>
          </a:stretch>
        </p:blipFill>
        <p:spPr bwMode="auto">
          <a:xfrm>
            <a:off x="657823" y="2332038"/>
            <a:ext cx="7828353" cy="1574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Role Structures</a:t>
            </a:r>
            <a:endParaRPr lang="en-US" dirty="0"/>
          </a:p>
        </p:txBody>
      </p:sp>
      <p:sp>
        <p:nvSpPr>
          <p:cNvPr id="4" name="Content Placeholder 3"/>
          <p:cNvSpPr>
            <a:spLocks noGrp="1"/>
          </p:cNvSpPr>
          <p:nvPr>
            <p:ph idx="1"/>
          </p:nvPr>
        </p:nvSpPr>
        <p:spPr/>
        <p:txBody>
          <a:bodyPr/>
          <a:lstStyle/>
          <a:p>
            <a:r>
              <a:rPr lang="en-US" dirty="0" smtClean="0"/>
              <a:t>When role structures are disrupted, people experience ambiguity, conflict, or overload.</a:t>
            </a:r>
          </a:p>
          <a:p>
            <a:pPr lvl="1"/>
            <a:r>
              <a:rPr lang="en-US" b="1" dirty="0" smtClean="0">
                <a:solidFill>
                  <a:srgbClr val="E95A53"/>
                </a:solidFill>
              </a:rPr>
              <a:t>Role ambiguity </a:t>
            </a:r>
          </a:p>
          <a:p>
            <a:pPr lvl="2"/>
            <a:r>
              <a:rPr lang="en-US" dirty="0" smtClean="0"/>
              <a:t>arises when the sent role is unclear and the individual does not know what is expected of them.</a:t>
            </a:r>
          </a:p>
          <a:p>
            <a:pPr lvl="1"/>
            <a:r>
              <a:rPr lang="en-US" b="1" dirty="0" smtClean="0">
                <a:solidFill>
                  <a:srgbClr val="E95A53"/>
                </a:solidFill>
              </a:rPr>
              <a:t>Role conflict </a:t>
            </a:r>
          </a:p>
          <a:p>
            <a:pPr lvl="2"/>
            <a:r>
              <a:rPr lang="en-US" dirty="0" smtClean="0"/>
              <a:t>occurs when the message and cues composing the sent role are clear but contradictory or mutually exclusive.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Role Structures</a:t>
            </a:r>
            <a:endParaRPr lang="en-US" dirty="0"/>
          </a:p>
        </p:txBody>
      </p:sp>
      <p:sp>
        <p:nvSpPr>
          <p:cNvPr id="4" name="Content Placeholder 3"/>
          <p:cNvSpPr>
            <a:spLocks noGrp="1"/>
          </p:cNvSpPr>
          <p:nvPr>
            <p:ph idx="1"/>
          </p:nvPr>
        </p:nvSpPr>
        <p:spPr>
          <a:xfrm>
            <a:off x="457200" y="1600200"/>
            <a:ext cx="8229600" cy="4953000"/>
          </a:xfrm>
        </p:spPr>
        <p:txBody>
          <a:bodyPr>
            <a:normAutofit lnSpcReduction="10000"/>
          </a:bodyPr>
          <a:lstStyle/>
          <a:p>
            <a:r>
              <a:rPr lang="en-US" dirty="0" smtClean="0">
                <a:solidFill>
                  <a:srgbClr val="00A3B4"/>
                </a:solidFill>
              </a:rPr>
              <a:t>Role conflict</a:t>
            </a:r>
          </a:p>
          <a:p>
            <a:pPr lvl="1"/>
            <a:r>
              <a:rPr lang="en-US" i="1" dirty="0" err="1" smtClean="0"/>
              <a:t>Interrole</a:t>
            </a:r>
            <a:r>
              <a:rPr lang="en-US" i="1" dirty="0" smtClean="0"/>
              <a:t> conflict </a:t>
            </a:r>
            <a:r>
              <a:rPr lang="en-US" dirty="0" smtClean="0"/>
              <a:t>occurs when a person has two roles that conflict with one another.</a:t>
            </a:r>
            <a:endParaRPr lang="en-US" i="1" dirty="0" smtClean="0"/>
          </a:p>
          <a:p>
            <a:pPr lvl="1"/>
            <a:r>
              <a:rPr lang="en-US" i="1" dirty="0" err="1" smtClean="0"/>
              <a:t>Intrarole</a:t>
            </a:r>
            <a:r>
              <a:rPr lang="en-US" i="1" dirty="0" smtClean="0"/>
              <a:t> conflict </a:t>
            </a:r>
            <a:r>
              <a:rPr lang="en-US" dirty="0" smtClean="0"/>
              <a:t>occurs when a person gets conflicting demands from different sources within the context of the same role.</a:t>
            </a:r>
            <a:endParaRPr lang="en-US" i="1" dirty="0" smtClean="0"/>
          </a:p>
          <a:p>
            <a:pPr lvl="1"/>
            <a:r>
              <a:rPr lang="en-US" i="1" dirty="0" err="1" smtClean="0"/>
              <a:t>Intrasender</a:t>
            </a:r>
            <a:r>
              <a:rPr lang="en-US" i="1" dirty="0" smtClean="0"/>
              <a:t> conflict </a:t>
            </a:r>
            <a:r>
              <a:rPr lang="en-US" dirty="0" smtClean="0"/>
              <a:t>occurs when a single source sends contradictory messages.</a:t>
            </a:r>
            <a:endParaRPr lang="en-US" i="1" dirty="0" smtClean="0"/>
          </a:p>
          <a:p>
            <a:pPr lvl="1"/>
            <a:r>
              <a:rPr lang="en-US" i="1" dirty="0" smtClean="0"/>
              <a:t>Person-role conflict </a:t>
            </a:r>
            <a:r>
              <a:rPr lang="en-US" dirty="0" smtClean="0"/>
              <a:t>occurs when the requirements of the role conflict with the enactor’s values, attitudes, and needs.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Role Structures</a:t>
            </a:r>
            <a:endParaRPr lang="en-US" dirty="0"/>
          </a:p>
        </p:txBody>
      </p:sp>
      <p:sp>
        <p:nvSpPr>
          <p:cNvPr id="4" name="Content Placeholder 3"/>
          <p:cNvSpPr>
            <a:spLocks noGrp="1"/>
          </p:cNvSpPr>
          <p:nvPr>
            <p:ph idx="1"/>
          </p:nvPr>
        </p:nvSpPr>
        <p:spPr/>
        <p:txBody>
          <a:bodyPr>
            <a:normAutofit lnSpcReduction="10000"/>
          </a:bodyPr>
          <a:lstStyle/>
          <a:p>
            <a:r>
              <a:rPr lang="en-US" b="1" dirty="0" smtClean="0">
                <a:solidFill>
                  <a:srgbClr val="E95A53"/>
                </a:solidFill>
              </a:rPr>
              <a:t>Role overload </a:t>
            </a:r>
          </a:p>
          <a:p>
            <a:pPr lvl="1"/>
            <a:r>
              <a:rPr lang="en-US" dirty="0" smtClean="0"/>
              <a:t>occurs then expectations for the role exceed the individual’s capabilities to perform.</a:t>
            </a:r>
          </a:p>
          <a:p>
            <a:r>
              <a:rPr lang="en-US" dirty="0" smtClean="0"/>
              <a:t>Clear and reasonable expectations minimize role ambiguity.</a:t>
            </a:r>
          </a:p>
          <a:p>
            <a:r>
              <a:rPr lang="en-US" dirty="0" smtClean="0"/>
              <a:t>Consistent expectations minimize role conflict.</a:t>
            </a:r>
          </a:p>
          <a:p>
            <a:r>
              <a:rPr lang="en-US" dirty="0" smtClean="0"/>
              <a:t>Manager’s can avoid role overload by recognizing an individual’s limits.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724400"/>
            <a:ext cx="7772400" cy="1206500"/>
          </a:xfrm>
        </p:spPr>
        <p:txBody>
          <a:bodyPr/>
          <a:lstStyle/>
          <a:p>
            <a:r>
              <a:rPr lang="en-US" dirty="0" smtClean="0"/>
              <a:t>Norms define the boundaries between acceptable and unacceptable behavior.</a:t>
            </a:r>
            <a:endParaRPr lang="en-US" dirty="0"/>
          </a:p>
        </p:txBody>
      </p:sp>
      <p:sp>
        <p:nvSpPr>
          <p:cNvPr id="4" name="Title 3"/>
          <p:cNvSpPr>
            <a:spLocks noGrp="1"/>
          </p:cNvSpPr>
          <p:nvPr>
            <p:ph type="title"/>
          </p:nvPr>
        </p:nvSpPr>
        <p:spPr/>
        <p:txBody>
          <a:bodyPr>
            <a:normAutofit/>
          </a:bodyPr>
          <a:lstStyle/>
          <a:p>
            <a:r>
              <a:rPr lang="en-US" dirty="0" smtClean="0"/>
              <a:t>Behavioral Norms</a:t>
            </a:r>
            <a:endParaRPr lang="en-US" dirty="0"/>
          </a:p>
        </p:txBody>
      </p:sp>
      <p:graphicFrame>
        <p:nvGraphicFramePr>
          <p:cNvPr id="5" name="Diagram 4" descr="Norms are Standards of behavior the groups accepts and expects of its members.&#10;"/>
          <p:cNvGraphicFramePr/>
          <p:nvPr/>
        </p:nvGraphicFramePr>
        <p:xfrm>
          <a:off x="762000" y="2133600"/>
          <a:ext cx="7696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Behavioral Norms</a:t>
            </a:r>
            <a:endParaRPr lang="en-US" dirty="0"/>
          </a:p>
        </p:txBody>
      </p:sp>
      <p:sp>
        <p:nvSpPr>
          <p:cNvPr id="4" name="Content Placeholder 3"/>
          <p:cNvSpPr>
            <a:spLocks noGrp="1"/>
          </p:cNvSpPr>
          <p:nvPr>
            <p:ph idx="1"/>
          </p:nvPr>
        </p:nvSpPr>
        <p:spPr>
          <a:xfrm>
            <a:off x="457200" y="1600200"/>
            <a:ext cx="8382000" cy="4800600"/>
          </a:xfrm>
        </p:spPr>
        <p:txBody>
          <a:bodyPr>
            <a:normAutofit/>
          </a:bodyPr>
          <a:lstStyle/>
          <a:p>
            <a:r>
              <a:rPr lang="en-US" dirty="0" smtClean="0"/>
              <a:t>Norms do not generalize or transfer from one group to the next.</a:t>
            </a:r>
          </a:p>
          <a:p>
            <a:r>
              <a:rPr lang="en-US" dirty="0" smtClean="0"/>
              <a:t>Norm variation allows some leniency.</a:t>
            </a:r>
          </a:p>
          <a:p>
            <a:r>
              <a:rPr lang="en-US" dirty="0" smtClean="0"/>
              <a:t>Team factors, initial stimulus, individual traits, and situational factors affect norm conformity.</a:t>
            </a:r>
          </a:p>
          <a:p>
            <a:pPr lvl="1"/>
            <a:r>
              <a:rPr lang="en-US" dirty="0" smtClean="0"/>
              <a:t>Group members can adapt to the norm or ignore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Behavioral Norms</a:t>
            </a:r>
            <a:endParaRPr lang="en-US" dirty="0"/>
          </a:p>
        </p:txBody>
      </p:sp>
      <p:graphicFrame>
        <p:nvGraphicFramePr>
          <p:cNvPr id="5" name="Diagram 4" descr="Socialization is The generalized norm conformity occurring as a person makes the transition from being an outsider to becoming an insider.&#10;"/>
          <p:cNvGraphicFramePr/>
          <p:nvPr/>
        </p:nvGraphicFramePr>
        <p:xfrm>
          <a:off x="838200" y="2133600"/>
          <a:ext cx="76200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Define and identify types of groups and teams in organizations, discuss reasons why people join groups and teams, and list the stages of group and team development.</a:t>
            </a:r>
          </a:p>
          <a:p>
            <a:r>
              <a:rPr lang="en-US" dirty="0" smtClean="0"/>
              <a:t>Identify and discuss four essential characteristics of groups and teams.</a:t>
            </a:r>
          </a:p>
          <a:p>
            <a:r>
              <a:rPr lang="en-US" dirty="0" smtClean="0"/>
              <a:t>Discuss interpersonal and intergroup conflict in organizations.</a:t>
            </a:r>
          </a:p>
          <a:p>
            <a:r>
              <a:rPr lang="en-US" dirty="0" smtClean="0"/>
              <a:t>Describe how organizations manage conflict.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a:bodyPr>
          <a:lstStyle/>
          <a:p>
            <a:r>
              <a:rPr lang="en-US" dirty="0" smtClean="0"/>
              <a:t>Cohesiveness </a:t>
            </a:r>
            <a:endParaRPr lang="en-US" dirty="0"/>
          </a:p>
        </p:txBody>
      </p:sp>
      <p:graphicFrame>
        <p:nvGraphicFramePr>
          <p:cNvPr id="5" name="Diagram 4" descr="Cohesiveness Is the extent to which members are loyal and committed to the group, the degree of mutual attractiveness within the group.&#10;In a highly cohesive team, members work well together, support one another, and effectively reach their goals.&#10;A team that lacks cohesiveness is not very coordinated, members do not support one another, and they have difficulty achieving their goals.&#10;&#10;&#10;"/>
          <p:cNvGraphicFramePr/>
          <p:nvPr/>
        </p:nvGraphicFramePr>
        <p:xfrm>
          <a:off x="381000" y="14478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18.2</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Factors That Influence Group Cohesiveness</a:t>
            </a:r>
            <a:endParaRPr lang="en-US" dirty="0"/>
          </a:p>
        </p:txBody>
      </p:sp>
      <p:pic>
        <p:nvPicPr>
          <p:cNvPr id="7" name="Picture 6" descr="Factors that increase cohesiveness include intergroup competition, personal attraction, favorable evaluation, agreement on goals, and interaction.&#10;Factors that reduce cohesiveness include group size, disagreement on goals, intragroup competition, domination, and unpleasant experiences."/>
          <p:cNvPicPr>
            <a:picLocks noChangeAspect="1"/>
          </p:cNvPicPr>
          <p:nvPr/>
        </p:nvPicPr>
        <p:blipFill>
          <a:blip r:embed="rId2" cstate="print"/>
          <a:stretch>
            <a:fillRect/>
          </a:stretch>
        </p:blipFill>
        <p:spPr>
          <a:xfrm>
            <a:off x="344773" y="1701097"/>
            <a:ext cx="8454454" cy="3785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18.4</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The Interaction Between Cohesiveness and Performance Norms</a:t>
            </a:r>
            <a:endParaRPr lang="en-US" dirty="0"/>
          </a:p>
        </p:txBody>
      </p:sp>
      <p:pic>
        <p:nvPicPr>
          <p:cNvPr id="6" name="Picture 33" descr="Group cohesiveness and performance norms interact to determine group performance. From the manager’s perspective, high cohesiveness combined with high performance norms is the best situation, and high cohesiveness with low performance norms is the worst situation. Managers who can influence the level of cohesiveness and performance norms can greatly improve the effectiveness of a work group."/>
          <p:cNvPicPr>
            <a:picLocks noChangeAspect="1" noChangeArrowheads="1"/>
          </p:cNvPicPr>
          <p:nvPr/>
        </p:nvPicPr>
        <p:blipFill>
          <a:blip r:embed="rId2" cstate="print"/>
          <a:stretch>
            <a:fillRect/>
          </a:stretch>
        </p:blipFill>
        <p:spPr bwMode="auto">
          <a:xfrm>
            <a:off x="1603560" y="1371600"/>
            <a:ext cx="6317880" cy="47654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Formal and Informal Leadership</a:t>
            </a:r>
            <a:endParaRPr lang="en-US" dirty="0"/>
          </a:p>
        </p:txBody>
      </p:sp>
      <p:sp>
        <p:nvSpPr>
          <p:cNvPr id="4" name="Content Placeholder 3"/>
          <p:cNvSpPr>
            <a:spLocks noGrp="1"/>
          </p:cNvSpPr>
          <p:nvPr>
            <p:ph idx="1"/>
          </p:nvPr>
        </p:nvSpPr>
        <p:spPr>
          <a:xfrm>
            <a:off x="457200" y="1600200"/>
            <a:ext cx="8686800" cy="4724400"/>
          </a:xfrm>
        </p:spPr>
        <p:txBody>
          <a:bodyPr>
            <a:normAutofit lnSpcReduction="10000"/>
          </a:bodyPr>
          <a:lstStyle/>
          <a:p>
            <a:r>
              <a:rPr lang="en-US" dirty="0" smtClean="0"/>
              <a:t>Most functional groups have an appointed, formal leader.</a:t>
            </a:r>
          </a:p>
          <a:p>
            <a:r>
              <a:rPr lang="en-US" dirty="0" smtClean="0"/>
              <a:t>An </a:t>
            </a:r>
            <a:r>
              <a:rPr lang="en-US" b="1" dirty="0" smtClean="0">
                <a:solidFill>
                  <a:srgbClr val="E95A53"/>
                </a:solidFill>
              </a:rPr>
              <a:t>informal leader </a:t>
            </a:r>
          </a:p>
          <a:p>
            <a:pPr lvl="1"/>
            <a:r>
              <a:rPr lang="en-US" dirty="0" smtClean="0"/>
              <a:t>is a person who engages in leadership activities but whose right to do so has not been formally recognized by the organization or group.</a:t>
            </a:r>
          </a:p>
          <a:p>
            <a:pPr lvl="1"/>
            <a:r>
              <a:rPr lang="en-US" dirty="0" smtClean="0"/>
              <a:t>These may be the same person, but may not.</a:t>
            </a:r>
          </a:p>
          <a:p>
            <a:pPr lvl="1"/>
            <a:r>
              <a:rPr lang="en-US" dirty="0" smtClean="0"/>
              <a:t>Desirable if working in the best interests of the organization, detrimental if not in the best interests.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118100"/>
            <a:ext cx="7772400" cy="977900"/>
          </a:xfrm>
        </p:spPr>
        <p:txBody>
          <a:bodyPr/>
          <a:lstStyle/>
          <a:p>
            <a:r>
              <a:rPr lang="en-US" dirty="0" smtClean="0"/>
              <a:t>Conflict is an inevitable element of interpersonal relationships.</a:t>
            </a:r>
            <a:endParaRPr lang="en-US" dirty="0"/>
          </a:p>
        </p:txBody>
      </p:sp>
      <p:sp>
        <p:nvSpPr>
          <p:cNvPr id="4" name="Title 3"/>
          <p:cNvSpPr>
            <a:spLocks noGrp="1"/>
          </p:cNvSpPr>
          <p:nvPr>
            <p:ph type="title"/>
          </p:nvPr>
        </p:nvSpPr>
        <p:spPr/>
        <p:txBody>
          <a:bodyPr>
            <a:normAutofit/>
          </a:bodyPr>
          <a:lstStyle/>
          <a:p>
            <a:r>
              <a:rPr lang="en-US" dirty="0" smtClean="0"/>
              <a:t>The Nature of Conflict</a:t>
            </a:r>
            <a:endParaRPr lang="en-US" dirty="0"/>
          </a:p>
        </p:txBody>
      </p:sp>
      <p:graphicFrame>
        <p:nvGraphicFramePr>
          <p:cNvPr id="5" name="Diagram 4" descr="conflict Is a disagreement between two or more individuals or groups.&#10;"/>
          <p:cNvGraphicFramePr/>
          <p:nvPr/>
        </p:nvGraphicFramePr>
        <p:xfrm>
          <a:off x="1219200" y="1524000"/>
          <a:ext cx="6400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18.5</a:t>
            </a:r>
            <a:endParaRPr lang="en-US" dirty="0"/>
          </a:p>
        </p:txBody>
      </p:sp>
      <p:sp>
        <p:nvSpPr>
          <p:cNvPr id="4" name="Content Placeholder 3"/>
          <p:cNvSpPr>
            <a:spLocks noGrp="1"/>
          </p:cNvSpPr>
          <p:nvPr>
            <p:ph sz="quarter" idx="13"/>
          </p:nvPr>
        </p:nvSpPr>
        <p:spPr/>
        <p:txBody>
          <a:bodyPr>
            <a:normAutofit fontScale="92500"/>
          </a:bodyPr>
          <a:lstStyle/>
          <a:p>
            <a:r>
              <a:rPr lang="en-US" dirty="0" smtClean="0"/>
              <a:t>The Nature of Organizational Conflict</a:t>
            </a:r>
            <a:endParaRPr lang="en-US" dirty="0"/>
          </a:p>
        </p:txBody>
      </p:sp>
      <p:pic>
        <p:nvPicPr>
          <p:cNvPr id="6" name="Picture 23" descr="Either too much or too little conflict can be dysfunctional for an organization. In either case, performance may be low. However, an optimal level of conflict that sparks motivation, creativity, innovation, and initiative can result in higher levels of performance."/>
          <p:cNvPicPr>
            <a:picLocks noChangeAspect="1" noChangeArrowheads="1"/>
          </p:cNvPicPr>
          <p:nvPr/>
        </p:nvPicPr>
        <p:blipFill>
          <a:blip r:embed="rId2" cstate="print"/>
          <a:stretch>
            <a:fillRect/>
          </a:stretch>
        </p:blipFill>
        <p:spPr bwMode="auto">
          <a:xfrm>
            <a:off x="1433391" y="1454150"/>
            <a:ext cx="6277217" cy="4794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Causes of Conflict</a:t>
            </a:r>
            <a:endParaRPr lang="en-US" dirty="0"/>
          </a:p>
        </p:txBody>
      </p:sp>
      <p:sp>
        <p:nvSpPr>
          <p:cNvPr id="4" name="Content Placeholder 3"/>
          <p:cNvSpPr>
            <a:spLocks noGrp="1"/>
          </p:cNvSpPr>
          <p:nvPr>
            <p:ph idx="1"/>
          </p:nvPr>
        </p:nvSpPr>
        <p:spPr/>
        <p:txBody>
          <a:bodyPr/>
          <a:lstStyle/>
          <a:p>
            <a:r>
              <a:rPr lang="en-US" dirty="0" smtClean="0">
                <a:solidFill>
                  <a:srgbClr val="00A3B4"/>
                </a:solidFill>
              </a:rPr>
              <a:t>Interpersonal conflict </a:t>
            </a:r>
          </a:p>
          <a:p>
            <a:pPr lvl="1"/>
            <a:r>
              <a:rPr lang="en-US" dirty="0" smtClean="0"/>
              <a:t>can be caused by differences in personality, beliefs, perceptions, or excessive competitiveness.</a:t>
            </a:r>
          </a:p>
          <a:p>
            <a:r>
              <a:rPr lang="en-US" dirty="0" smtClean="0">
                <a:solidFill>
                  <a:srgbClr val="00A3B4"/>
                </a:solidFill>
              </a:rPr>
              <a:t>Intergroup conflict </a:t>
            </a:r>
          </a:p>
          <a:p>
            <a:pPr lvl="1"/>
            <a:r>
              <a:rPr lang="en-US" dirty="0" smtClean="0"/>
              <a:t>may occur due to interdependence, differences in goals, and resource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Causes of Conflict</a:t>
            </a:r>
            <a:endParaRPr lang="en-US" dirty="0"/>
          </a:p>
        </p:txBody>
      </p:sp>
      <p:sp>
        <p:nvSpPr>
          <p:cNvPr id="4" name="Content Placeholder 3"/>
          <p:cNvSpPr>
            <a:spLocks noGrp="1"/>
          </p:cNvSpPr>
          <p:nvPr>
            <p:ph idx="1"/>
          </p:nvPr>
        </p:nvSpPr>
        <p:spPr/>
        <p:txBody>
          <a:bodyPr/>
          <a:lstStyle/>
          <a:p>
            <a:r>
              <a:rPr lang="en-US" dirty="0" smtClean="0"/>
              <a:t>Conflict between an organization and its environment.</a:t>
            </a:r>
          </a:p>
          <a:p>
            <a:pPr lvl="1"/>
            <a:r>
              <a:rPr lang="en-US" i="1" dirty="0" err="1" smtClean="0"/>
              <a:t>Interorganizational</a:t>
            </a:r>
            <a:r>
              <a:rPr lang="en-US" i="1" dirty="0" smtClean="0"/>
              <a:t> conflict </a:t>
            </a:r>
            <a:r>
              <a:rPr lang="en-US" dirty="0" smtClean="0"/>
              <a:t>happens between two organizations. </a:t>
            </a:r>
          </a:p>
          <a:p>
            <a:pPr lvl="1"/>
            <a:r>
              <a:rPr lang="en-US" dirty="0" smtClean="0"/>
              <a:t>Conflict may arise between the organization and an outside entity.</a:t>
            </a:r>
          </a:p>
          <a:p>
            <a:pPr lvl="1"/>
            <a:r>
              <a:rPr lang="en-US" dirty="0" smtClean="0"/>
              <a:t>Conflict may arise between an individual manager and a group of workers.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flict is a powerful force in organizations and has both negative and positive consequences.  Thus managers can draw on several different techniques to stimulate, control, or resolve and eliminate conflict, depending on their unique circumstances.&#10;Stimulating Conflict could include  Increasing competition among individuals and teams, Hiring outsiders to shake things up, or Changing established procedures.&#10;Controlling Conflict could include Expanding the resource base, Enhancing coordination of interdependence, Setting superordinate goals or Matching personalities and work habits of employees.&#10;Resolving and Eliminating Conflict could include Avoiding conflict, Convincing conflicting parties to compromise or Bringing conflicting parties together to confront and negotiate conflict."/>
          <p:cNvPicPr>
            <a:picLocks noChangeAspect="1" noChangeArrowheads="1"/>
          </p:cNvPicPr>
          <p:nvPr/>
        </p:nvPicPr>
        <p:blipFill>
          <a:blip r:embed="rId2" cstate="print"/>
          <a:stretch>
            <a:fillRect/>
          </a:stretch>
        </p:blipFill>
        <p:spPr bwMode="auto">
          <a:xfrm>
            <a:off x="533400" y="1600199"/>
            <a:ext cx="8001000" cy="452458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18.3</a:t>
            </a:r>
            <a:endParaRPr lang="en-US" dirty="0"/>
          </a:p>
        </p:txBody>
      </p:sp>
      <p:sp>
        <p:nvSpPr>
          <p:cNvPr id="4" name="Content Placeholder 3"/>
          <p:cNvSpPr>
            <a:spLocks noGrp="1"/>
          </p:cNvSpPr>
          <p:nvPr>
            <p:ph sz="quarter" idx="13"/>
          </p:nvPr>
        </p:nvSpPr>
        <p:spPr/>
        <p:txBody>
          <a:bodyPr/>
          <a:lstStyle/>
          <a:p>
            <a:r>
              <a:rPr lang="en-US" dirty="0" smtClean="0"/>
              <a:t>Methods of Managing Conflict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Managing Conflict in Organizations</a:t>
            </a:r>
            <a:endParaRPr lang="en-US" dirty="0"/>
          </a:p>
        </p:txBody>
      </p:sp>
      <p:graphicFrame>
        <p:nvGraphicFramePr>
          <p:cNvPr id="5" name="Diagram 4" descr="Negotiation Is the process in which two or more parties (people or groups) reach agreement on an issue even though they have different preferences regarding that issue.&#10;"/>
          <p:cNvGraphicFramePr/>
          <p:nvPr/>
        </p:nvGraphicFramePr>
        <p:xfrm>
          <a:off x="609600" y="1981200"/>
          <a:ext cx="8001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5118100"/>
            <a:ext cx="9144000" cy="977900"/>
          </a:xfrm>
        </p:spPr>
        <p:txBody>
          <a:bodyPr/>
          <a:lstStyle/>
          <a:p>
            <a:r>
              <a:rPr lang="en-US" dirty="0" smtClean="0"/>
              <a:t>Groups are a ubiquitous part of organizational life.</a:t>
            </a:r>
            <a:endParaRPr lang="en-US" dirty="0"/>
          </a:p>
        </p:txBody>
      </p:sp>
      <p:sp>
        <p:nvSpPr>
          <p:cNvPr id="4" name="Title 3"/>
          <p:cNvSpPr>
            <a:spLocks noGrp="1"/>
          </p:cNvSpPr>
          <p:nvPr>
            <p:ph type="title"/>
          </p:nvPr>
        </p:nvSpPr>
        <p:spPr/>
        <p:txBody>
          <a:bodyPr>
            <a:normAutofit fontScale="90000"/>
          </a:bodyPr>
          <a:lstStyle/>
          <a:p>
            <a:r>
              <a:rPr lang="en-US" dirty="0" smtClean="0"/>
              <a:t>Groups and Teams in Organizations</a:t>
            </a:r>
            <a:endParaRPr lang="en-US" dirty="0"/>
          </a:p>
        </p:txBody>
      </p:sp>
      <p:graphicFrame>
        <p:nvGraphicFramePr>
          <p:cNvPr id="5" name="Diagram 4" descr="A group Consists of two or more people who interact regularly to accomplish a common purpose or goal.&#10;"/>
          <p:cNvGraphicFramePr/>
          <p:nvPr/>
        </p:nvGraphicFramePr>
        <p:xfrm>
          <a:off x="1524000" y="1828800"/>
          <a:ext cx="6096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Managing Conflict in Organizations</a:t>
            </a:r>
            <a:endParaRPr lang="en-US" dirty="0"/>
          </a:p>
        </p:txBody>
      </p:sp>
      <p:sp>
        <p:nvSpPr>
          <p:cNvPr id="4" name="Content Placeholder 3"/>
          <p:cNvSpPr>
            <a:spLocks noGrp="1"/>
          </p:cNvSpPr>
          <p:nvPr>
            <p:ph idx="1"/>
          </p:nvPr>
        </p:nvSpPr>
        <p:spPr>
          <a:xfrm>
            <a:off x="381000" y="1600200"/>
            <a:ext cx="8686800" cy="4800600"/>
          </a:xfrm>
        </p:spPr>
        <p:txBody>
          <a:bodyPr>
            <a:normAutofit lnSpcReduction="10000"/>
          </a:bodyPr>
          <a:lstStyle/>
          <a:p>
            <a:r>
              <a:rPr lang="en-US" dirty="0" smtClean="0"/>
              <a:t>Four primary approaches to negotiation dominate the research.</a:t>
            </a:r>
          </a:p>
          <a:p>
            <a:pPr lvl="1"/>
            <a:r>
              <a:rPr lang="en-US" dirty="0" smtClean="0"/>
              <a:t>Individual differences – identify a negotiator with appropriate characteristics and personality.</a:t>
            </a:r>
          </a:p>
          <a:p>
            <a:pPr lvl="1"/>
            <a:r>
              <a:rPr lang="en-US" dirty="0" smtClean="0"/>
              <a:t>Situational characteristics are often beyond control of the negotiators.</a:t>
            </a:r>
          </a:p>
          <a:p>
            <a:pPr lvl="1"/>
            <a:r>
              <a:rPr lang="en-US" dirty="0" smtClean="0"/>
              <a:t>Game theory is dependable but complex and tedious with unrealistic assumptions.</a:t>
            </a:r>
          </a:p>
          <a:p>
            <a:pPr lvl="1"/>
            <a:r>
              <a:rPr lang="en-US" dirty="0" smtClean="0"/>
              <a:t>Cognitive approaches know negotiators deviate from rationality and attempt to predict when.</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The chapter began by introducing basic concepts of group and team dynamics.</a:t>
            </a:r>
          </a:p>
          <a:p>
            <a:r>
              <a:rPr lang="en-US" dirty="0" smtClean="0"/>
              <a:t>The chapter explained the characteristics of groups and teams in organizations.</a:t>
            </a:r>
          </a:p>
          <a:p>
            <a:r>
              <a:rPr lang="en-US" dirty="0" smtClean="0"/>
              <a:t>Next, the text described interpersonal and intergroup conflict.</a:t>
            </a:r>
          </a:p>
          <a:p>
            <a:r>
              <a:rPr lang="en-US" dirty="0" smtClean="0"/>
              <a:t>The chapter concluded with a discussion of how conflict can be managed.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Types of Groups and Teams</a:t>
            </a:r>
            <a:endParaRPr lang="en-US" dirty="0"/>
          </a:p>
        </p:txBody>
      </p:sp>
      <p:sp>
        <p:nvSpPr>
          <p:cNvPr id="4" name="Content Placeholder 3"/>
          <p:cNvSpPr>
            <a:spLocks noGrp="1"/>
          </p:cNvSpPr>
          <p:nvPr>
            <p:ph idx="1"/>
          </p:nvPr>
        </p:nvSpPr>
        <p:spPr/>
        <p:txBody>
          <a:bodyPr/>
          <a:lstStyle/>
          <a:p>
            <a:r>
              <a:rPr lang="en-US" dirty="0" smtClean="0"/>
              <a:t>A </a:t>
            </a:r>
            <a:r>
              <a:rPr lang="en-US" b="1" dirty="0" smtClean="0">
                <a:solidFill>
                  <a:srgbClr val="E95A53"/>
                </a:solidFill>
              </a:rPr>
              <a:t>functional group </a:t>
            </a:r>
          </a:p>
          <a:p>
            <a:pPr lvl="1"/>
            <a:r>
              <a:rPr lang="en-US" dirty="0" smtClean="0"/>
              <a:t>is a permanent group created by the organization to accomplish a number of purposes with an unspecified time horizon.</a:t>
            </a:r>
          </a:p>
          <a:p>
            <a:r>
              <a:rPr lang="en-US" dirty="0" smtClean="0"/>
              <a:t>An </a:t>
            </a:r>
            <a:r>
              <a:rPr lang="en-US" b="1" dirty="0" smtClean="0">
                <a:solidFill>
                  <a:srgbClr val="E95A53"/>
                </a:solidFill>
              </a:rPr>
              <a:t>informal</a:t>
            </a:r>
            <a:r>
              <a:rPr lang="en-US" dirty="0" smtClean="0"/>
              <a:t> or </a:t>
            </a:r>
            <a:r>
              <a:rPr lang="en-US" b="1" dirty="0" smtClean="0">
                <a:solidFill>
                  <a:srgbClr val="E95A53"/>
                </a:solidFill>
              </a:rPr>
              <a:t>interest group </a:t>
            </a:r>
          </a:p>
          <a:p>
            <a:pPr lvl="1"/>
            <a:r>
              <a:rPr lang="en-US" dirty="0" smtClean="0"/>
              <a:t>is created by its members for purposes that may or may not be relevant to those of the organization.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971800" y="0"/>
            <a:ext cx="6172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very organization has many different types of groups. In this hypothetical organization, a functional group is shown within the purple area, a cross-functional team within the yellow area, and an informal group within the green area."/>
          <p:cNvPicPr>
            <a:picLocks noChangeAspect="1" noChangeArrowheads="1"/>
          </p:cNvPicPr>
          <p:nvPr/>
        </p:nvPicPr>
        <p:blipFill>
          <a:blip r:embed="rId2" cstate="print"/>
          <a:stretch>
            <a:fillRect/>
          </a:stretch>
        </p:blipFill>
        <p:spPr bwMode="auto">
          <a:xfrm>
            <a:off x="3665154" y="76200"/>
            <a:ext cx="5318891" cy="629153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18.1</a:t>
            </a:r>
            <a:endParaRPr lang="en-US" dirty="0"/>
          </a:p>
        </p:txBody>
      </p:sp>
      <p:sp>
        <p:nvSpPr>
          <p:cNvPr id="4" name="Content Placeholder 3"/>
          <p:cNvSpPr>
            <a:spLocks noGrp="1"/>
          </p:cNvSpPr>
          <p:nvPr>
            <p:ph sz="quarter" idx="13"/>
          </p:nvPr>
        </p:nvSpPr>
        <p:spPr>
          <a:xfrm>
            <a:off x="152400" y="1447800"/>
            <a:ext cx="3048000" cy="1219200"/>
          </a:xfrm>
        </p:spPr>
        <p:txBody>
          <a:bodyPr>
            <a:normAutofit fontScale="92500"/>
          </a:bodyPr>
          <a:lstStyle/>
          <a:p>
            <a:r>
              <a:rPr lang="en-US" dirty="0" smtClean="0"/>
              <a:t>Types of Groups in Organizations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Types of Groups and Teams</a:t>
            </a:r>
            <a:endParaRPr lang="en-US" dirty="0"/>
          </a:p>
        </p:txBody>
      </p:sp>
      <p:sp>
        <p:nvSpPr>
          <p:cNvPr id="4" name="Content Placeholder 3"/>
          <p:cNvSpPr>
            <a:spLocks noGrp="1"/>
          </p:cNvSpPr>
          <p:nvPr>
            <p:ph idx="1"/>
          </p:nvPr>
        </p:nvSpPr>
        <p:spPr/>
        <p:txBody>
          <a:bodyPr>
            <a:normAutofit/>
          </a:bodyPr>
          <a:lstStyle/>
          <a:p>
            <a:r>
              <a:rPr lang="en-US" dirty="0" smtClean="0"/>
              <a:t>A </a:t>
            </a:r>
            <a:r>
              <a:rPr lang="en-US" b="1" dirty="0" smtClean="0">
                <a:solidFill>
                  <a:srgbClr val="E95A53"/>
                </a:solidFill>
              </a:rPr>
              <a:t>task group </a:t>
            </a:r>
          </a:p>
          <a:p>
            <a:pPr lvl="1"/>
            <a:r>
              <a:rPr lang="en-US" dirty="0" smtClean="0"/>
              <a:t>is created by the organization to accomplish a relatively narrow range of purposes within a stated or implied time horizon.</a:t>
            </a:r>
          </a:p>
          <a:p>
            <a:r>
              <a:rPr lang="en-US" dirty="0" smtClean="0"/>
              <a:t>A </a:t>
            </a:r>
            <a:r>
              <a:rPr lang="en-US" b="1" dirty="0" smtClean="0">
                <a:solidFill>
                  <a:srgbClr val="E95A53"/>
                </a:solidFill>
              </a:rPr>
              <a:t>team </a:t>
            </a:r>
          </a:p>
          <a:p>
            <a:pPr lvl="1"/>
            <a:r>
              <a:rPr lang="en-US" dirty="0" smtClean="0"/>
              <a:t>is a group of workers that functions as a unit, often with little or no supervision, to carry out work-related tasks, functions, and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Types of Groups and Teams</a:t>
            </a:r>
            <a:endParaRPr lang="en-US" dirty="0"/>
          </a:p>
        </p:txBody>
      </p:sp>
      <p:sp>
        <p:nvSpPr>
          <p:cNvPr id="4" name="Content Placeholder 3"/>
          <p:cNvSpPr>
            <a:spLocks noGrp="1"/>
          </p:cNvSpPr>
          <p:nvPr>
            <p:ph idx="1"/>
          </p:nvPr>
        </p:nvSpPr>
        <p:spPr/>
        <p:txBody>
          <a:bodyPr/>
          <a:lstStyle/>
          <a:p>
            <a:r>
              <a:rPr lang="en-US" dirty="0" smtClean="0"/>
              <a:t>A </a:t>
            </a:r>
            <a:r>
              <a:rPr lang="en-US" b="1" dirty="0" smtClean="0">
                <a:solidFill>
                  <a:srgbClr val="E95A53"/>
                </a:solidFill>
              </a:rPr>
              <a:t>virtual team </a:t>
            </a:r>
          </a:p>
          <a:p>
            <a:pPr lvl="1"/>
            <a:r>
              <a:rPr lang="en-US" dirty="0" smtClean="0"/>
              <a:t>is comprised of people from remote work sites who work together online.</a:t>
            </a:r>
          </a:p>
          <a:p>
            <a:r>
              <a:rPr lang="en-US" dirty="0" smtClean="0"/>
              <a:t>If cohesive and managed correctly, teams contribute to the organization.</a:t>
            </a:r>
          </a:p>
          <a:p>
            <a:r>
              <a:rPr lang="en-US" dirty="0" smtClean="0"/>
              <a:t>Poorly managed teams may contribute little or detract from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18.1</a:t>
            </a:r>
            <a:endParaRPr lang="en-US" dirty="0"/>
          </a:p>
        </p:txBody>
      </p:sp>
      <p:sp>
        <p:nvSpPr>
          <p:cNvPr id="4" name="Content Placeholder 3"/>
          <p:cNvSpPr>
            <a:spLocks noGrp="1"/>
          </p:cNvSpPr>
          <p:nvPr>
            <p:ph sz="quarter" idx="13"/>
          </p:nvPr>
        </p:nvSpPr>
        <p:spPr/>
        <p:txBody>
          <a:bodyPr/>
          <a:lstStyle/>
          <a:p>
            <a:r>
              <a:rPr lang="en-US" dirty="0" smtClean="0"/>
              <a:t>Types of Teams</a:t>
            </a:r>
            <a:endParaRPr lang="en-US" dirty="0"/>
          </a:p>
        </p:txBody>
      </p:sp>
      <p:pic>
        <p:nvPicPr>
          <p:cNvPr id="7" name="Picture 6" descr="Problem solving teams are the Most popular type of team; comprised of knowledge workers who gather to solve a specific problem and then disband.&#10;Management teams Consist mainly of managers from various functions like sales and production who coordinate work among other teams.&#10;Work teams are An increasingly popular type of team; work teams are responsible for the daily work of the organization; when empowered, they are self-managed teams.&#10;Virtual teams are A newer type of work team whose members interact in a virtual arena; members enter and leave the network as needed and may take turns serving as leader.&#10;Quality circles are Declining in popularity, quality circles, comprising workers and supervisors, meet intermittently to discuss workplace problems."/>
          <p:cNvPicPr>
            <a:picLocks noChangeAspect="1"/>
          </p:cNvPicPr>
          <p:nvPr/>
        </p:nvPicPr>
        <p:blipFill>
          <a:blip r:embed="rId2" cstate="print"/>
          <a:stretch>
            <a:fillRect/>
          </a:stretch>
        </p:blipFill>
        <p:spPr>
          <a:xfrm>
            <a:off x="195433" y="1743778"/>
            <a:ext cx="8753133" cy="3895022"/>
          </a:xfrm>
          <a:prstGeom prst="rect">
            <a:avLst/>
          </a:prstGeom>
        </p:spPr>
      </p:pic>
      <p:sp>
        <p:nvSpPr>
          <p:cNvPr id="8" name="TextBox 7" descr="Source: From Fortune, September 5, 2004. Copyright © 2004 Time Inc. All rights reserved."/>
          <p:cNvSpPr txBox="1"/>
          <p:nvPr/>
        </p:nvSpPr>
        <p:spPr>
          <a:xfrm>
            <a:off x="228600" y="5562600"/>
            <a:ext cx="7848600" cy="230832"/>
          </a:xfrm>
          <a:prstGeom prst="rect">
            <a:avLst/>
          </a:prstGeom>
          <a:noFill/>
        </p:spPr>
        <p:txBody>
          <a:bodyPr wrap="square" rtlCol="0">
            <a:spAutoFit/>
          </a:bodyPr>
          <a:lstStyle/>
          <a:p>
            <a:r>
              <a:rPr lang="en-US" sz="900" dirty="0" smtClean="0"/>
              <a:t>Source: From </a:t>
            </a:r>
            <a:r>
              <a:rPr lang="en-US" sz="900" i="1" dirty="0" smtClean="0"/>
              <a:t>Fortune</a:t>
            </a:r>
            <a:r>
              <a:rPr lang="en-US" sz="900" dirty="0" smtClean="0"/>
              <a:t>, September 5, 2004. Copyright © 2004 Time Inc. All rights reserved.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Groups and Teams in Organizations</a:t>
            </a:r>
            <a:endParaRPr lang="en-US" dirty="0"/>
          </a:p>
        </p:txBody>
      </p:sp>
      <p:sp>
        <p:nvSpPr>
          <p:cNvPr id="4" name="Content Placeholder 3"/>
          <p:cNvSpPr>
            <a:spLocks noGrp="1"/>
          </p:cNvSpPr>
          <p:nvPr>
            <p:ph idx="1"/>
          </p:nvPr>
        </p:nvSpPr>
        <p:spPr/>
        <p:txBody>
          <a:bodyPr/>
          <a:lstStyle/>
          <a:p>
            <a:r>
              <a:rPr lang="en-US" dirty="0" smtClean="0">
                <a:solidFill>
                  <a:srgbClr val="00A3B4"/>
                </a:solidFill>
              </a:rPr>
              <a:t>Why people join groups or teams</a:t>
            </a:r>
          </a:p>
          <a:p>
            <a:pPr lvl="1"/>
            <a:r>
              <a:rPr lang="en-US" dirty="0" smtClean="0"/>
              <a:t>Interpersonal attraction draws people to form informal or interest groups.</a:t>
            </a:r>
          </a:p>
          <a:p>
            <a:pPr lvl="1"/>
            <a:r>
              <a:rPr lang="en-US" dirty="0" smtClean="0"/>
              <a:t>Group activities may appeal to some.</a:t>
            </a:r>
          </a:p>
          <a:p>
            <a:pPr lvl="1"/>
            <a:r>
              <a:rPr lang="en-US" dirty="0" smtClean="0"/>
              <a:t>The group’s goals may appeal to some.</a:t>
            </a:r>
          </a:p>
          <a:p>
            <a:pPr lvl="1"/>
            <a:r>
              <a:rPr lang="en-US" dirty="0" smtClean="0"/>
              <a:t>Joining a group may satisfy an affiliation need.</a:t>
            </a:r>
          </a:p>
          <a:p>
            <a:pPr lvl="1"/>
            <a:r>
              <a:rPr lang="en-US" dirty="0" smtClean="0"/>
              <a:t>There are often instrumental benefits that come from joining a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2711</Words>
  <Application>Microsoft Office PowerPoint</Application>
  <PresentationFormat>On-screen Show (4:3)</PresentationFormat>
  <Paragraphs>167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MANAGEMENT</vt:lpstr>
      <vt:lpstr>Learning Outcomes</vt:lpstr>
      <vt:lpstr>Groups and Teams in Organizations</vt:lpstr>
      <vt:lpstr>Types of Groups and Teams</vt:lpstr>
      <vt:lpstr>Slide 5</vt:lpstr>
      <vt:lpstr>Types of Groups and Teams</vt:lpstr>
      <vt:lpstr>Types of Groups and Teams</vt:lpstr>
      <vt:lpstr>Slide 8</vt:lpstr>
      <vt:lpstr>Groups and Teams in Organizations</vt:lpstr>
      <vt:lpstr>Slide 10</vt:lpstr>
      <vt:lpstr>Characteristics of Groups and Teams</vt:lpstr>
      <vt:lpstr>Role Structures</vt:lpstr>
      <vt:lpstr>Slide 13</vt:lpstr>
      <vt:lpstr>Role Structures</vt:lpstr>
      <vt:lpstr>Role Structures</vt:lpstr>
      <vt:lpstr>Role Structures</vt:lpstr>
      <vt:lpstr>Behavioral Norms</vt:lpstr>
      <vt:lpstr>Behavioral Norms</vt:lpstr>
      <vt:lpstr>Behavioral Norms</vt:lpstr>
      <vt:lpstr>Cohesiveness </vt:lpstr>
      <vt:lpstr>Slide 21</vt:lpstr>
      <vt:lpstr>Slide 22</vt:lpstr>
      <vt:lpstr>Formal and Informal Leadership</vt:lpstr>
      <vt:lpstr>The Nature of Conflict</vt:lpstr>
      <vt:lpstr>Slide 25</vt:lpstr>
      <vt:lpstr>Causes of Conflict</vt:lpstr>
      <vt:lpstr>Causes of Conflict</vt:lpstr>
      <vt:lpstr>Slide 28</vt:lpstr>
      <vt:lpstr>Managing Conflict in Organizations</vt:lpstr>
      <vt:lpstr>Managing Conflict in Organizations</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96</cp:revision>
  <dcterms:created xsi:type="dcterms:W3CDTF">2015-05-20T15:20:11Z</dcterms:created>
  <dcterms:modified xsi:type="dcterms:W3CDTF">2015-10-27T18:15:55Z</dcterms:modified>
</cp:coreProperties>
</file>