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61" r:id="rId4"/>
    <p:sldId id="260" r:id="rId5"/>
    <p:sldId id="262" r:id="rId6"/>
    <p:sldId id="264" r:id="rId7"/>
    <p:sldId id="263" r:id="rId8"/>
    <p:sldId id="265" r:id="rId9"/>
    <p:sldId id="266" r:id="rId10"/>
    <p:sldId id="267" r:id="rId11"/>
    <p:sldId id="268" r:id="rId12"/>
    <p:sldId id="271" r:id="rId13"/>
    <p:sldId id="269" r:id="rId14"/>
    <p:sldId id="270" r:id="rId15"/>
    <p:sldId id="272" r:id="rId16"/>
    <p:sldId id="273" r:id="rId17"/>
    <p:sldId id="274" r:id="rId18"/>
    <p:sldId id="275" r:id="rId19"/>
    <p:sldId id="276" r:id="rId20"/>
    <p:sldId id="277" r:id="rId21"/>
    <p:sldId id="291" r:id="rId22"/>
    <p:sldId id="279" r:id="rId23"/>
    <p:sldId id="280" r:id="rId24"/>
    <p:sldId id="281" r:id="rId25"/>
    <p:sldId id="282" r:id="rId26"/>
    <p:sldId id="283" r:id="rId27"/>
    <p:sldId id="292" r:id="rId28"/>
    <p:sldId id="285" r:id="rId29"/>
    <p:sldId id="286" r:id="rId30"/>
    <p:sldId id="287" r:id="rId31"/>
    <p:sldId id="288" r:id="rId32"/>
    <p:sldId id="289" r:id="rId33"/>
    <p:sldId id="290" r:id="rId34"/>
    <p:sldId id="25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3B4"/>
    <a:srgbClr val="FEEAC9"/>
    <a:srgbClr val="E8524B"/>
    <a:srgbClr val="E9EBF5"/>
    <a:srgbClr val="5C7E8E"/>
    <a:srgbClr val="E95A53"/>
    <a:srgbClr val="D8E8C4"/>
    <a:srgbClr val="E0F2FB"/>
    <a:srgbClr val="E57B00"/>
    <a:srgbClr val="002765"/>
  </p:clrMru>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8" autoAdjust="0"/>
    <p:restoredTop sz="94751" autoAdjust="0"/>
  </p:normalViewPr>
  <p:slideViewPr>
    <p:cSldViewPr>
      <p:cViewPr varScale="1">
        <p:scale>
          <a:sx n="42" d="100"/>
          <a:sy n="42" d="100"/>
        </p:scale>
        <p:origin x="-870" y="-108"/>
      </p:cViewPr>
      <p:guideLst>
        <p:guide orient="horz" pos="2160"/>
        <p:guide pos="2880"/>
      </p:guideLst>
    </p:cSldViewPr>
  </p:slideViewPr>
  <p:outlineViewPr>
    <p:cViewPr>
      <p:scale>
        <a:sx n="33" d="100"/>
        <a:sy n="33" d="100"/>
      </p:scale>
      <p:origin x="0" y="3150"/>
    </p:cViewPr>
  </p:outlineViewPr>
  <p:notesTextViewPr>
    <p:cViewPr>
      <p:scale>
        <a:sx n="100" d="100"/>
        <a:sy n="100" d="100"/>
      </p:scale>
      <p:origin x="0" y="0"/>
    </p:cViewPr>
  </p:notesTextViewPr>
  <p:sorterViewPr>
    <p:cViewPr>
      <p:scale>
        <a:sx n="66" d="100"/>
        <a:sy n="66" d="100"/>
      </p:scale>
      <p:origin x="0" y="27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0771F-D932-4FF7-8444-A05DB930F80E}"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0E680354-C508-41CE-87B7-20BA9E00FD24}">
      <dgm:prSet phldrT="[Text]"/>
      <dgm:spPr>
        <a:solidFill>
          <a:srgbClr val="D8E8C4"/>
        </a:solidFill>
      </dgm:spPr>
      <dgm:t>
        <a:bodyPr/>
        <a:lstStyle/>
        <a:p>
          <a:r>
            <a:rPr lang="en-US" b="1" dirty="0" smtClean="0">
              <a:solidFill>
                <a:srgbClr val="E95A53"/>
              </a:solidFill>
              <a:latin typeface="+mj-lt"/>
            </a:rPr>
            <a:t>Operations management</a:t>
          </a:r>
          <a:endParaRPr lang="en-US" b="1" dirty="0">
            <a:solidFill>
              <a:srgbClr val="E95A53"/>
            </a:solidFill>
            <a:latin typeface="+mj-lt"/>
          </a:endParaRPr>
        </a:p>
      </dgm:t>
    </dgm:pt>
    <dgm:pt modelId="{E5609930-FF96-42AC-981F-41C49E1E7233}" type="parTrans" cxnId="{411AE42B-A181-4EBE-80C3-3811FAAAD878}">
      <dgm:prSet/>
      <dgm:spPr/>
      <dgm:t>
        <a:bodyPr/>
        <a:lstStyle/>
        <a:p>
          <a:endParaRPr lang="en-US">
            <a:latin typeface="+mj-lt"/>
          </a:endParaRPr>
        </a:p>
      </dgm:t>
    </dgm:pt>
    <dgm:pt modelId="{046C5901-B4CB-41A8-85DD-934B7255121B}" type="sibTrans" cxnId="{411AE42B-A181-4EBE-80C3-3811FAAAD878}">
      <dgm:prSet/>
      <dgm:spPr/>
      <dgm:t>
        <a:bodyPr/>
        <a:lstStyle/>
        <a:p>
          <a:endParaRPr lang="en-US">
            <a:latin typeface="+mj-lt"/>
          </a:endParaRPr>
        </a:p>
      </dgm:t>
    </dgm:pt>
    <dgm:pt modelId="{0E40E2DA-2A4D-4E15-BBD2-87CC43197C1C}">
      <dgm:prSet phldrT="[Text]"/>
      <dgm:spPr>
        <a:ln w="38100">
          <a:solidFill>
            <a:srgbClr val="D8E8C4"/>
          </a:solidFill>
        </a:ln>
      </dgm:spPr>
      <dgm:t>
        <a:bodyPr/>
        <a:lstStyle/>
        <a:p>
          <a:r>
            <a:rPr lang="en-US" dirty="0" smtClean="0">
              <a:latin typeface="+mj-lt"/>
            </a:rPr>
            <a:t>Is the total set of managerial activities used by an organization to transform resource inputs into products, services, or both.</a:t>
          </a:r>
          <a:endParaRPr lang="en-US" dirty="0">
            <a:latin typeface="+mj-lt"/>
          </a:endParaRPr>
        </a:p>
      </dgm:t>
    </dgm:pt>
    <dgm:pt modelId="{84D64A60-E9C1-48B6-90C7-96566EC82AAD}" type="parTrans" cxnId="{C3D9DC28-D097-4D9E-9416-F3B9FAD12FFD}">
      <dgm:prSet/>
      <dgm:spPr/>
      <dgm:t>
        <a:bodyPr/>
        <a:lstStyle/>
        <a:p>
          <a:endParaRPr lang="en-US">
            <a:latin typeface="+mj-lt"/>
          </a:endParaRPr>
        </a:p>
      </dgm:t>
    </dgm:pt>
    <dgm:pt modelId="{4174D64B-EB85-4596-844A-BCDAD43EE94E}" type="sibTrans" cxnId="{C3D9DC28-D097-4D9E-9416-F3B9FAD12FFD}">
      <dgm:prSet/>
      <dgm:spPr/>
      <dgm:t>
        <a:bodyPr/>
        <a:lstStyle/>
        <a:p>
          <a:endParaRPr lang="en-US">
            <a:latin typeface="+mj-lt"/>
          </a:endParaRPr>
        </a:p>
      </dgm:t>
    </dgm:pt>
    <dgm:pt modelId="{AFDA9760-A030-4761-85E5-132BA9053DD9}" type="pres">
      <dgm:prSet presAssocID="{DFE0771F-D932-4FF7-8444-A05DB930F80E}" presName="linear" presStyleCnt="0">
        <dgm:presLayoutVars>
          <dgm:animLvl val="lvl"/>
          <dgm:resizeHandles val="exact"/>
        </dgm:presLayoutVars>
      </dgm:prSet>
      <dgm:spPr/>
      <dgm:t>
        <a:bodyPr/>
        <a:lstStyle/>
        <a:p>
          <a:endParaRPr lang="en-US"/>
        </a:p>
      </dgm:t>
    </dgm:pt>
    <dgm:pt modelId="{831C09AD-0254-405F-9FAC-0A5B04294F80}" type="pres">
      <dgm:prSet presAssocID="{0E680354-C508-41CE-87B7-20BA9E00FD24}" presName="parentText" presStyleLbl="node1" presStyleIdx="0" presStyleCnt="1">
        <dgm:presLayoutVars>
          <dgm:chMax val="0"/>
          <dgm:bulletEnabled val="1"/>
        </dgm:presLayoutVars>
      </dgm:prSet>
      <dgm:spPr/>
      <dgm:t>
        <a:bodyPr/>
        <a:lstStyle/>
        <a:p>
          <a:endParaRPr lang="en-US"/>
        </a:p>
      </dgm:t>
    </dgm:pt>
    <dgm:pt modelId="{54759DDF-BEA1-4EC1-991B-AD1FFEB94865}" type="pres">
      <dgm:prSet presAssocID="{0E680354-C508-41CE-87B7-20BA9E00FD24}" presName="childText" presStyleLbl="revTx" presStyleIdx="0" presStyleCnt="1">
        <dgm:presLayoutVars>
          <dgm:bulletEnabled val="1"/>
        </dgm:presLayoutVars>
      </dgm:prSet>
      <dgm:spPr/>
      <dgm:t>
        <a:bodyPr/>
        <a:lstStyle/>
        <a:p>
          <a:endParaRPr lang="en-US"/>
        </a:p>
      </dgm:t>
    </dgm:pt>
  </dgm:ptLst>
  <dgm:cxnLst>
    <dgm:cxn modelId="{BEA97265-6C8E-448F-A40C-4F141CC16E67}" type="presOf" srcId="{0E680354-C508-41CE-87B7-20BA9E00FD24}" destId="{831C09AD-0254-405F-9FAC-0A5B04294F80}" srcOrd="0" destOrd="0" presId="urn:microsoft.com/office/officeart/2005/8/layout/vList2"/>
    <dgm:cxn modelId="{411AE42B-A181-4EBE-80C3-3811FAAAD878}" srcId="{DFE0771F-D932-4FF7-8444-A05DB930F80E}" destId="{0E680354-C508-41CE-87B7-20BA9E00FD24}" srcOrd="0" destOrd="0" parTransId="{E5609930-FF96-42AC-981F-41C49E1E7233}" sibTransId="{046C5901-B4CB-41A8-85DD-934B7255121B}"/>
    <dgm:cxn modelId="{C3D9DC28-D097-4D9E-9416-F3B9FAD12FFD}" srcId="{0E680354-C508-41CE-87B7-20BA9E00FD24}" destId="{0E40E2DA-2A4D-4E15-BBD2-87CC43197C1C}" srcOrd="0" destOrd="0" parTransId="{84D64A60-E9C1-48B6-90C7-96566EC82AAD}" sibTransId="{4174D64B-EB85-4596-844A-BCDAD43EE94E}"/>
    <dgm:cxn modelId="{031F5EBA-8C83-4ED3-B364-358A455E87DB}" type="presOf" srcId="{DFE0771F-D932-4FF7-8444-A05DB930F80E}" destId="{AFDA9760-A030-4761-85E5-132BA9053DD9}" srcOrd="0" destOrd="0" presId="urn:microsoft.com/office/officeart/2005/8/layout/vList2"/>
    <dgm:cxn modelId="{FB332412-FF24-4D7D-84F5-47EB97305EDD}" type="presOf" srcId="{0E40E2DA-2A4D-4E15-BBD2-87CC43197C1C}" destId="{54759DDF-BEA1-4EC1-991B-AD1FFEB94865}" srcOrd="0" destOrd="0" presId="urn:microsoft.com/office/officeart/2005/8/layout/vList2"/>
    <dgm:cxn modelId="{3181BE24-52F9-4C55-857E-214F5C322350}" type="presParOf" srcId="{AFDA9760-A030-4761-85E5-132BA9053DD9}" destId="{831C09AD-0254-405F-9FAC-0A5B04294F80}" srcOrd="0" destOrd="0" presId="urn:microsoft.com/office/officeart/2005/8/layout/vList2"/>
    <dgm:cxn modelId="{D78B9515-B614-48F3-A728-73DCFE829DCB}" type="presParOf" srcId="{AFDA9760-A030-4761-85E5-132BA9053DD9}" destId="{54759DDF-BEA1-4EC1-991B-AD1FFEB94865}"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826C1-D00F-42C5-9431-1B62C59AF1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974EBBE7-E6D7-481B-8DA8-3D126D56DB0E}">
      <dgm:prSet phldrT="[Text]"/>
      <dgm:spPr>
        <a:solidFill>
          <a:srgbClr val="00A3B4"/>
        </a:solidFill>
      </dgm:spPr>
      <dgm:t>
        <a:bodyPr/>
        <a:lstStyle/>
        <a:p>
          <a:r>
            <a:rPr lang="en-US" dirty="0" smtClean="0">
              <a:latin typeface="+mj-lt"/>
            </a:rPr>
            <a:t>Decisions</a:t>
          </a:r>
          <a:endParaRPr lang="en-US" dirty="0">
            <a:latin typeface="+mj-lt"/>
          </a:endParaRPr>
        </a:p>
      </dgm:t>
    </dgm:pt>
    <dgm:pt modelId="{73FB350D-4DC3-49E1-81DB-486C0B2ACEA5}" type="parTrans" cxnId="{2ED8104F-BA95-455F-B66C-833DFE91F112}">
      <dgm:prSet/>
      <dgm:spPr/>
      <dgm:t>
        <a:bodyPr/>
        <a:lstStyle/>
        <a:p>
          <a:endParaRPr lang="en-US">
            <a:latin typeface="+mj-lt"/>
          </a:endParaRPr>
        </a:p>
      </dgm:t>
    </dgm:pt>
    <dgm:pt modelId="{D73294C8-92F0-4641-8E63-D9A02BD294E4}" type="sibTrans" cxnId="{2ED8104F-BA95-455F-B66C-833DFE91F112}">
      <dgm:prSet/>
      <dgm:spPr/>
      <dgm:t>
        <a:bodyPr/>
        <a:lstStyle/>
        <a:p>
          <a:endParaRPr lang="en-US">
            <a:latin typeface="+mj-lt"/>
          </a:endParaRPr>
        </a:p>
      </dgm:t>
    </dgm:pt>
    <dgm:pt modelId="{F45BB5A7-B072-4B97-9EDA-8925355941E7}">
      <dgm:prSet phldrT="[Text]"/>
      <dgm:spPr>
        <a:solidFill>
          <a:srgbClr val="002765"/>
        </a:solidFill>
      </dgm:spPr>
      <dgm:t>
        <a:bodyPr/>
        <a:lstStyle/>
        <a:p>
          <a:r>
            <a:rPr lang="en-US" dirty="0" smtClean="0">
              <a:latin typeface="+mj-lt"/>
            </a:rPr>
            <a:t>Product-service mix</a:t>
          </a:r>
          <a:endParaRPr lang="en-US" dirty="0">
            <a:latin typeface="+mj-lt"/>
          </a:endParaRPr>
        </a:p>
      </dgm:t>
    </dgm:pt>
    <dgm:pt modelId="{75DB3983-498A-433B-89F1-65F19BD294CC}" type="parTrans" cxnId="{B477E8D7-290E-4C6A-B355-323910E19B59}">
      <dgm:prSet/>
      <dgm:spPr>
        <a:ln>
          <a:solidFill>
            <a:srgbClr val="00A3B4"/>
          </a:solidFill>
        </a:ln>
      </dgm:spPr>
      <dgm:t>
        <a:bodyPr/>
        <a:lstStyle/>
        <a:p>
          <a:endParaRPr lang="en-US">
            <a:latin typeface="+mj-lt"/>
          </a:endParaRPr>
        </a:p>
      </dgm:t>
    </dgm:pt>
    <dgm:pt modelId="{8CDD8591-46AC-4B1A-BBE1-629FF8F7F510}" type="sibTrans" cxnId="{B477E8D7-290E-4C6A-B355-323910E19B59}">
      <dgm:prSet/>
      <dgm:spPr/>
      <dgm:t>
        <a:bodyPr/>
        <a:lstStyle/>
        <a:p>
          <a:endParaRPr lang="en-US">
            <a:latin typeface="+mj-lt"/>
          </a:endParaRPr>
        </a:p>
      </dgm:t>
    </dgm:pt>
    <dgm:pt modelId="{440CC30D-E60D-4487-AAEF-ECCCB010EEF6}">
      <dgm:prSet phldrT="[Text]"/>
      <dgm:spPr>
        <a:solidFill>
          <a:srgbClr val="5C7E8E"/>
        </a:solidFill>
      </dgm:spPr>
      <dgm:t>
        <a:bodyPr/>
        <a:lstStyle/>
        <a:p>
          <a:r>
            <a:rPr lang="en-US" dirty="0" smtClean="0">
              <a:latin typeface="+mj-lt"/>
            </a:rPr>
            <a:t>Capacity </a:t>
          </a:r>
          <a:endParaRPr lang="en-US" dirty="0">
            <a:latin typeface="+mj-lt"/>
          </a:endParaRPr>
        </a:p>
      </dgm:t>
    </dgm:pt>
    <dgm:pt modelId="{2D68F818-5190-4AB3-BF1C-5A1F6F6B2B23}" type="parTrans" cxnId="{24410394-CCB2-4101-8A9F-718D12C300CF}">
      <dgm:prSet/>
      <dgm:spPr>
        <a:ln>
          <a:solidFill>
            <a:srgbClr val="00A3B4"/>
          </a:solidFill>
        </a:ln>
      </dgm:spPr>
      <dgm:t>
        <a:bodyPr/>
        <a:lstStyle/>
        <a:p>
          <a:endParaRPr lang="en-US">
            <a:latin typeface="+mj-lt"/>
          </a:endParaRPr>
        </a:p>
      </dgm:t>
    </dgm:pt>
    <dgm:pt modelId="{879650F9-6444-44E8-9E29-4B55AF98AAB1}" type="sibTrans" cxnId="{24410394-CCB2-4101-8A9F-718D12C300CF}">
      <dgm:prSet/>
      <dgm:spPr/>
      <dgm:t>
        <a:bodyPr/>
        <a:lstStyle/>
        <a:p>
          <a:endParaRPr lang="en-US">
            <a:latin typeface="+mj-lt"/>
          </a:endParaRPr>
        </a:p>
      </dgm:t>
    </dgm:pt>
    <dgm:pt modelId="{54B9468C-BEE9-4128-A265-3FC6D0BB318D}">
      <dgm:prSet phldrT="[Text]"/>
      <dgm:spPr>
        <a:solidFill>
          <a:srgbClr val="E57B00"/>
        </a:solidFill>
      </dgm:spPr>
      <dgm:t>
        <a:bodyPr/>
        <a:lstStyle/>
        <a:p>
          <a:r>
            <a:rPr lang="en-US" dirty="0" smtClean="0">
              <a:latin typeface="+mj-lt"/>
            </a:rPr>
            <a:t>Facilities </a:t>
          </a:r>
          <a:endParaRPr lang="en-US" dirty="0">
            <a:latin typeface="+mj-lt"/>
          </a:endParaRPr>
        </a:p>
      </dgm:t>
    </dgm:pt>
    <dgm:pt modelId="{30FF48ED-0844-4B7E-8331-4C81B6889F47}" type="parTrans" cxnId="{811C5EFE-1EF8-438E-B420-1B1C8278F1FE}">
      <dgm:prSet/>
      <dgm:spPr>
        <a:ln>
          <a:solidFill>
            <a:srgbClr val="00A3B4"/>
          </a:solidFill>
        </a:ln>
      </dgm:spPr>
      <dgm:t>
        <a:bodyPr/>
        <a:lstStyle/>
        <a:p>
          <a:endParaRPr lang="en-US">
            <a:latin typeface="+mj-lt"/>
          </a:endParaRPr>
        </a:p>
      </dgm:t>
    </dgm:pt>
    <dgm:pt modelId="{AB220D78-799B-4177-B62C-049452C20930}" type="sibTrans" cxnId="{811C5EFE-1EF8-438E-B420-1B1C8278F1FE}">
      <dgm:prSet/>
      <dgm:spPr/>
      <dgm:t>
        <a:bodyPr/>
        <a:lstStyle/>
        <a:p>
          <a:endParaRPr lang="en-US">
            <a:latin typeface="+mj-lt"/>
          </a:endParaRPr>
        </a:p>
      </dgm:t>
    </dgm:pt>
    <dgm:pt modelId="{A1560084-1B64-4504-89BB-DB2FAE29FE18}" type="pres">
      <dgm:prSet presAssocID="{94F826C1-D00F-42C5-9431-1B62C59AF1BB}" presName="diagram" presStyleCnt="0">
        <dgm:presLayoutVars>
          <dgm:chPref val="1"/>
          <dgm:dir/>
          <dgm:animOne val="branch"/>
          <dgm:animLvl val="lvl"/>
          <dgm:resizeHandles val="exact"/>
        </dgm:presLayoutVars>
      </dgm:prSet>
      <dgm:spPr/>
      <dgm:t>
        <a:bodyPr/>
        <a:lstStyle/>
        <a:p>
          <a:endParaRPr lang="en-US"/>
        </a:p>
      </dgm:t>
    </dgm:pt>
    <dgm:pt modelId="{3BDD8928-3411-4E40-B1EB-AC9E32019D9B}" type="pres">
      <dgm:prSet presAssocID="{974EBBE7-E6D7-481B-8DA8-3D126D56DB0E}" presName="root1" presStyleCnt="0"/>
      <dgm:spPr/>
    </dgm:pt>
    <dgm:pt modelId="{B197214C-A0DF-4685-9663-07DE2147A10A}" type="pres">
      <dgm:prSet presAssocID="{974EBBE7-E6D7-481B-8DA8-3D126D56DB0E}" presName="LevelOneTextNode" presStyleLbl="node0" presStyleIdx="0" presStyleCnt="1">
        <dgm:presLayoutVars>
          <dgm:chPref val="3"/>
        </dgm:presLayoutVars>
      </dgm:prSet>
      <dgm:spPr/>
      <dgm:t>
        <a:bodyPr/>
        <a:lstStyle/>
        <a:p>
          <a:endParaRPr lang="en-US"/>
        </a:p>
      </dgm:t>
    </dgm:pt>
    <dgm:pt modelId="{7B79A3C2-F6F1-4E97-9511-F81F9C47C279}" type="pres">
      <dgm:prSet presAssocID="{974EBBE7-E6D7-481B-8DA8-3D126D56DB0E}" presName="level2hierChild" presStyleCnt="0"/>
      <dgm:spPr/>
    </dgm:pt>
    <dgm:pt modelId="{0485A7FE-907A-4689-BE00-B139AC11C91F}" type="pres">
      <dgm:prSet presAssocID="{75DB3983-498A-433B-89F1-65F19BD294CC}" presName="conn2-1" presStyleLbl="parChTrans1D2" presStyleIdx="0" presStyleCnt="3"/>
      <dgm:spPr/>
      <dgm:t>
        <a:bodyPr/>
        <a:lstStyle/>
        <a:p>
          <a:endParaRPr lang="en-US"/>
        </a:p>
      </dgm:t>
    </dgm:pt>
    <dgm:pt modelId="{C125BF26-C9F2-482F-B0E9-0655BB8D1B2E}" type="pres">
      <dgm:prSet presAssocID="{75DB3983-498A-433B-89F1-65F19BD294CC}" presName="connTx" presStyleLbl="parChTrans1D2" presStyleIdx="0" presStyleCnt="3"/>
      <dgm:spPr/>
      <dgm:t>
        <a:bodyPr/>
        <a:lstStyle/>
        <a:p>
          <a:endParaRPr lang="en-US"/>
        </a:p>
      </dgm:t>
    </dgm:pt>
    <dgm:pt modelId="{1016FFBE-66CE-4479-AB02-D34813A5473E}" type="pres">
      <dgm:prSet presAssocID="{F45BB5A7-B072-4B97-9EDA-8925355941E7}" presName="root2" presStyleCnt="0"/>
      <dgm:spPr/>
    </dgm:pt>
    <dgm:pt modelId="{ADD89576-9C0F-4155-9464-A62DF875B3D3}" type="pres">
      <dgm:prSet presAssocID="{F45BB5A7-B072-4B97-9EDA-8925355941E7}" presName="LevelTwoTextNode" presStyleLbl="node2" presStyleIdx="0" presStyleCnt="3">
        <dgm:presLayoutVars>
          <dgm:chPref val="3"/>
        </dgm:presLayoutVars>
      </dgm:prSet>
      <dgm:spPr/>
      <dgm:t>
        <a:bodyPr/>
        <a:lstStyle/>
        <a:p>
          <a:endParaRPr lang="en-US"/>
        </a:p>
      </dgm:t>
    </dgm:pt>
    <dgm:pt modelId="{B783F093-DF6A-4301-B1D2-6FC3A3AB7168}" type="pres">
      <dgm:prSet presAssocID="{F45BB5A7-B072-4B97-9EDA-8925355941E7}" presName="level3hierChild" presStyleCnt="0"/>
      <dgm:spPr/>
    </dgm:pt>
    <dgm:pt modelId="{B03BCCE2-8392-4AC1-ADFC-06BF4C06727C}" type="pres">
      <dgm:prSet presAssocID="{2D68F818-5190-4AB3-BF1C-5A1F6F6B2B23}" presName="conn2-1" presStyleLbl="parChTrans1D2" presStyleIdx="1" presStyleCnt="3"/>
      <dgm:spPr/>
      <dgm:t>
        <a:bodyPr/>
        <a:lstStyle/>
        <a:p>
          <a:endParaRPr lang="en-US"/>
        </a:p>
      </dgm:t>
    </dgm:pt>
    <dgm:pt modelId="{5B2D9343-8DFC-423E-A309-DD1EEEF99988}" type="pres">
      <dgm:prSet presAssocID="{2D68F818-5190-4AB3-BF1C-5A1F6F6B2B23}" presName="connTx" presStyleLbl="parChTrans1D2" presStyleIdx="1" presStyleCnt="3"/>
      <dgm:spPr/>
      <dgm:t>
        <a:bodyPr/>
        <a:lstStyle/>
        <a:p>
          <a:endParaRPr lang="en-US"/>
        </a:p>
      </dgm:t>
    </dgm:pt>
    <dgm:pt modelId="{9866743A-BCE6-4207-A1F1-6DF5EE1646D1}" type="pres">
      <dgm:prSet presAssocID="{440CC30D-E60D-4487-AAEF-ECCCB010EEF6}" presName="root2" presStyleCnt="0"/>
      <dgm:spPr/>
    </dgm:pt>
    <dgm:pt modelId="{AB68927D-6545-4F7B-BB45-AA8F807E7D60}" type="pres">
      <dgm:prSet presAssocID="{440CC30D-E60D-4487-AAEF-ECCCB010EEF6}" presName="LevelTwoTextNode" presStyleLbl="node2" presStyleIdx="1" presStyleCnt="3">
        <dgm:presLayoutVars>
          <dgm:chPref val="3"/>
        </dgm:presLayoutVars>
      </dgm:prSet>
      <dgm:spPr/>
      <dgm:t>
        <a:bodyPr/>
        <a:lstStyle/>
        <a:p>
          <a:endParaRPr lang="en-US"/>
        </a:p>
      </dgm:t>
    </dgm:pt>
    <dgm:pt modelId="{246D259D-4D49-45CF-9E8B-C2077DC3A87F}" type="pres">
      <dgm:prSet presAssocID="{440CC30D-E60D-4487-AAEF-ECCCB010EEF6}" presName="level3hierChild" presStyleCnt="0"/>
      <dgm:spPr/>
    </dgm:pt>
    <dgm:pt modelId="{42D85809-B1F3-4D5C-9BA3-9AC24822FD53}" type="pres">
      <dgm:prSet presAssocID="{30FF48ED-0844-4B7E-8331-4C81B6889F47}" presName="conn2-1" presStyleLbl="parChTrans1D2" presStyleIdx="2" presStyleCnt="3"/>
      <dgm:spPr/>
      <dgm:t>
        <a:bodyPr/>
        <a:lstStyle/>
        <a:p>
          <a:endParaRPr lang="en-US"/>
        </a:p>
      </dgm:t>
    </dgm:pt>
    <dgm:pt modelId="{E965E4B2-B161-40A0-8BB0-6B81662B9E44}" type="pres">
      <dgm:prSet presAssocID="{30FF48ED-0844-4B7E-8331-4C81B6889F47}" presName="connTx" presStyleLbl="parChTrans1D2" presStyleIdx="2" presStyleCnt="3"/>
      <dgm:spPr/>
      <dgm:t>
        <a:bodyPr/>
        <a:lstStyle/>
        <a:p>
          <a:endParaRPr lang="en-US"/>
        </a:p>
      </dgm:t>
    </dgm:pt>
    <dgm:pt modelId="{08FD2399-580A-4AFB-AA4E-F739FCBFA581}" type="pres">
      <dgm:prSet presAssocID="{54B9468C-BEE9-4128-A265-3FC6D0BB318D}" presName="root2" presStyleCnt="0"/>
      <dgm:spPr/>
    </dgm:pt>
    <dgm:pt modelId="{F6F4C7E8-9E79-424C-8421-A37191A48BD5}" type="pres">
      <dgm:prSet presAssocID="{54B9468C-BEE9-4128-A265-3FC6D0BB318D}" presName="LevelTwoTextNode" presStyleLbl="node2" presStyleIdx="2" presStyleCnt="3">
        <dgm:presLayoutVars>
          <dgm:chPref val="3"/>
        </dgm:presLayoutVars>
      </dgm:prSet>
      <dgm:spPr/>
      <dgm:t>
        <a:bodyPr/>
        <a:lstStyle/>
        <a:p>
          <a:endParaRPr lang="en-US"/>
        </a:p>
      </dgm:t>
    </dgm:pt>
    <dgm:pt modelId="{3BF216D6-B54C-4D8F-BAA7-564B03159783}" type="pres">
      <dgm:prSet presAssocID="{54B9468C-BEE9-4128-A265-3FC6D0BB318D}" presName="level3hierChild" presStyleCnt="0"/>
      <dgm:spPr/>
    </dgm:pt>
  </dgm:ptLst>
  <dgm:cxnLst>
    <dgm:cxn modelId="{08DA992B-BA09-449C-BA8B-39780B2EDC04}" type="presOf" srcId="{2D68F818-5190-4AB3-BF1C-5A1F6F6B2B23}" destId="{5B2D9343-8DFC-423E-A309-DD1EEEF99988}" srcOrd="1" destOrd="0" presId="urn:microsoft.com/office/officeart/2005/8/layout/hierarchy2"/>
    <dgm:cxn modelId="{182B80C5-0411-46E1-9AF0-5658B2480E18}" type="presOf" srcId="{75DB3983-498A-433B-89F1-65F19BD294CC}" destId="{C125BF26-C9F2-482F-B0E9-0655BB8D1B2E}" srcOrd="1" destOrd="0" presId="urn:microsoft.com/office/officeart/2005/8/layout/hierarchy2"/>
    <dgm:cxn modelId="{3CDBC382-30CE-4A3B-BD8A-877ADC6C3A06}" type="presOf" srcId="{440CC30D-E60D-4487-AAEF-ECCCB010EEF6}" destId="{AB68927D-6545-4F7B-BB45-AA8F807E7D60}" srcOrd="0" destOrd="0" presId="urn:microsoft.com/office/officeart/2005/8/layout/hierarchy2"/>
    <dgm:cxn modelId="{521D074C-3A9A-42C3-BE91-507223095C7B}" type="presOf" srcId="{94F826C1-D00F-42C5-9431-1B62C59AF1BB}" destId="{A1560084-1B64-4504-89BB-DB2FAE29FE18}" srcOrd="0" destOrd="0" presId="urn:microsoft.com/office/officeart/2005/8/layout/hierarchy2"/>
    <dgm:cxn modelId="{B477E8D7-290E-4C6A-B355-323910E19B59}" srcId="{974EBBE7-E6D7-481B-8DA8-3D126D56DB0E}" destId="{F45BB5A7-B072-4B97-9EDA-8925355941E7}" srcOrd="0" destOrd="0" parTransId="{75DB3983-498A-433B-89F1-65F19BD294CC}" sibTransId="{8CDD8591-46AC-4B1A-BBE1-629FF8F7F510}"/>
    <dgm:cxn modelId="{3DBA8D8F-9013-41F6-AA3A-8DA8948FCB2D}" type="presOf" srcId="{30FF48ED-0844-4B7E-8331-4C81B6889F47}" destId="{E965E4B2-B161-40A0-8BB0-6B81662B9E44}" srcOrd="1" destOrd="0" presId="urn:microsoft.com/office/officeart/2005/8/layout/hierarchy2"/>
    <dgm:cxn modelId="{FFAE8060-64CE-49DB-A4E5-A5271CBB1BF4}" type="presOf" srcId="{75DB3983-498A-433B-89F1-65F19BD294CC}" destId="{0485A7FE-907A-4689-BE00-B139AC11C91F}" srcOrd="0" destOrd="0" presId="urn:microsoft.com/office/officeart/2005/8/layout/hierarchy2"/>
    <dgm:cxn modelId="{BDA16AD5-C2CA-4087-89A0-990D8CD6E719}" type="presOf" srcId="{974EBBE7-E6D7-481B-8DA8-3D126D56DB0E}" destId="{B197214C-A0DF-4685-9663-07DE2147A10A}" srcOrd="0" destOrd="0" presId="urn:microsoft.com/office/officeart/2005/8/layout/hierarchy2"/>
    <dgm:cxn modelId="{646267B5-9142-4498-9BA1-A9A1F3BA0814}" type="presOf" srcId="{54B9468C-BEE9-4128-A265-3FC6D0BB318D}" destId="{F6F4C7E8-9E79-424C-8421-A37191A48BD5}" srcOrd="0" destOrd="0" presId="urn:microsoft.com/office/officeart/2005/8/layout/hierarchy2"/>
    <dgm:cxn modelId="{2ED8104F-BA95-455F-B66C-833DFE91F112}" srcId="{94F826C1-D00F-42C5-9431-1B62C59AF1BB}" destId="{974EBBE7-E6D7-481B-8DA8-3D126D56DB0E}" srcOrd="0" destOrd="0" parTransId="{73FB350D-4DC3-49E1-81DB-486C0B2ACEA5}" sibTransId="{D73294C8-92F0-4641-8E63-D9A02BD294E4}"/>
    <dgm:cxn modelId="{51688310-A1A6-42C7-8CF2-66BF91F424A5}" type="presOf" srcId="{2D68F818-5190-4AB3-BF1C-5A1F6F6B2B23}" destId="{B03BCCE2-8392-4AC1-ADFC-06BF4C06727C}" srcOrd="0" destOrd="0" presId="urn:microsoft.com/office/officeart/2005/8/layout/hierarchy2"/>
    <dgm:cxn modelId="{1240855A-AB0A-4D1D-9A27-BEF4E1405D4F}" type="presOf" srcId="{F45BB5A7-B072-4B97-9EDA-8925355941E7}" destId="{ADD89576-9C0F-4155-9464-A62DF875B3D3}" srcOrd="0" destOrd="0" presId="urn:microsoft.com/office/officeart/2005/8/layout/hierarchy2"/>
    <dgm:cxn modelId="{496EB0CF-7A5B-4B1F-96C0-5E4BA0F68B8F}" type="presOf" srcId="{30FF48ED-0844-4B7E-8331-4C81B6889F47}" destId="{42D85809-B1F3-4D5C-9BA3-9AC24822FD53}" srcOrd="0" destOrd="0" presId="urn:microsoft.com/office/officeart/2005/8/layout/hierarchy2"/>
    <dgm:cxn modelId="{811C5EFE-1EF8-438E-B420-1B1C8278F1FE}" srcId="{974EBBE7-E6D7-481B-8DA8-3D126D56DB0E}" destId="{54B9468C-BEE9-4128-A265-3FC6D0BB318D}" srcOrd="2" destOrd="0" parTransId="{30FF48ED-0844-4B7E-8331-4C81B6889F47}" sibTransId="{AB220D78-799B-4177-B62C-049452C20930}"/>
    <dgm:cxn modelId="{24410394-CCB2-4101-8A9F-718D12C300CF}" srcId="{974EBBE7-E6D7-481B-8DA8-3D126D56DB0E}" destId="{440CC30D-E60D-4487-AAEF-ECCCB010EEF6}" srcOrd="1" destOrd="0" parTransId="{2D68F818-5190-4AB3-BF1C-5A1F6F6B2B23}" sibTransId="{879650F9-6444-44E8-9E29-4B55AF98AAB1}"/>
    <dgm:cxn modelId="{FF39F082-CB65-45D1-8506-01DF561C2558}" type="presParOf" srcId="{A1560084-1B64-4504-89BB-DB2FAE29FE18}" destId="{3BDD8928-3411-4E40-B1EB-AC9E32019D9B}" srcOrd="0" destOrd="0" presId="urn:microsoft.com/office/officeart/2005/8/layout/hierarchy2"/>
    <dgm:cxn modelId="{FA1EA1C8-5FB9-40FB-A76C-2DA9B4AD5120}" type="presParOf" srcId="{3BDD8928-3411-4E40-B1EB-AC9E32019D9B}" destId="{B197214C-A0DF-4685-9663-07DE2147A10A}" srcOrd="0" destOrd="0" presId="urn:microsoft.com/office/officeart/2005/8/layout/hierarchy2"/>
    <dgm:cxn modelId="{B46691EF-870B-4D4F-9CF2-5357222E3BA0}" type="presParOf" srcId="{3BDD8928-3411-4E40-B1EB-AC9E32019D9B}" destId="{7B79A3C2-F6F1-4E97-9511-F81F9C47C279}" srcOrd="1" destOrd="0" presId="urn:microsoft.com/office/officeart/2005/8/layout/hierarchy2"/>
    <dgm:cxn modelId="{4DD92798-A77B-495B-8DBD-4ABF247F2ABA}" type="presParOf" srcId="{7B79A3C2-F6F1-4E97-9511-F81F9C47C279}" destId="{0485A7FE-907A-4689-BE00-B139AC11C91F}" srcOrd="0" destOrd="0" presId="urn:microsoft.com/office/officeart/2005/8/layout/hierarchy2"/>
    <dgm:cxn modelId="{30BFEE2A-5BEE-4E2F-B48A-83E1E70D5DF4}" type="presParOf" srcId="{0485A7FE-907A-4689-BE00-B139AC11C91F}" destId="{C125BF26-C9F2-482F-B0E9-0655BB8D1B2E}" srcOrd="0" destOrd="0" presId="urn:microsoft.com/office/officeart/2005/8/layout/hierarchy2"/>
    <dgm:cxn modelId="{5B037EC9-FE0C-4328-B8BD-E02CF1288873}" type="presParOf" srcId="{7B79A3C2-F6F1-4E97-9511-F81F9C47C279}" destId="{1016FFBE-66CE-4479-AB02-D34813A5473E}" srcOrd="1" destOrd="0" presId="urn:microsoft.com/office/officeart/2005/8/layout/hierarchy2"/>
    <dgm:cxn modelId="{4300F1FD-E73B-4019-B98D-F77BA81661AE}" type="presParOf" srcId="{1016FFBE-66CE-4479-AB02-D34813A5473E}" destId="{ADD89576-9C0F-4155-9464-A62DF875B3D3}" srcOrd="0" destOrd="0" presId="urn:microsoft.com/office/officeart/2005/8/layout/hierarchy2"/>
    <dgm:cxn modelId="{9D397EF1-D830-4286-9C76-F7AB08D94854}" type="presParOf" srcId="{1016FFBE-66CE-4479-AB02-D34813A5473E}" destId="{B783F093-DF6A-4301-B1D2-6FC3A3AB7168}" srcOrd="1" destOrd="0" presId="urn:microsoft.com/office/officeart/2005/8/layout/hierarchy2"/>
    <dgm:cxn modelId="{0C8184B0-6915-4B17-9D96-3D7B274EDF3A}" type="presParOf" srcId="{7B79A3C2-F6F1-4E97-9511-F81F9C47C279}" destId="{B03BCCE2-8392-4AC1-ADFC-06BF4C06727C}" srcOrd="2" destOrd="0" presId="urn:microsoft.com/office/officeart/2005/8/layout/hierarchy2"/>
    <dgm:cxn modelId="{04942BDA-E20D-4EF6-BEB5-570D9A1BAF34}" type="presParOf" srcId="{B03BCCE2-8392-4AC1-ADFC-06BF4C06727C}" destId="{5B2D9343-8DFC-423E-A309-DD1EEEF99988}" srcOrd="0" destOrd="0" presId="urn:microsoft.com/office/officeart/2005/8/layout/hierarchy2"/>
    <dgm:cxn modelId="{AFF45B56-F75B-457A-95C4-3F604A7E1653}" type="presParOf" srcId="{7B79A3C2-F6F1-4E97-9511-F81F9C47C279}" destId="{9866743A-BCE6-4207-A1F1-6DF5EE1646D1}" srcOrd="3" destOrd="0" presId="urn:microsoft.com/office/officeart/2005/8/layout/hierarchy2"/>
    <dgm:cxn modelId="{A409C469-2712-403B-B997-D553374825B7}" type="presParOf" srcId="{9866743A-BCE6-4207-A1F1-6DF5EE1646D1}" destId="{AB68927D-6545-4F7B-BB45-AA8F807E7D60}" srcOrd="0" destOrd="0" presId="urn:microsoft.com/office/officeart/2005/8/layout/hierarchy2"/>
    <dgm:cxn modelId="{48E22B84-5522-4A73-B670-32FC0A6380D2}" type="presParOf" srcId="{9866743A-BCE6-4207-A1F1-6DF5EE1646D1}" destId="{246D259D-4D49-45CF-9E8B-C2077DC3A87F}" srcOrd="1" destOrd="0" presId="urn:microsoft.com/office/officeart/2005/8/layout/hierarchy2"/>
    <dgm:cxn modelId="{AD8B0CE3-03F9-4B70-A118-E2747876E75B}" type="presParOf" srcId="{7B79A3C2-F6F1-4E97-9511-F81F9C47C279}" destId="{42D85809-B1F3-4D5C-9BA3-9AC24822FD53}" srcOrd="4" destOrd="0" presId="urn:microsoft.com/office/officeart/2005/8/layout/hierarchy2"/>
    <dgm:cxn modelId="{6D83DB2F-C2CE-41F7-816A-E5323737BB9A}" type="presParOf" srcId="{42D85809-B1F3-4D5C-9BA3-9AC24822FD53}" destId="{E965E4B2-B161-40A0-8BB0-6B81662B9E44}" srcOrd="0" destOrd="0" presId="urn:microsoft.com/office/officeart/2005/8/layout/hierarchy2"/>
    <dgm:cxn modelId="{732A7043-65D1-493B-8EA3-4C92767AFC8B}" type="presParOf" srcId="{7B79A3C2-F6F1-4E97-9511-F81F9C47C279}" destId="{08FD2399-580A-4AFB-AA4E-F739FCBFA581}" srcOrd="5" destOrd="0" presId="urn:microsoft.com/office/officeart/2005/8/layout/hierarchy2"/>
    <dgm:cxn modelId="{550415F6-4B9D-4E4B-8B78-00B80A5BA09F}" type="presParOf" srcId="{08FD2399-580A-4AFB-AA4E-F739FCBFA581}" destId="{F6F4C7E8-9E79-424C-8421-A37191A48BD5}" srcOrd="0" destOrd="0" presId="urn:microsoft.com/office/officeart/2005/8/layout/hierarchy2"/>
    <dgm:cxn modelId="{501EAFC5-795A-4A78-9208-C115E4C19E3B}" type="presParOf" srcId="{08FD2399-580A-4AFB-AA4E-F739FCBFA581}" destId="{3BF216D6-B54C-4D8F-BAA7-564B03159783}"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A15814-9EF6-4CFE-847B-838C4F83535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B6E3AC9F-F1E3-42C3-8353-CB073CCDA6E5}">
      <dgm:prSet phldrT="[Text]"/>
      <dgm:spPr>
        <a:solidFill>
          <a:srgbClr val="E9EBF5"/>
        </a:solidFill>
      </dgm:spPr>
      <dgm:t>
        <a:bodyPr/>
        <a:lstStyle/>
        <a:p>
          <a:r>
            <a:rPr lang="en-US" b="1" dirty="0" smtClean="0">
              <a:solidFill>
                <a:srgbClr val="E95A53"/>
              </a:solidFill>
              <a:latin typeface="+mj-lt"/>
            </a:rPr>
            <a:t>Supply chain management</a:t>
          </a:r>
          <a:endParaRPr lang="en-US" b="1" dirty="0">
            <a:solidFill>
              <a:srgbClr val="E95A53"/>
            </a:solidFill>
            <a:latin typeface="+mj-lt"/>
          </a:endParaRPr>
        </a:p>
      </dgm:t>
    </dgm:pt>
    <dgm:pt modelId="{7A54A6D8-40FD-4EBF-9D9B-7558A297F67B}" type="parTrans" cxnId="{2B3C60B2-845A-4C79-BBB4-2184743A6E9C}">
      <dgm:prSet/>
      <dgm:spPr/>
      <dgm:t>
        <a:bodyPr/>
        <a:lstStyle/>
        <a:p>
          <a:endParaRPr lang="en-US">
            <a:latin typeface="+mj-lt"/>
          </a:endParaRPr>
        </a:p>
      </dgm:t>
    </dgm:pt>
    <dgm:pt modelId="{E034E431-19AE-4E61-9860-5528271C9F86}" type="sibTrans" cxnId="{2B3C60B2-845A-4C79-BBB4-2184743A6E9C}">
      <dgm:prSet/>
      <dgm:spPr/>
      <dgm:t>
        <a:bodyPr/>
        <a:lstStyle/>
        <a:p>
          <a:endParaRPr lang="en-US">
            <a:latin typeface="+mj-lt"/>
          </a:endParaRPr>
        </a:p>
      </dgm:t>
    </dgm:pt>
    <dgm:pt modelId="{E3ADB54C-3B57-4733-BD42-825D30E5A29C}">
      <dgm:prSet phldrT="[Text]"/>
      <dgm:spPr>
        <a:solidFill>
          <a:schemeClr val="bg1"/>
        </a:solidFill>
      </dgm:spPr>
      <dgm:t>
        <a:bodyPr/>
        <a:lstStyle/>
        <a:p>
          <a:r>
            <a:rPr lang="en-US" dirty="0" smtClean="0">
              <a:solidFill>
                <a:schemeClr val="tx1"/>
              </a:solidFill>
              <a:latin typeface="+mj-lt"/>
            </a:rPr>
            <a:t>Is the process of managing operations control, resource acquisition and inventory to improve overall efficiency and effectiveness.</a:t>
          </a:r>
          <a:endParaRPr lang="en-US" dirty="0">
            <a:solidFill>
              <a:schemeClr val="tx1"/>
            </a:solidFill>
            <a:latin typeface="+mj-lt"/>
          </a:endParaRPr>
        </a:p>
      </dgm:t>
    </dgm:pt>
    <dgm:pt modelId="{1FD9D3E2-AB07-4720-BE55-D220BEDAF57C}" type="parTrans" cxnId="{08A3DF82-D95D-4539-84EC-11A845F7C93B}">
      <dgm:prSet/>
      <dgm:spPr/>
      <dgm:t>
        <a:bodyPr/>
        <a:lstStyle/>
        <a:p>
          <a:endParaRPr lang="en-US">
            <a:latin typeface="+mj-lt"/>
          </a:endParaRPr>
        </a:p>
      </dgm:t>
    </dgm:pt>
    <dgm:pt modelId="{D18AACCF-B869-490A-AE5C-A01C4D1E6032}" type="sibTrans" cxnId="{08A3DF82-D95D-4539-84EC-11A845F7C93B}">
      <dgm:prSet/>
      <dgm:spPr/>
      <dgm:t>
        <a:bodyPr/>
        <a:lstStyle/>
        <a:p>
          <a:endParaRPr lang="en-US">
            <a:latin typeface="+mj-lt"/>
          </a:endParaRPr>
        </a:p>
      </dgm:t>
    </dgm:pt>
    <dgm:pt modelId="{1CDE8495-813B-42B1-BCB4-9A222920A335}" type="pres">
      <dgm:prSet presAssocID="{49A15814-9EF6-4CFE-847B-838C4F83535E}" presName="theList" presStyleCnt="0">
        <dgm:presLayoutVars>
          <dgm:dir/>
          <dgm:animLvl val="lvl"/>
          <dgm:resizeHandles val="exact"/>
        </dgm:presLayoutVars>
      </dgm:prSet>
      <dgm:spPr/>
      <dgm:t>
        <a:bodyPr/>
        <a:lstStyle/>
        <a:p>
          <a:endParaRPr lang="en-US"/>
        </a:p>
      </dgm:t>
    </dgm:pt>
    <dgm:pt modelId="{76D2DF02-24BD-459E-81EF-04D0E8CEA5FA}" type="pres">
      <dgm:prSet presAssocID="{B6E3AC9F-F1E3-42C3-8353-CB073CCDA6E5}" presName="compNode" presStyleCnt="0"/>
      <dgm:spPr/>
    </dgm:pt>
    <dgm:pt modelId="{9631E0D1-DC91-4E7B-940A-9E5B9000396C}" type="pres">
      <dgm:prSet presAssocID="{B6E3AC9F-F1E3-42C3-8353-CB073CCDA6E5}" presName="aNode" presStyleLbl="bgShp" presStyleIdx="0" presStyleCnt="1"/>
      <dgm:spPr/>
      <dgm:t>
        <a:bodyPr/>
        <a:lstStyle/>
        <a:p>
          <a:endParaRPr lang="en-US"/>
        </a:p>
      </dgm:t>
    </dgm:pt>
    <dgm:pt modelId="{AC756634-BECA-4823-8196-43A4723D7E1C}" type="pres">
      <dgm:prSet presAssocID="{B6E3AC9F-F1E3-42C3-8353-CB073CCDA6E5}" presName="textNode" presStyleLbl="bgShp" presStyleIdx="0" presStyleCnt="1"/>
      <dgm:spPr/>
      <dgm:t>
        <a:bodyPr/>
        <a:lstStyle/>
        <a:p>
          <a:endParaRPr lang="en-US"/>
        </a:p>
      </dgm:t>
    </dgm:pt>
    <dgm:pt modelId="{62247AA8-E9DA-4828-8A2A-C3B0ECF9ED85}" type="pres">
      <dgm:prSet presAssocID="{B6E3AC9F-F1E3-42C3-8353-CB073CCDA6E5}" presName="compChildNode" presStyleCnt="0"/>
      <dgm:spPr/>
    </dgm:pt>
    <dgm:pt modelId="{55E9E242-93F3-4DD4-9508-B2FF6BC55379}" type="pres">
      <dgm:prSet presAssocID="{B6E3AC9F-F1E3-42C3-8353-CB073CCDA6E5}" presName="theInnerList" presStyleCnt="0"/>
      <dgm:spPr/>
    </dgm:pt>
    <dgm:pt modelId="{CBDCBEFF-2D11-41C8-81A1-4A2BF0FBDD49}" type="pres">
      <dgm:prSet presAssocID="{E3ADB54C-3B57-4733-BD42-825D30E5A29C}" presName="childNode" presStyleLbl="node1" presStyleIdx="0" presStyleCnt="1">
        <dgm:presLayoutVars>
          <dgm:bulletEnabled val="1"/>
        </dgm:presLayoutVars>
      </dgm:prSet>
      <dgm:spPr/>
      <dgm:t>
        <a:bodyPr/>
        <a:lstStyle/>
        <a:p>
          <a:endParaRPr lang="en-US"/>
        </a:p>
      </dgm:t>
    </dgm:pt>
  </dgm:ptLst>
  <dgm:cxnLst>
    <dgm:cxn modelId="{2B3C60B2-845A-4C79-BBB4-2184743A6E9C}" srcId="{49A15814-9EF6-4CFE-847B-838C4F83535E}" destId="{B6E3AC9F-F1E3-42C3-8353-CB073CCDA6E5}" srcOrd="0" destOrd="0" parTransId="{7A54A6D8-40FD-4EBF-9D9B-7558A297F67B}" sibTransId="{E034E431-19AE-4E61-9860-5528271C9F86}"/>
    <dgm:cxn modelId="{5545754F-D660-4D01-B5C8-FE056C668B5B}" type="presOf" srcId="{B6E3AC9F-F1E3-42C3-8353-CB073CCDA6E5}" destId="{AC756634-BECA-4823-8196-43A4723D7E1C}" srcOrd="1" destOrd="0" presId="urn:microsoft.com/office/officeart/2005/8/layout/lProcess2"/>
    <dgm:cxn modelId="{8B56A02C-0F94-48F5-831C-416B4723A62C}" type="presOf" srcId="{49A15814-9EF6-4CFE-847B-838C4F83535E}" destId="{1CDE8495-813B-42B1-BCB4-9A222920A335}" srcOrd="0" destOrd="0" presId="urn:microsoft.com/office/officeart/2005/8/layout/lProcess2"/>
    <dgm:cxn modelId="{11D3F30D-1812-41EF-B84E-5E06A2128856}" type="presOf" srcId="{B6E3AC9F-F1E3-42C3-8353-CB073CCDA6E5}" destId="{9631E0D1-DC91-4E7B-940A-9E5B9000396C}" srcOrd="0" destOrd="0" presId="urn:microsoft.com/office/officeart/2005/8/layout/lProcess2"/>
    <dgm:cxn modelId="{80FC4A79-884B-40B5-8CFF-22CBDDAD5168}" type="presOf" srcId="{E3ADB54C-3B57-4733-BD42-825D30E5A29C}" destId="{CBDCBEFF-2D11-41C8-81A1-4A2BF0FBDD49}" srcOrd="0" destOrd="0" presId="urn:microsoft.com/office/officeart/2005/8/layout/lProcess2"/>
    <dgm:cxn modelId="{08A3DF82-D95D-4539-84EC-11A845F7C93B}" srcId="{B6E3AC9F-F1E3-42C3-8353-CB073CCDA6E5}" destId="{E3ADB54C-3B57-4733-BD42-825D30E5A29C}" srcOrd="0" destOrd="0" parTransId="{1FD9D3E2-AB07-4720-BE55-D220BEDAF57C}" sibTransId="{D18AACCF-B869-490A-AE5C-A01C4D1E6032}"/>
    <dgm:cxn modelId="{4E543142-F950-4488-8806-02E204538927}" type="presParOf" srcId="{1CDE8495-813B-42B1-BCB4-9A222920A335}" destId="{76D2DF02-24BD-459E-81EF-04D0E8CEA5FA}" srcOrd="0" destOrd="0" presId="urn:microsoft.com/office/officeart/2005/8/layout/lProcess2"/>
    <dgm:cxn modelId="{1D10142E-8AE2-42E7-9FD5-D3DF5FF74A55}" type="presParOf" srcId="{76D2DF02-24BD-459E-81EF-04D0E8CEA5FA}" destId="{9631E0D1-DC91-4E7B-940A-9E5B9000396C}" srcOrd="0" destOrd="0" presId="urn:microsoft.com/office/officeart/2005/8/layout/lProcess2"/>
    <dgm:cxn modelId="{6A6C98BD-8A2D-49FA-87DE-4A8D858BCB5D}" type="presParOf" srcId="{76D2DF02-24BD-459E-81EF-04D0E8CEA5FA}" destId="{AC756634-BECA-4823-8196-43A4723D7E1C}" srcOrd="1" destOrd="0" presId="urn:microsoft.com/office/officeart/2005/8/layout/lProcess2"/>
    <dgm:cxn modelId="{506622F4-8697-4458-824F-C291923465EF}" type="presParOf" srcId="{76D2DF02-24BD-459E-81EF-04D0E8CEA5FA}" destId="{62247AA8-E9DA-4828-8A2A-C3B0ECF9ED85}" srcOrd="2" destOrd="0" presId="urn:microsoft.com/office/officeart/2005/8/layout/lProcess2"/>
    <dgm:cxn modelId="{EF383874-6F2E-4A15-B60D-44C2B249AE04}" type="presParOf" srcId="{62247AA8-E9DA-4828-8A2A-C3B0ECF9ED85}" destId="{55E9E242-93F3-4DD4-9508-B2FF6BC55379}" srcOrd="0" destOrd="0" presId="urn:microsoft.com/office/officeart/2005/8/layout/lProcess2"/>
    <dgm:cxn modelId="{A4C88A19-A78E-49DB-A446-C1DDA61E1C9F}" type="presParOf" srcId="{55E9E242-93F3-4DD4-9508-B2FF6BC55379}" destId="{CBDCBEFF-2D11-41C8-81A1-4A2BF0FBDD49}" srcOrd="0" destOrd="0" presId="urn:microsoft.com/office/officeart/2005/8/layout/l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F84118-B383-4116-A2A5-A284EC73B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C076446F-2DD5-436A-B5E0-0A74A3DD1542}">
      <dgm:prSet phldrT="[Text]"/>
      <dgm:spPr>
        <a:solidFill>
          <a:srgbClr val="E9EBF5"/>
        </a:solidFill>
      </dgm:spPr>
      <dgm:t>
        <a:bodyPr/>
        <a:lstStyle/>
        <a:p>
          <a:r>
            <a:rPr lang="en-US" b="1" dirty="0" smtClean="0">
              <a:solidFill>
                <a:srgbClr val="E95A53"/>
              </a:solidFill>
              <a:latin typeface="+mj-lt"/>
            </a:rPr>
            <a:t>Quality</a:t>
          </a:r>
          <a:endParaRPr lang="en-US" b="1" dirty="0">
            <a:solidFill>
              <a:srgbClr val="E95A53"/>
            </a:solidFill>
            <a:latin typeface="+mj-lt"/>
          </a:endParaRPr>
        </a:p>
      </dgm:t>
    </dgm:pt>
    <dgm:pt modelId="{FC14DAE7-732E-4C19-8852-83A93FF24CCD}" type="parTrans" cxnId="{27328CEF-8CBE-487E-A6BD-2C91592C3475}">
      <dgm:prSet/>
      <dgm:spPr/>
      <dgm:t>
        <a:bodyPr/>
        <a:lstStyle/>
        <a:p>
          <a:endParaRPr lang="en-US">
            <a:latin typeface="+mj-lt"/>
          </a:endParaRPr>
        </a:p>
      </dgm:t>
    </dgm:pt>
    <dgm:pt modelId="{CDABEB03-FEA1-485B-89C8-A8486D22CEDC}" type="sibTrans" cxnId="{27328CEF-8CBE-487E-A6BD-2C91592C3475}">
      <dgm:prSet/>
      <dgm:spPr/>
      <dgm:t>
        <a:bodyPr/>
        <a:lstStyle/>
        <a:p>
          <a:endParaRPr lang="en-US">
            <a:latin typeface="+mj-lt"/>
          </a:endParaRPr>
        </a:p>
      </dgm:t>
    </dgm:pt>
    <dgm:pt modelId="{578AD52F-FB85-4298-B098-438C5B186A93}">
      <dgm:prSet phldrT="[Text]"/>
      <dgm:spPr>
        <a:solidFill>
          <a:srgbClr val="FEEAC9">
            <a:alpha val="90000"/>
          </a:srgbClr>
        </a:solidFill>
        <a:ln>
          <a:solidFill>
            <a:srgbClr val="FEEAC9">
              <a:alpha val="90000"/>
            </a:srgbClr>
          </a:solidFill>
        </a:ln>
      </dgm:spPr>
      <dgm:t>
        <a:bodyPr/>
        <a:lstStyle/>
        <a:p>
          <a:r>
            <a:rPr lang="en-US" dirty="0" smtClean="0">
              <a:solidFill>
                <a:schemeClr val="tx1"/>
              </a:solidFill>
              <a:latin typeface="+mj-lt"/>
            </a:rPr>
            <a:t>Is the totality of features and characteristics of a product or service that bears on its ability to satisfy stated or implied needs.</a:t>
          </a:r>
          <a:endParaRPr lang="en-US" dirty="0">
            <a:solidFill>
              <a:schemeClr val="tx1"/>
            </a:solidFill>
            <a:latin typeface="+mj-lt"/>
          </a:endParaRPr>
        </a:p>
      </dgm:t>
    </dgm:pt>
    <dgm:pt modelId="{BA6C27CF-709C-47D2-9DE0-7EA5A4D5ED9F}" type="parTrans" cxnId="{80B86904-FE73-4815-8D97-339C49BD884B}">
      <dgm:prSet/>
      <dgm:spPr/>
      <dgm:t>
        <a:bodyPr/>
        <a:lstStyle/>
        <a:p>
          <a:endParaRPr lang="en-US">
            <a:latin typeface="+mj-lt"/>
          </a:endParaRPr>
        </a:p>
      </dgm:t>
    </dgm:pt>
    <dgm:pt modelId="{67E1CB26-089B-4B73-A50F-669E56106A7E}" type="sibTrans" cxnId="{80B86904-FE73-4815-8D97-339C49BD884B}">
      <dgm:prSet/>
      <dgm:spPr/>
      <dgm:t>
        <a:bodyPr/>
        <a:lstStyle/>
        <a:p>
          <a:endParaRPr lang="en-US">
            <a:latin typeface="+mj-lt"/>
          </a:endParaRPr>
        </a:p>
      </dgm:t>
    </dgm:pt>
    <dgm:pt modelId="{381B6229-5CDE-4DCB-B257-9D2B9103E0A4}" type="pres">
      <dgm:prSet presAssocID="{29F84118-B383-4116-A2A5-A284EC73BAB6}" presName="list" presStyleCnt="0">
        <dgm:presLayoutVars>
          <dgm:dir/>
          <dgm:animLvl val="lvl"/>
        </dgm:presLayoutVars>
      </dgm:prSet>
      <dgm:spPr/>
      <dgm:t>
        <a:bodyPr/>
        <a:lstStyle/>
        <a:p>
          <a:endParaRPr lang="en-US"/>
        </a:p>
      </dgm:t>
    </dgm:pt>
    <dgm:pt modelId="{E4BEEFEC-2937-4BBD-9205-572F3D2D2AAD}" type="pres">
      <dgm:prSet presAssocID="{C076446F-2DD5-436A-B5E0-0A74A3DD1542}" presName="posSpace" presStyleCnt="0"/>
      <dgm:spPr/>
    </dgm:pt>
    <dgm:pt modelId="{2436EC22-A3DE-47CA-82D3-512A3154B062}" type="pres">
      <dgm:prSet presAssocID="{C076446F-2DD5-436A-B5E0-0A74A3DD1542}" presName="vertFlow" presStyleCnt="0"/>
      <dgm:spPr/>
    </dgm:pt>
    <dgm:pt modelId="{90170751-6EFC-4198-878F-D505A5C82439}" type="pres">
      <dgm:prSet presAssocID="{C076446F-2DD5-436A-B5E0-0A74A3DD1542}" presName="topSpace" presStyleCnt="0"/>
      <dgm:spPr/>
    </dgm:pt>
    <dgm:pt modelId="{22F44846-6746-4266-B553-E122542F55B3}" type="pres">
      <dgm:prSet presAssocID="{C076446F-2DD5-436A-B5E0-0A74A3DD1542}" presName="firstComp" presStyleCnt="0"/>
      <dgm:spPr/>
    </dgm:pt>
    <dgm:pt modelId="{EC220FC5-5D1F-4F0A-9DC2-05294062F483}" type="pres">
      <dgm:prSet presAssocID="{C076446F-2DD5-436A-B5E0-0A74A3DD1542}" presName="firstChild" presStyleLbl="bgAccFollowNode1" presStyleIdx="0" presStyleCnt="1" custScaleX="119914"/>
      <dgm:spPr/>
      <dgm:t>
        <a:bodyPr/>
        <a:lstStyle/>
        <a:p>
          <a:endParaRPr lang="en-US"/>
        </a:p>
      </dgm:t>
    </dgm:pt>
    <dgm:pt modelId="{F7AEC2A3-A458-4996-9565-E7DFAB024081}" type="pres">
      <dgm:prSet presAssocID="{C076446F-2DD5-436A-B5E0-0A74A3DD1542}" presName="firstChildTx" presStyleLbl="bgAccFollowNode1" presStyleIdx="0" presStyleCnt="1">
        <dgm:presLayoutVars>
          <dgm:bulletEnabled val="1"/>
        </dgm:presLayoutVars>
      </dgm:prSet>
      <dgm:spPr/>
      <dgm:t>
        <a:bodyPr/>
        <a:lstStyle/>
        <a:p>
          <a:endParaRPr lang="en-US"/>
        </a:p>
      </dgm:t>
    </dgm:pt>
    <dgm:pt modelId="{B2EB1368-C53A-405D-8FC2-F786AA89CA34}" type="pres">
      <dgm:prSet presAssocID="{C076446F-2DD5-436A-B5E0-0A74A3DD1542}" presName="negSpace" presStyleCnt="0"/>
      <dgm:spPr/>
    </dgm:pt>
    <dgm:pt modelId="{36593A26-8508-4D2C-A401-0B83E83B82AD}" type="pres">
      <dgm:prSet presAssocID="{C076446F-2DD5-436A-B5E0-0A74A3DD1542}" presName="circle" presStyleLbl="node1" presStyleIdx="0" presStyleCnt="1" custScaleX="92099" custScaleY="85250" custLinFactNeighborX="-22008"/>
      <dgm:spPr/>
      <dgm:t>
        <a:bodyPr/>
        <a:lstStyle/>
        <a:p>
          <a:endParaRPr lang="en-US"/>
        </a:p>
      </dgm:t>
    </dgm:pt>
  </dgm:ptLst>
  <dgm:cxnLst>
    <dgm:cxn modelId="{27328CEF-8CBE-487E-A6BD-2C91592C3475}" srcId="{29F84118-B383-4116-A2A5-A284EC73BAB6}" destId="{C076446F-2DD5-436A-B5E0-0A74A3DD1542}" srcOrd="0" destOrd="0" parTransId="{FC14DAE7-732E-4C19-8852-83A93FF24CCD}" sibTransId="{CDABEB03-FEA1-485B-89C8-A8486D22CEDC}"/>
    <dgm:cxn modelId="{3CD3BE33-35F0-42FD-AC1D-CEA811A7A500}" type="presOf" srcId="{578AD52F-FB85-4298-B098-438C5B186A93}" destId="{F7AEC2A3-A458-4996-9565-E7DFAB024081}" srcOrd="1" destOrd="0" presId="urn:microsoft.com/office/officeart/2005/8/layout/hList9"/>
    <dgm:cxn modelId="{80B86904-FE73-4815-8D97-339C49BD884B}" srcId="{C076446F-2DD5-436A-B5E0-0A74A3DD1542}" destId="{578AD52F-FB85-4298-B098-438C5B186A93}" srcOrd="0" destOrd="0" parTransId="{BA6C27CF-709C-47D2-9DE0-7EA5A4D5ED9F}" sibTransId="{67E1CB26-089B-4B73-A50F-669E56106A7E}"/>
    <dgm:cxn modelId="{C6AA86CB-5990-4A10-B5DD-A19C201E3753}" type="presOf" srcId="{578AD52F-FB85-4298-B098-438C5B186A93}" destId="{EC220FC5-5D1F-4F0A-9DC2-05294062F483}" srcOrd="0" destOrd="0" presId="urn:microsoft.com/office/officeart/2005/8/layout/hList9"/>
    <dgm:cxn modelId="{408316A7-ED85-4CF3-9854-2C88B3B48A58}" type="presOf" srcId="{29F84118-B383-4116-A2A5-A284EC73BAB6}" destId="{381B6229-5CDE-4DCB-B257-9D2B9103E0A4}" srcOrd="0" destOrd="0" presId="urn:microsoft.com/office/officeart/2005/8/layout/hList9"/>
    <dgm:cxn modelId="{78E621AC-FF20-4553-956B-E81FE9412005}" type="presOf" srcId="{C076446F-2DD5-436A-B5E0-0A74A3DD1542}" destId="{36593A26-8508-4D2C-A401-0B83E83B82AD}" srcOrd="0" destOrd="0" presId="urn:microsoft.com/office/officeart/2005/8/layout/hList9"/>
    <dgm:cxn modelId="{89A41694-E9B0-4406-B896-95A1B7728641}" type="presParOf" srcId="{381B6229-5CDE-4DCB-B257-9D2B9103E0A4}" destId="{E4BEEFEC-2937-4BBD-9205-572F3D2D2AAD}" srcOrd="0" destOrd="0" presId="urn:microsoft.com/office/officeart/2005/8/layout/hList9"/>
    <dgm:cxn modelId="{505C71D0-47F2-4AD5-A809-3079B6C39288}" type="presParOf" srcId="{381B6229-5CDE-4DCB-B257-9D2B9103E0A4}" destId="{2436EC22-A3DE-47CA-82D3-512A3154B062}" srcOrd="1" destOrd="0" presId="urn:microsoft.com/office/officeart/2005/8/layout/hList9"/>
    <dgm:cxn modelId="{1CAF5CED-399D-47E4-8A0A-9473176F8ED8}" type="presParOf" srcId="{2436EC22-A3DE-47CA-82D3-512A3154B062}" destId="{90170751-6EFC-4198-878F-D505A5C82439}" srcOrd="0" destOrd="0" presId="urn:microsoft.com/office/officeart/2005/8/layout/hList9"/>
    <dgm:cxn modelId="{A40C99F8-0425-40C4-80CD-9D3D7EF4CAC0}" type="presParOf" srcId="{2436EC22-A3DE-47CA-82D3-512A3154B062}" destId="{22F44846-6746-4266-B553-E122542F55B3}" srcOrd="1" destOrd="0" presId="urn:microsoft.com/office/officeart/2005/8/layout/hList9"/>
    <dgm:cxn modelId="{04F8A974-ECB3-4890-BF34-E090CBBCD025}" type="presParOf" srcId="{22F44846-6746-4266-B553-E122542F55B3}" destId="{EC220FC5-5D1F-4F0A-9DC2-05294062F483}" srcOrd="0" destOrd="0" presId="urn:microsoft.com/office/officeart/2005/8/layout/hList9"/>
    <dgm:cxn modelId="{34203869-D7C2-475D-A646-397EF860F04E}" type="presParOf" srcId="{22F44846-6746-4266-B553-E122542F55B3}" destId="{F7AEC2A3-A458-4996-9565-E7DFAB024081}" srcOrd="1" destOrd="0" presId="urn:microsoft.com/office/officeart/2005/8/layout/hList9"/>
    <dgm:cxn modelId="{01679E9B-9D16-4F4B-A702-1E646A566B9A}" type="presParOf" srcId="{381B6229-5CDE-4DCB-B257-9D2B9103E0A4}" destId="{B2EB1368-C53A-405D-8FC2-F786AA89CA34}" srcOrd="2" destOrd="0" presId="urn:microsoft.com/office/officeart/2005/8/layout/hList9"/>
    <dgm:cxn modelId="{331C186C-899D-43A8-BB0D-A3F1A399ECB7}" type="presParOf" srcId="{381B6229-5CDE-4DCB-B257-9D2B9103E0A4}" destId="{36593A26-8508-4D2C-A401-0B83E83B82AD}"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D1F86B-8914-46F0-AED8-2E5629D35879}"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547471E-D4F1-4E42-9F1F-4AB962CDEEB1}">
      <dgm:prSet phldrT="[Text]"/>
      <dgm:spPr>
        <a:solidFill>
          <a:srgbClr val="E0F2FB"/>
        </a:solidFill>
      </dgm:spPr>
      <dgm:t>
        <a:bodyPr/>
        <a:lstStyle/>
        <a:p>
          <a:r>
            <a:rPr lang="en-US" b="1" dirty="0" smtClean="0">
              <a:solidFill>
                <a:srgbClr val="E95A53"/>
              </a:solidFill>
              <a:latin typeface="+mj-lt"/>
            </a:rPr>
            <a:t>Total quality management (TQM)</a:t>
          </a:r>
          <a:endParaRPr lang="en-US" b="1" dirty="0">
            <a:solidFill>
              <a:srgbClr val="E95A53"/>
            </a:solidFill>
            <a:latin typeface="+mj-lt"/>
          </a:endParaRPr>
        </a:p>
      </dgm:t>
    </dgm:pt>
    <dgm:pt modelId="{D156C11B-926E-4278-80AC-0A9B7D27EBBA}" type="parTrans" cxnId="{D2C85C0D-840F-44FA-BF55-05019EC5F985}">
      <dgm:prSet/>
      <dgm:spPr/>
      <dgm:t>
        <a:bodyPr/>
        <a:lstStyle/>
        <a:p>
          <a:endParaRPr lang="en-US">
            <a:latin typeface="+mj-lt"/>
          </a:endParaRPr>
        </a:p>
      </dgm:t>
    </dgm:pt>
    <dgm:pt modelId="{CD88DA3D-F720-4787-8F0D-CECCE9FF768B}" type="sibTrans" cxnId="{D2C85C0D-840F-44FA-BF55-05019EC5F985}">
      <dgm:prSet/>
      <dgm:spPr/>
      <dgm:t>
        <a:bodyPr/>
        <a:lstStyle/>
        <a:p>
          <a:endParaRPr lang="en-US">
            <a:latin typeface="+mj-lt"/>
          </a:endParaRPr>
        </a:p>
      </dgm:t>
    </dgm:pt>
    <dgm:pt modelId="{FB72F679-A228-45DC-87E5-CB2E042FA751}">
      <dgm:prSet phldrT="[Text]"/>
      <dgm:spPr>
        <a:ln w="38100">
          <a:solidFill>
            <a:srgbClr val="E0F2FB"/>
          </a:solidFill>
        </a:ln>
      </dgm:spPr>
      <dgm:t>
        <a:bodyPr/>
        <a:lstStyle/>
        <a:p>
          <a:r>
            <a:rPr lang="en-US" dirty="0" smtClean="0">
              <a:latin typeface="+mj-lt"/>
            </a:rPr>
            <a:t>Is a strategic commitment by top management to change its whole approach to business to make quality a guiding factor in everything the organization does.</a:t>
          </a:r>
          <a:endParaRPr lang="en-US" dirty="0">
            <a:latin typeface="+mj-lt"/>
          </a:endParaRPr>
        </a:p>
      </dgm:t>
    </dgm:pt>
    <dgm:pt modelId="{9C393F77-D639-4906-9A0E-23298C96C80C}" type="parTrans" cxnId="{70419D42-E54A-4D06-8B16-C8429D19BDAC}">
      <dgm:prSet/>
      <dgm:spPr/>
      <dgm:t>
        <a:bodyPr/>
        <a:lstStyle/>
        <a:p>
          <a:endParaRPr lang="en-US">
            <a:latin typeface="+mj-lt"/>
          </a:endParaRPr>
        </a:p>
      </dgm:t>
    </dgm:pt>
    <dgm:pt modelId="{051F77F5-9091-4890-9E2B-11EEC23E9BF6}" type="sibTrans" cxnId="{70419D42-E54A-4D06-8B16-C8429D19BDAC}">
      <dgm:prSet/>
      <dgm:spPr/>
      <dgm:t>
        <a:bodyPr/>
        <a:lstStyle/>
        <a:p>
          <a:endParaRPr lang="en-US">
            <a:latin typeface="+mj-lt"/>
          </a:endParaRPr>
        </a:p>
      </dgm:t>
    </dgm:pt>
    <dgm:pt modelId="{2718F144-DA3A-4336-9003-C3887DD8D457}" type="pres">
      <dgm:prSet presAssocID="{EAD1F86B-8914-46F0-AED8-2E5629D35879}" presName="linear" presStyleCnt="0">
        <dgm:presLayoutVars>
          <dgm:animLvl val="lvl"/>
          <dgm:resizeHandles val="exact"/>
        </dgm:presLayoutVars>
      </dgm:prSet>
      <dgm:spPr/>
      <dgm:t>
        <a:bodyPr/>
        <a:lstStyle/>
        <a:p>
          <a:endParaRPr lang="en-US"/>
        </a:p>
      </dgm:t>
    </dgm:pt>
    <dgm:pt modelId="{CD2F92AF-B0A5-4C21-86EF-F5545678B2C1}" type="pres">
      <dgm:prSet presAssocID="{1547471E-D4F1-4E42-9F1F-4AB962CDEEB1}" presName="parentText" presStyleLbl="node1" presStyleIdx="0" presStyleCnt="1">
        <dgm:presLayoutVars>
          <dgm:chMax val="0"/>
          <dgm:bulletEnabled val="1"/>
        </dgm:presLayoutVars>
      </dgm:prSet>
      <dgm:spPr/>
      <dgm:t>
        <a:bodyPr/>
        <a:lstStyle/>
        <a:p>
          <a:endParaRPr lang="en-US"/>
        </a:p>
      </dgm:t>
    </dgm:pt>
    <dgm:pt modelId="{839768C9-B2C1-4B87-A682-8EEDF2ABBC6A}" type="pres">
      <dgm:prSet presAssocID="{1547471E-D4F1-4E42-9F1F-4AB962CDEEB1}" presName="childText" presStyleLbl="revTx" presStyleIdx="0" presStyleCnt="1">
        <dgm:presLayoutVars>
          <dgm:bulletEnabled val="1"/>
        </dgm:presLayoutVars>
      </dgm:prSet>
      <dgm:spPr/>
      <dgm:t>
        <a:bodyPr/>
        <a:lstStyle/>
        <a:p>
          <a:endParaRPr lang="en-US"/>
        </a:p>
      </dgm:t>
    </dgm:pt>
  </dgm:ptLst>
  <dgm:cxnLst>
    <dgm:cxn modelId="{17A26CC9-4AE5-41D5-8287-F2546EB12F1E}" type="presOf" srcId="{FB72F679-A228-45DC-87E5-CB2E042FA751}" destId="{839768C9-B2C1-4B87-A682-8EEDF2ABBC6A}" srcOrd="0" destOrd="0" presId="urn:microsoft.com/office/officeart/2005/8/layout/vList2"/>
    <dgm:cxn modelId="{6FD8BF72-C540-42E9-A943-C136A532B6E5}" type="presOf" srcId="{1547471E-D4F1-4E42-9F1F-4AB962CDEEB1}" destId="{CD2F92AF-B0A5-4C21-86EF-F5545678B2C1}" srcOrd="0" destOrd="0" presId="urn:microsoft.com/office/officeart/2005/8/layout/vList2"/>
    <dgm:cxn modelId="{D2C85C0D-840F-44FA-BF55-05019EC5F985}" srcId="{EAD1F86B-8914-46F0-AED8-2E5629D35879}" destId="{1547471E-D4F1-4E42-9F1F-4AB962CDEEB1}" srcOrd="0" destOrd="0" parTransId="{D156C11B-926E-4278-80AC-0A9B7D27EBBA}" sibTransId="{CD88DA3D-F720-4787-8F0D-CECCE9FF768B}"/>
    <dgm:cxn modelId="{E5B74525-A0AB-4740-BE37-DDE7607A96E8}" type="presOf" srcId="{EAD1F86B-8914-46F0-AED8-2E5629D35879}" destId="{2718F144-DA3A-4336-9003-C3887DD8D457}" srcOrd="0" destOrd="0" presId="urn:microsoft.com/office/officeart/2005/8/layout/vList2"/>
    <dgm:cxn modelId="{70419D42-E54A-4D06-8B16-C8429D19BDAC}" srcId="{1547471E-D4F1-4E42-9F1F-4AB962CDEEB1}" destId="{FB72F679-A228-45DC-87E5-CB2E042FA751}" srcOrd="0" destOrd="0" parTransId="{9C393F77-D639-4906-9A0E-23298C96C80C}" sibTransId="{051F77F5-9091-4890-9E2B-11EEC23E9BF6}"/>
    <dgm:cxn modelId="{6E3B6D17-7EDA-4C5D-9878-09B5F931F8CA}" type="presParOf" srcId="{2718F144-DA3A-4336-9003-C3887DD8D457}" destId="{CD2F92AF-B0A5-4C21-86EF-F5545678B2C1}" srcOrd="0" destOrd="0" presId="urn:microsoft.com/office/officeart/2005/8/layout/vList2"/>
    <dgm:cxn modelId="{AFF18176-6185-4940-B9E5-AEC1635784E0}" type="presParOf" srcId="{2718F144-DA3A-4336-9003-C3887DD8D457}" destId="{839768C9-B2C1-4B87-A682-8EEDF2ABBC6A}" srcOrd="1"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4CD3C4-1D41-4DAC-8FF2-604B1C09819A}"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B03033AB-12B8-4580-A8FC-14D73B3240DF}">
      <dgm:prSet phldrT="[Text]"/>
      <dgm:spPr>
        <a:solidFill>
          <a:srgbClr val="D8E8C4"/>
        </a:solidFill>
      </dgm:spPr>
      <dgm:t>
        <a:bodyPr/>
        <a:lstStyle/>
        <a:p>
          <a:r>
            <a:rPr lang="en-US" b="1" dirty="0" smtClean="0">
              <a:solidFill>
                <a:srgbClr val="E95A53"/>
              </a:solidFill>
              <a:latin typeface="+mj-lt"/>
            </a:rPr>
            <a:t>Productivity </a:t>
          </a:r>
          <a:endParaRPr lang="en-US" b="1" dirty="0">
            <a:solidFill>
              <a:srgbClr val="E95A53"/>
            </a:solidFill>
            <a:latin typeface="+mj-lt"/>
          </a:endParaRPr>
        </a:p>
      </dgm:t>
    </dgm:pt>
    <dgm:pt modelId="{03256649-7F62-4B82-93D1-C1F6B1F93508}" type="parTrans" cxnId="{B60DEBA0-1DA5-4D06-9D2B-19D12D691CE7}">
      <dgm:prSet/>
      <dgm:spPr/>
      <dgm:t>
        <a:bodyPr/>
        <a:lstStyle/>
        <a:p>
          <a:endParaRPr lang="en-US">
            <a:latin typeface="+mj-lt"/>
          </a:endParaRPr>
        </a:p>
      </dgm:t>
    </dgm:pt>
    <dgm:pt modelId="{30BB0062-1AD4-47EF-A3FB-A15C4BB5A40C}" type="sibTrans" cxnId="{B60DEBA0-1DA5-4D06-9D2B-19D12D691CE7}">
      <dgm:prSet/>
      <dgm:spPr/>
      <dgm:t>
        <a:bodyPr/>
        <a:lstStyle/>
        <a:p>
          <a:endParaRPr lang="en-US">
            <a:latin typeface="+mj-lt"/>
          </a:endParaRPr>
        </a:p>
      </dgm:t>
    </dgm:pt>
    <dgm:pt modelId="{176F82E3-6825-49D5-B7B3-ED6B243104D6}">
      <dgm:prSet phldrT="[Text]"/>
      <dgm:spPr>
        <a:solidFill>
          <a:srgbClr val="FEEAC9">
            <a:alpha val="90000"/>
          </a:srgbClr>
        </a:solidFill>
        <a:ln>
          <a:solidFill>
            <a:srgbClr val="FEEAC9">
              <a:alpha val="90000"/>
            </a:srgbClr>
          </a:solidFill>
        </a:ln>
      </dgm:spPr>
      <dgm:t>
        <a:bodyPr/>
        <a:lstStyle/>
        <a:p>
          <a:r>
            <a:rPr lang="en-US" dirty="0" smtClean="0">
              <a:latin typeface="+mj-lt"/>
            </a:rPr>
            <a:t>Is an economic measure of efficiency and summarizes what is produced relative to the resources used to produce it.</a:t>
          </a:r>
          <a:endParaRPr lang="en-US" dirty="0">
            <a:latin typeface="+mj-lt"/>
          </a:endParaRPr>
        </a:p>
      </dgm:t>
    </dgm:pt>
    <dgm:pt modelId="{3EC5278D-34B2-4E6D-8930-6B28512A3E45}" type="parTrans" cxnId="{BABDD7A6-470F-4C28-9909-B8438F266623}">
      <dgm:prSet/>
      <dgm:spPr/>
      <dgm:t>
        <a:bodyPr/>
        <a:lstStyle/>
        <a:p>
          <a:endParaRPr lang="en-US">
            <a:latin typeface="+mj-lt"/>
          </a:endParaRPr>
        </a:p>
      </dgm:t>
    </dgm:pt>
    <dgm:pt modelId="{11D65D38-F75C-40AF-86AB-22664B10EEE0}" type="sibTrans" cxnId="{BABDD7A6-470F-4C28-9909-B8438F266623}">
      <dgm:prSet/>
      <dgm:spPr/>
      <dgm:t>
        <a:bodyPr/>
        <a:lstStyle/>
        <a:p>
          <a:endParaRPr lang="en-US">
            <a:latin typeface="+mj-lt"/>
          </a:endParaRPr>
        </a:p>
      </dgm:t>
    </dgm:pt>
    <dgm:pt modelId="{66B128FA-F66F-41B2-B71A-FE9B7450A3B6}" type="pres">
      <dgm:prSet presAssocID="{AB4CD3C4-1D41-4DAC-8FF2-604B1C09819A}" presName="Name0" presStyleCnt="0">
        <dgm:presLayoutVars>
          <dgm:dir/>
          <dgm:animLvl val="lvl"/>
          <dgm:resizeHandles val="exact"/>
        </dgm:presLayoutVars>
      </dgm:prSet>
      <dgm:spPr/>
      <dgm:t>
        <a:bodyPr/>
        <a:lstStyle/>
        <a:p>
          <a:endParaRPr lang="en-US"/>
        </a:p>
      </dgm:t>
    </dgm:pt>
    <dgm:pt modelId="{819225DD-53F9-4038-846A-1B4FC17293C2}" type="pres">
      <dgm:prSet presAssocID="{B03033AB-12B8-4580-A8FC-14D73B3240DF}" presName="linNode" presStyleCnt="0"/>
      <dgm:spPr/>
    </dgm:pt>
    <dgm:pt modelId="{E70D8726-499E-4013-B9DC-F6115AC76259}" type="pres">
      <dgm:prSet presAssocID="{B03033AB-12B8-4580-A8FC-14D73B3240DF}" presName="parentText" presStyleLbl="node1" presStyleIdx="0" presStyleCnt="1">
        <dgm:presLayoutVars>
          <dgm:chMax val="1"/>
          <dgm:bulletEnabled val="1"/>
        </dgm:presLayoutVars>
      </dgm:prSet>
      <dgm:spPr/>
      <dgm:t>
        <a:bodyPr/>
        <a:lstStyle/>
        <a:p>
          <a:endParaRPr lang="en-US"/>
        </a:p>
      </dgm:t>
    </dgm:pt>
    <dgm:pt modelId="{84FFA270-5401-436A-B3E5-EC132B124835}" type="pres">
      <dgm:prSet presAssocID="{B03033AB-12B8-4580-A8FC-14D73B3240DF}" presName="descendantText" presStyleLbl="alignAccFollowNode1" presStyleIdx="0" presStyleCnt="1">
        <dgm:presLayoutVars>
          <dgm:bulletEnabled val="1"/>
        </dgm:presLayoutVars>
      </dgm:prSet>
      <dgm:spPr/>
      <dgm:t>
        <a:bodyPr/>
        <a:lstStyle/>
        <a:p>
          <a:endParaRPr lang="en-US"/>
        </a:p>
      </dgm:t>
    </dgm:pt>
  </dgm:ptLst>
  <dgm:cxnLst>
    <dgm:cxn modelId="{BABDD7A6-470F-4C28-9909-B8438F266623}" srcId="{B03033AB-12B8-4580-A8FC-14D73B3240DF}" destId="{176F82E3-6825-49D5-B7B3-ED6B243104D6}" srcOrd="0" destOrd="0" parTransId="{3EC5278D-34B2-4E6D-8930-6B28512A3E45}" sibTransId="{11D65D38-F75C-40AF-86AB-22664B10EEE0}"/>
    <dgm:cxn modelId="{8C252A92-D9F4-4460-9241-8CBDE9EF626F}" type="presOf" srcId="{B03033AB-12B8-4580-A8FC-14D73B3240DF}" destId="{E70D8726-499E-4013-B9DC-F6115AC76259}" srcOrd="0" destOrd="0" presId="urn:microsoft.com/office/officeart/2005/8/layout/vList5"/>
    <dgm:cxn modelId="{1BDDE012-C648-4EA2-8D1E-082E8F60B872}" type="presOf" srcId="{AB4CD3C4-1D41-4DAC-8FF2-604B1C09819A}" destId="{66B128FA-F66F-41B2-B71A-FE9B7450A3B6}" srcOrd="0" destOrd="0" presId="urn:microsoft.com/office/officeart/2005/8/layout/vList5"/>
    <dgm:cxn modelId="{015684CF-8FF4-445C-B65C-46DBAA5A0338}" type="presOf" srcId="{176F82E3-6825-49D5-B7B3-ED6B243104D6}" destId="{84FFA270-5401-436A-B3E5-EC132B124835}" srcOrd="0" destOrd="0" presId="urn:microsoft.com/office/officeart/2005/8/layout/vList5"/>
    <dgm:cxn modelId="{B60DEBA0-1DA5-4D06-9D2B-19D12D691CE7}" srcId="{AB4CD3C4-1D41-4DAC-8FF2-604B1C09819A}" destId="{B03033AB-12B8-4580-A8FC-14D73B3240DF}" srcOrd="0" destOrd="0" parTransId="{03256649-7F62-4B82-93D1-C1F6B1F93508}" sibTransId="{30BB0062-1AD4-47EF-A3FB-A15C4BB5A40C}"/>
    <dgm:cxn modelId="{9012AAA5-3522-4EB1-9111-1D0082CB0796}" type="presParOf" srcId="{66B128FA-F66F-41B2-B71A-FE9B7450A3B6}" destId="{819225DD-53F9-4038-846A-1B4FC17293C2}" srcOrd="0" destOrd="0" presId="urn:microsoft.com/office/officeart/2005/8/layout/vList5"/>
    <dgm:cxn modelId="{AFB0AD94-DDBB-435D-B22A-04BAA9E5FCEB}" type="presParOf" srcId="{819225DD-53F9-4038-846A-1B4FC17293C2}" destId="{E70D8726-499E-4013-B9DC-F6115AC76259}" srcOrd="0" destOrd="0" presId="urn:microsoft.com/office/officeart/2005/8/layout/vList5"/>
    <dgm:cxn modelId="{15BFFDFA-755E-449E-8B73-1667F9F1C87C}" type="presParOf" srcId="{819225DD-53F9-4038-846A-1B4FC17293C2}" destId="{84FFA270-5401-436A-B3E5-EC132B124835}"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1C09AD-0254-405F-9FAC-0A5B04294F80}">
      <dsp:nvSpPr>
        <dsp:cNvPr id="0" name=""/>
        <dsp:cNvSpPr/>
      </dsp:nvSpPr>
      <dsp:spPr>
        <a:xfrm>
          <a:off x="0" y="145109"/>
          <a:ext cx="7696200" cy="8424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rgbClr val="E95A53"/>
              </a:solidFill>
              <a:latin typeface="+mj-lt"/>
            </a:rPr>
            <a:t>Operations management</a:t>
          </a:r>
          <a:endParaRPr lang="en-US" sz="3600" b="1" kern="1200" dirty="0">
            <a:solidFill>
              <a:srgbClr val="E95A53"/>
            </a:solidFill>
            <a:latin typeface="+mj-lt"/>
          </a:endParaRPr>
        </a:p>
      </dsp:txBody>
      <dsp:txXfrm>
        <a:off x="0" y="145109"/>
        <a:ext cx="7696200" cy="842400"/>
      </dsp:txXfrm>
    </dsp:sp>
    <dsp:sp modelId="{54759DDF-BEA1-4EC1-991B-AD1FFEB94865}">
      <dsp:nvSpPr>
        <dsp:cNvPr id="0" name=""/>
        <dsp:cNvSpPr/>
      </dsp:nvSpPr>
      <dsp:spPr>
        <a:xfrm>
          <a:off x="0" y="987509"/>
          <a:ext cx="7696200" cy="1229580"/>
        </a:xfrm>
        <a:prstGeom prst="rect">
          <a:avLst/>
        </a:prstGeom>
        <a:noFill/>
        <a:ln w="38100">
          <a:solidFill>
            <a:srgbClr val="D8E8C4"/>
          </a:solidFill>
        </a:ln>
        <a:effectLst/>
      </dsp:spPr>
      <dsp:style>
        <a:lnRef idx="0">
          <a:scrgbClr r="0" g="0" b="0"/>
        </a:lnRef>
        <a:fillRef idx="0">
          <a:scrgbClr r="0" g="0" b="0"/>
        </a:fillRef>
        <a:effectRef idx="0">
          <a:scrgbClr r="0" g="0" b="0"/>
        </a:effectRef>
        <a:fontRef idx="minor"/>
      </dsp:style>
      <dsp:txBody>
        <a:bodyPr spcFirstLastPara="0" vert="horz" wrap="square" lIns="244354"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latin typeface="+mj-lt"/>
            </a:rPr>
            <a:t>Is the total set of managerial activities used by an organization to transform resource inputs into products, services, or both.</a:t>
          </a:r>
          <a:endParaRPr lang="en-US" sz="2800" kern="1200" dirty="0">
            <a:latin typeface="+mj-lt"/>
          </a:endParaRPr>
        </a:p>
      </dsp:txBody>
      <dsp:txXfrm>
        <a:off x="0" y="987509"/>
        <a:ext cx="7696200" cy="12295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97214C-A0DF-4685-9663-07DE2147A10A}">
      <dsp:nvSpPr>
        <dsp:cNvPr id="0" name=""/>
        <dsp:cNvSpPr/>
      </dsp:nvSpPr>
      <dsp:spPr>
        <a:xfrm>
          <a:off x="0" y="1762124"/>
          <a:ext cx="2349500" cy="1174750"/>
        </a:xfrm>
        <a:prstGeom prst="roundRect">
          <a:avLst>
            <a:gd name="adj" fmla="val 10000"/>
          </a:avLst>
        </a:prstGeom>
        <a:solidFill>
          <a:srgbClr val="00A3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mj-lt"/>
            </a:rPr>
            <a:t>Decisions</a:t>
          </a:r>
          <a:endParaRPr lang="en-US" sz="3500" kern="1200" dirty="0">
            <a:latin typeface="+mj-lt"/>
          </a:endParaRPr>
        </a:p>
      </dsp:txBody>
      <dsp:txXfrm>
        <a:off x="0" y="1762124"/>
        <a:ext cx="2349500" cy="1174750"/>
      </dsp:txXfrm>
    </dsp:sp>
    <dsp:sp modelId="{0485A7FE-907A-4689-BE00-B139AC11C91F}">
      <dsp:nvSpPr>
        <dsp:cNvPr id="0" name=""/>
        <dsp:cNvSpPr/>
      </dsp:nvSpPr>
      <dsp:spPr>
        <a:xfrm rot="18289469">
          <a:off x="1996550" y="1651518"/>
          <a:ext cx="1645698" cy="45000"/>
        </a:xfrm>
        <a:custGeom>
          <a:avLst/>
          <a:gdLst/>
          <a:ahLst/>
          <a:cxnLst/>
          <a:rect l="0" t="0" r="0" b="0"/>
          <a:pathLst>
            <a:path>
              <a:moveTo>
                <a:pt x="0" y="22500"/>
              </a:moveTo>
              <a:lnTo>
                <a:pt x="1645698" y="22500"/>
              </a:lnTo>
            </a:path>
          </a:pathLst>
        </a:custGeom>
        <a:noFill/>
        <a:ln w="25400" cap="flat" cmpd="sng" algn="ctr">
          <a:solidFill>
            <a:srgbClr val="00A3B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8289469">
        <a:off x="2778257" y="1632876"/>
        <a:ext cx="82284" cy="82284"/>
      </dsp:txXfrm>
    </dsp:sp>
    <dsp:sp modelId="{ADD89576-9C0F-4155-9464-A62DF875B3D3}">
      <dsp:nvSpPr>
        <dsp:cNvPr id="0" name=""/>
        <dsp:cNvSpPr/>
      </dsp:nvSpPr>
      <dsp:spPr>
        <a:xfrm>
          <a:off x="3289300" y="411162"/>
          <a:ext cx="2349500" cy="1174750"/>
        </a:xfrm>
        <a:prstGeom prst="roundRect">
          <a:avLst>
            <a:gd name="adj" fmla="val 10000"/>
          </a:avLst>
        </a:prstGeom>
        <a:solidFill>
          <a:srgbClr val="0027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mj-lt"/>
            </a:rPr>
            <a:t>Product-service mix</a:t>
          </a:r>
          <a:endParaRPr lang="en-US" sz="3500" kern="1200" dirty="0">
            <a:latin typeface="+mj-lt"/>
          </a:endParaRPr>
        </a:p>
      </dsp:txBody>
      <dsp:txXfrm>
        <a:off x="3289300" y="411162"/>
        <a:ext cx="2349500" cy="1174750"/>
      </dsp:txXfrm>
    </dsp:sp>
    <dsp:sp modelId="{B03BCCE2-8392-4AC1-ADFC-06BF4C06727C}">
      <dsp:nvSpPr>
        <dsp:cNvPr id="0" name=""/>
        <dsp:cNvSpPr/>
      </dsp:nvSpPr>
      <dsp:spPr>
        <a:xfrm>
          <a:off x="2349500" y="2327000"/>
          <a:ext cx="939800" cy="45000"/>
        </a:xfrm>
        <a:custGeom>
          <a:avLst/>
          <a:gdLst/>
          <a:ahLst/>
          <a:cxnLst/>
          <a:rect l="0" t="0" r="0" b="0"/>
          <a:pathLst>
            <a:path>
              <a:moveTo>
                <a:pt x="0" y="22500"/>
              </a:moveTo>
              <a:lnTo>
                <a:pt x="939800" y="22500"/>
              </a:lnTo>
            </a:path>
          </a:pathLst>
        </a:custGeom>
        <a:noFill/>
        <a:ln w="25400" cap="flat" cmpd="sng" algn="ctr">
          <a:solidFill>
            <a:srgbClr val="00A3B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2795905" y="2326005"/>
        <a:ext cx="46990" cy="46990"/>
      </dsp:txXfrm>
    </dsp:sp>
    <dsp:sp modelId="{AB68927D-6545-4F7B-BB45-AA8F807E7D60}">
      <dsp:nvSpPr>
        <dsp:cNvPr id="0" name=""/>
        <dsp:cNvSpPr/>
      </dsp:nvSpPr>
      <dsp:spPr>
        <a:xfrm>
          <a:off x="3289300" y="1762125"/>
          <a:ext cx="2349500" cy="1174750"/>
        </a:xfrm>
        <a:prstGeom prst="roundRect">
          <a:avLst>
            <a:gd name="adj" fmla="val 10000"/>
          </a:avLst>
        </a:prstGeom>
        <a:solidFill>
          <a:srgbClr val="5C7E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mj-lt"/>
            </a:rPr>
            <a:t>Capacity </a:t>
          </a:r>
          <a:endParaRPr lang="en-US" sz="3500" kern="1200" dirty="0">
            <a:latin typeface="+mj-lt"/>
          </a:endParaRPr>
        </a:p>
      </dsp:txBody>
      <dsp:txXfrm>
        <a:off x="3289300" y="1762125"/>
        <a:ext cx="2349500" cy="1174750"/>
      </dsp:txXfrm>
    </dsp:sp>
    <dsp:sp modelId="{42D85809-B1F3-4D5C-9BA3-9AC24822FD53}">
      <dsp:nvSpPr>
        <dsp:cNvPr id="0" name=""/>
        <dsp:cNvSpPr/>
      </dsp:nvSpPr>
      <dsp:spPr>
        <a:xfrm rot="3310531">
          <a:off x="1996550" y="3002481"/>
          <a:ext cx="1645698" cy="45000"/>
        </a:xfrm>
        <a:custGeom>
          <a:avLst/>
          <a:gdLst/>
          <a:ahLst/>
          <a:cxnLst/>
          <a:rect l="0" t="0" r="0" b="0"/>
          <a:pathLst>
            <a:path>
              <a:moveTo>
                <a:pt x="0" y="22500"/>
              </a:moveTo>
              <a:lnTo>
                <a:pt x="1645698" y="22500"/>
              </a:lnTo>
            </a:path>
          </a:pathLst>
        </a:custGeom>
        <a:noFill/>
        <a:ln w="25400" cap="flat" cmpd="sng" algn="ctr">
          <a:solidFill>
            <a:srgbClr val="00A3B4"/>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3310531">
        <a:off x="2778257" y="2983838"/>
        <a:ext cx="82284" cy="82284"/>
      </dsp:txXfrm>
    </dsp:sp>
    <dsp:sp modelId="{F6F4C7E8-9E79-424C-8421-A37191A48BD5}">
      <dsp:nvSpPr>
        <dsp:cNvPr id="0" name=""/>
        <dsp:cNvSpPr/>
      </dsp:nvSpPr>
      <dsp:spPr>
        <a:xfrm>
          <a:off x="3289300" y="3113087"/>
          <a:ext cx="2349500" cy="1174750"/>
        </a:xfrm>
        <a:prstGeom prst="roundRect">
          <a:avLst>
            <a:gd name="adj" fmla="val 10000"/>
          </a:avLst>
        </a:prstGeom>
        <a:solidFill>
          <a:srgbClr val="E57B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latin typeface="+mj-lt"/>
            </a:rPr>
            <a:t>Facilities </a:t>
          </a:r>
          <a:endParaRPr lang="en-US" sz="3500" kern="1200" dirty="0">
            <a:latin typeface="+mj-lt"/>
          </a:endParaRPr>
        </a:p>
      </dsp:txBody>
      <dsp:txXfrm>
        <a:off x="3289300" y="3113087"/>
        <a:ext cx="2349500" cy="117475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31E0D1-DC91-4E7B-940A-9E5B9000396C}">
      <dsp:nvSpPr>
        <dsp:cNvPr id="0" name=""/>
        <dsp:cNvSpPr/>
      </dsp:nvSpPr>
      <dsp:spPr>
        <a:xfrm>
          <a:off x="0" y="0"/>
          <a:ext cx="7696200" cy="2590800"/>
        </a:xfrm>
        <a:prstGeom prst="roundRect">
          <a:avLst>
            <a:gd name="adj" fmla="val 10000"/>
          </a:avLst>
        </a:prstGeom>
        <a:solidFill>
          <a:srgbClr val="E9EBF5"/>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E95A53"/>
              </a:solidFill>
              <a:latin typeface="+mj-lt"/>
            </a:rPr>
            <a:t>Supply chain management</a:t>
          </a:r>
          <a:endParaRPr lang="en-US" sz="3700" b="1" kern="1200" dirty="0">
            <a:solidFill>
              <a:srgbClr val="E95A53"/>
            </a:solidFill>
            <a:latin typeface="+mj-lt"/>
          </a:endParaRPr>
        </a:p>
      </dsp:txBody>
      <dsp:txXfrm>
        <a:off x="0" y="0"/>
        <a:ext cx="7696200" cy="777240"/>
      </dsp:txXfrm>
    </dsp:sp>
    <dsp:sp modelId="{CBDCBEFF-2D11-41C8-81A1-4A2BF0FBDD49}">
      <dsp:nvSpPr>
        <dsp:cNvPr id="0" name=""/>
        <dsp:cNvSpPr/>
      </dsp:nvSpPr>
      <dsp:spPr>
        <a:xfrm>
          <a:off x="769619" y="777240"/>
          <a:ext cx="6156960" cy="1684020"/>
        </a:xfrm>
        <a:prstGeom prst="roundRect">
          <a:avLst>
            <a:gd name="adj" fmla="val 10000"/>
          </a:avLst>
        </a:prstGeom>
        <a:solidFill>
          <a:schemeClr val="bg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1120" tIns="53340" rIns="71120" bIns="5334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mj-lt"/>
            </a:rPr>
            <a:t>Is the process of managing operations control, resource acquisition and inventory to improve overall efficiency and effectiveness.</a:t>
          </a:r>
          <a:endParaRPr lang="en-US" sz="2800" kern="1200" dirty="0">
            <a:solidFill>
              <a:schemeClr val="tx1"/>
            </a:solidFill>
            <a:latin typeface="+mj-lt"/>
          </a:endParaRPr>
        </a:p>
      </dsp:txBody>
      <dsp:txXfrm>
        <a:off x="769619" y="777240"/>
        <a:ext cx="6156960" cy="16840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220FC5-5D1F-4F0A-9DC2-05294062F483}">
      <dsp:nvSpPr>
        <dsp:cNvPr id="0" name=""/>
        <dsp:cNvSpPr/>
      </dsp:nvSpPr>
      <dsp:spPr>
        <a:xfrm>
          <a:off x="1821478" y="994766"/>
          <a:ext cx="5352810" cy="2482949"/>
        </a:xfrm>
        <a:prstGeom prst="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192024" rIns="192024" bIns="192024" numCol="1" spcCol="1270" anchor="ctr" anchorCtr="0">
          <a:noAutofit/>
        </a:bodyPr>
        <a:lstStyle/>
        <a:p>
          <a:pPr lvl="0" algn="l" defTabSz="1200150">
            <a:lnSpc>
              <a:spcPct val="90000"/>
            </a:lnSpc>
            <a:spcBef>
              <a:spcPct val="0"/>
            </a:spcBef>
            <a:spcAft>
              <a:spcPct val="35000"/>
            </a:spcAft>
          </a:pPr>
          <a:r>
            <a:rPr lang="en-US" sz="2700" kern="1200" dirty="0" smtClean="0">
              <a:solidFill>
                <a:schemeClr val="tx1"/>
              </a:solidFill>
              <a:latin typeface="+mj-lt"/>
            </a:rPr>
            <a:t>Is the totality of features and characteristics of a product or service that bears on its ability to satisfy stated or implied needs.</a:t>
          </a:r>
          <a:endParaRPr lang="en-US" sz="2700" kern="1200" dirty="0">
            <a:solidFill>
              <a:schemeClr val="tx1"/>
            </a:solidFill>
            <a:latin typeface="+mj-lt"/>
          </a:endParaRPr>
        </a:p>
      </dsp:txBody>
      <dsp:txXfrm>
        <a:off x="2677927" y="994766"/>
        <a:ext cx="4496361" cy="2482949"/>
      </dsp:txXfrm>
    </dsp:sp>
    <dsp:sp modelId="{36593A26-8508-4D2C-A401-0B83E83B82AD}">
      <dsp:nvSpPr>
        <dsp:cNvPr id="0" name=""/>
        <dsp:cNvSpPr/>
      </dsp:nvSpPr>
      <dsp:spPr>
        <a:xfrm>
          <a:off x="210156" y="2083"/>
          <a:ext cx="2285629" cy="2115656"/>
        </a:xfrm>
        <a:prstGeom prst="ellipse">
          <a:avLst/>
        </a:prstGeom>
        <a:solidFill>
          <a:srgbClr val="E9EBF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644650">
            <a:lnSpc>
              <a:spcPct val="90000"/>
            </a:lnSpc>
            <a:spcBef>
              <a:spcPct val="0"/>
            </a:spcBef>
            <a:spcAft>
              <a:spcPct val="35000"/>
            </a:spcAft>
          </a:pPr>
          <a:r>
            <a:rPr lang="en-US" sz="3700" b="1" kern="1200" dirty="0" smtClean="0">
              <a:solidFill>
                <a:srgbClr val="E95A53"/>
              </a:solidFill>
              <a:latin typeface="+mj-lt"/>
            </a:rPr>
            <a:t>Quality</a:t>
          </a:r>
          <a:endParaRPr lang="en-US" sz="3700" b="1" kern="1200" dirty="0">
            <a:solidFill>
              <a:srgbClr val="E95A53"/>
            </a:solidFill>
            <a:latin typeface="+mj-lt"/>
          </a:endParaRPr>
        </a:p>
      </dsp:txBody>
      <dsp:txXfrm>
        <a:off x="210156" y="2083"/>
        <a:ext cx="2285629" cy="21156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2F92AF-B0A5-4C21-86EF-F5545678B2C1}">
      <dsp:nvSpPr>
        <dsp:cNvPr id="0" name=""/>
        <dsp:cNvSpPr/>
      </dsp:nvSpPr>
      <dsp:spPr>
        <a:xfrm>
          <a:off x="0" y="53639"/>
          <a:ext cx="7620000" cy="842400"/>
        </a:xfrm>
        <a:prstGeom prst="roundRect">
          <a:avLst/>
        </a:prstGeom>
        <a:solidFill>
          <a:srgbClr val="E0F2FB"/>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smtClean="0">
              <a:solidFill>
                <a:srgbClr val="E95A53"/>
              </a:solidFill>
              <a:latin typeface="+mj-lt"/>
            </a:rPr>
            <a:t>Total quality management (TQM)</a:t>
          </a:r>
          <a:endParaRPr lang="en-US" sz="3600" b="1" kern="1200" dirty="0">
            <a:solidFill>
              <a:srgbClr val="E95A53"/>
            </a:solidFill>
            <a:latin typeface="+mj-lt"/>
          </a:endParaRPr>
        </a:p>
      </dsp:txBody>
      <dsp:txXfrm>
        <a:off x="0" y="53639"/>
        <a:ext cx="7620000" cy="842400"/>
      </dsp:txXfrm>
    </dsp:sp>
    <dsp:sp modelId="{839768C9-B2C1-4B87-A682-8EEDF2ABBC6A}">
      <dsp:nvSpPr>
        <dsp:cNvPr id="0" name=""/>
        <dsp:cNvSpPr/>
      </dsp:nvSpPr>
      <dsp:spPr>
        <a:xfrm>
          <a:off x="0" y="896039"/>
          <a:ext cx="7620000" cy="1564920"/>
        </a:xfrm>
        <a:prstGeom prst="rect">
          <a:avLst/>
        </a:prstGeom>
        <a:noFill/>
        <a:ln w="38100">
          <a:solidFill>
            <a:srgbClr val="E0F2FB"/>
          </a:solidFill>
        </a:ln>
        <a:effectLst/>
      </dsp:spPr>
      <dsp:style>
        <a:lnRef idx="0">
          <a:scrgbClr r="0" g="0" b="0"/>
        </a:lnRef>
        <a:fillRef idx="0">
          <a:scrgbClr r="0" g="0" b="0"/>
        </a:fillRef>
        <a:effectRef idx="0">
          <a:scrgbClr r="0" g="0" b="0"/>
        </a:effectRef>
        <a:fontRef idx="minor"/>
      </dsp:style>
      <dsp:txBody>
        <a:bodyPr spcFirstLastPara="0" vert="horz" wrap="square" lIns="241935" tIns="45720" rIns="256032" bIns="45720" numCol="1" spcCol="1270" anchor="t" anchorCtr="0">
          <a:noAutofit/>
        </a:bodyPr>
        <a:lstStyle/>
        <a:p>
          <a:pPr marL="285750" lvl="1" indent="-285750" algn="l" defTabSz="1244600">
            <a:lnSpc>
              <a:spcPct val="90000"/>
            </a:lnSpc>
            <a:spcBef>
              <a:spcPct val="0"/>
            </a:spcBef>
            <a:spcAft>
              <a:spcPct val="20000"/>
            </a:spcAft>
            <a:buChar char="••"/>
          </a:pPr>
          <a:r>
            <a:rPr lang="en-US" sz="2800" kern="1200" dirty="0" smtClean="0">
              <a:latin typeface="+mj-lt"/>
            </a:rPr>
            <a:t>Is a strategic commitment by top management to change its whole approach to business to make quality a guiding factor in everything the organization does.</a:t>
          </a:r>
          <a:endParaRPr lang="en-US" sz="2800" kern="1200" dirty="0">
            <a:latin typeface="+mj-lt"/>
          </a:endParaRPr>
        </a:p>
      </dsp:txBody>
      <dsp:txXfrm>
        <a:off x="0" y="896039"/>
        <a:ext cx="7620000" cy="15649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FFA270-5401-436A-B3E5-EC132B124835}">
      <dsp:nvSpPr>
        <dsp:cNvPr id="0" name=""/>
        <dsp:cNvSpPr/>
      </dsp:nvSpPr>
      <dsp:spPr>
        <a:xfrm rot="5400000">
          <a:off x="4349496" y="-1357884"/>
          <a:ext cx="1767840" cy="4925568"/>
        </a:xfrm>
        <a:prstGeom prst="round2SameRect">
          <a:avLst/>
        </a:prstGeom>
        <a:solidFill>
          <a:srgbClr val="FEEAC9">
            <a:alpha val="90000"/>
          </a:srgbClr>
        </a:solidFill>
        <a:ln w="9525" cap="flat" cmpd="sng" algn="ctr">
          <a:solidFill>
            <a:srgbClr val="FEEAC9">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smtClean="0">
              <a:latin typeface="+mj-lt"/>
            </a:rPr>
            <a:t>Is an economic measure of efficiency and summarizes what is produced relative to the resources used to produce it.</a:t>
          </a:r>
          <a:endParaRPr lang="en-US" sz="2500" kern="1200" dirty="0">
            <a:latin typeface="+mj-lt"/>
          </a:endParaRPr>
        </a:p>
      </dsp:txBody>
      <dsp:txXfrm rot="5400000">
        <a:off x="4349496" y="-1357884"/>
        <a:ext cx="1767840" cy="4925568"/>
      </dsp:txXfrm>
    </dsp:sp>
    <dsp:sp modelId="{E70D8726-499E-4013-B9DC-F6115AC76259}">
      <dsp:nvSpPr>
        <dsp:cNvPr id="0" name=""/>
        <dsp:cNvSpPr/>
      </dsp:nvSpPr>
      <dsp:spPr>
        <a:xfrm>
          <a:off x="0" y="0"/>
          <a:ext cx="2770632" cy="2209800"/>
        </a:xfrm>
        <a:prstGeom prst="roundRect">
          <a:avLst/>
        </a:prstGeom>
        <a:solidFill>
          <a:srgbClr val="D8E8C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b="1" kern="1200" dirty="0" smtClean="0">
              <a:solidFill>
                <a:srgbClr val="E95A53"/>
              </a:solidFill>
              <a:latin typeface="+mj-lt"/>
            </a:rPr>
            <a:t>Productivity </a:t>
          </a:r>
          <a:endParaRPr lang="en-US" sz="3100" b="1" kern="1200" dirty="0">
            <a:solidFill>
              <a:srgbClr val="E95A53"/>
            </a:solidFill>
            <a:latin typeface="+mj-lt"/>
          </a:endParaRPr>
        </a:p>
      </dsp:txBody>
      <dsp:txXfrm>
        <a:off x="0" y="0"/>
        <a:ext cx="2770632" cy="2209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26486D-A2CC-4962-AC8F-5CFB0B109A6A}" type="datetimeFigureOut">
              <a:rPr lang="en-US" smtClean="0"/>
              <a:pPr/>
              <a:t>10/27/2015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B6667-8F47-4A2A-8900-B31C1C34E9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00400" y="304800"/>
            <a:ext cx="5943600" cy="685800"/>
          </a:xfrm>
          <a:noFill/>
        </p:spPr>
        <p:txBody>
          <a:bodyPr anchor="ctr"/>
          <a:lstStyle>
            <a:lvl1pPr algn="ctr">
              <a:defRPr b="1">
                <a:solidFill>
                  <a:srgbClr val="848BB9"/>
                </a:solidFill>
              </a:defRPr>
            </a:lvl1pPr>
          </a:lstStyle>
          <a:p>
            <a:r>
              <a:rPr lang="en-US" dirty="0" smtClean="0"/>
              <a:t>MANAGEMENT</a:t>
            </a:r>
            <a:endParaRPr lang="en-US" dirty="0"/>
          </a:p>
        </p:txBody>
      </p:sp>
      <p:pic>
        <p:nvPicPr>
          <p:cNvPr id="1027" name="Picture 3"/>
          <p:cNvPicPr>
            <a:picLocks noChangeAspect="1" noChangeArrowheads="1"/>
          </p:cNvPicPr>
          <p:nvPr userDrawn="1"/>
        </p:nvPicPr>
        <p:blipFill>
          <a:blip r:embed="rId2" cstate="print"/>
          <a:srcRect/>
          <a:stretch>
            <a:fillRect/>
          </a:stretch>
        </p:blipFill>
        <p:spPr bwMode="auto">
          <a:xfrm>
            <a:off x="0" y="990600"/>
            <a:ext cx="9151686" cy="5024978"/>
          </a:xfrm>
          <a:prstGeom prst="rect">
            <a:avLst/>
          </a:prstGeom>
          <a:noFill/>
          <a:ln w="9525">
            <a:noFill/>
            <a:miter lim="800000"/>
            <a:headEnd/>
            <a:tailEnd/>
          </a:ln>
        </p:spPr>
      </p:pic>
      <p:sp>
        <p:nvSpPr>
          <p:cNvPr id="5" name="Footer Placeholder 4"/>
          <p:cNvSpPr>
            <a:spLocks noGrp="1"/>
          </p:cNvSpPr>
          <p:nvPr>
            <p:ph type="ftr" sz="quarter" idx="11"/>
          </p:nvPr>
        </p:nvSpPr>
        <p:spPr>
          <a:xfrm>
            <a:off x="457200" y="6324600"/>
            <a:ext cx="7924800" cy="501650"/>
          </a:xfrm>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3" name="Subtitle 2"/>
          <p:cNvSpPr>
            <a:spLocks noGrp="1"/>
          </p:cNvSpPr>
          <p:nvPr>
            <p:ph type="subTitle" idx="1" hasCustomPrompt="1"/>
          </p:nvPr>
        </p:nvSpPr>
        <p:spPr>
          <a:xfrm>
            <a:off x="6248400" y="990600"/>
            <a:ext cx="2895600" cy="533400"/>
          </a:xfrm>
          <a:solidFill>
            <a:srgbClr val="E9EBF5"/>
          </a:solidFill>
        </p:spPr>
        <p:txBody>
          <a:bodyPr>
            <a:normAutofit/>
          </a:bodyPr>
          <a:lstStyle>
            <a:lvl1pPr marL="0" indent="0" algn="ctr">
              <a:buNone/>
              <a:defRPr sz="28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Ricky W. Griffin</a:t>
            </a:r>
            <a:endParaRPr lang="en-US" dirty="0"/>
          </a:p>
        </p:txBody>
      </p:sp>
      <p:sp>
        <p:nvSpPr>
          <p:cNvPr id="12" name="Content Placeholder 11"/>
          <p:cNvSpPr>
            <a:spLocks noGrp="1"/>
          </p:cNvSpPr>
          <p:nvPr>
            <p:ph sz="quarter" idx="12" hasCustomPrompt="1"/>
          </p:nvPr>
        </p:nvSpPr>
        <p:spPr>
          <a:xfrm>
            <a:off x="3200400" y="0"/>
            <a:ext cx="5943600" cy="304800"/>
          </a:xfrm>
          <a:solidFill>
            <a:srgbClr val="E9EBF5"/>
          </a:solidFill>
        </p:spPr>
        <p:txBody>
          <a:bodyPr anchor="ctr">
            <a:noAutofit/>
          </a:bodyPr>
          <a:lstStyle>
            <a:lvl1pPr>
              <a:buFontTx/>
              <a:buNone/>
              <a:defRPr sz="1800" baseline="0">
                <a:solidFill>
                  <a:srgbClr val="00A3B4"/>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TWELFTH EDITION</a:t>
            </a:r>
          </a:p>
        </p:txBody>
      </p:sp>
      <p:sp>
        <p:nvSpPr>
          <p:cNvPr id="8" name="Content Placeholder 7"/>
          <p:cNvSpPr>
            <a:spLocks noGrp="1"/>
          </p:cNvSpPr>
          <p:nvPr>
            <p:ph sz="quarter" idx="13" hasCustomPrompt="1"/>
          </p:nvPr>
        </p:nvSpPr>
        <p:spPr>
          <a:xfrm>
            <a:off x="228600" y="1752600"/>
            <a:ext cx="5029200" cy="12192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Section Number</a:t>
            </a:r>
          </a:p>
        </p:txBody>
      </p:sp>
      <p:sp>
        <p:nvSpPr>
          <p:cNvPr id="10" name="Content Placeholder 9"/>
          <p:cNvSpPr>
            <a:spLocks noGrp="1"/>
          </p:cNvSpPr>
          <p:nvPr>
            <p:ph sz="quarter" idx="14" hasCustomPrompt="1"/>
          </p:nvPr>
        </p:nvSpPr>
        <p:spPr>
          <a:xfrm>
            <a:off x="2362200" y="3886200"/>
            <a:ext cx="6477000" cy="1676400"/>
          </a:xfrm>
        </p:spPr>
        <p:txBody>
          <a:bodyPr anchor="ctr"/>
          <a:lstStyle>
            <a:lvl1pPr marL="0" indent="0" algn="ctr">
              <a:buFontTx/>
              <a:buNone/>
              <a:defRPr b="1" baseline="0">
                <a:solidFill>
                  <a:schemeClr val="bg1"/>
                </a:solidFill>
                <a:latin typeface="+mj-lt"/>
              </a:defRPr>
            </a:lvl1pPr>
            <a:lvl2pPr>
              <a:buNone/>
              <a:defRPr/>
            </a:lvl2pPr>
            <a:lvl3pPr>
              <a:buNone/>
              <a:defRPr/>
            </a:lvl3pPr>
            <a:lvl4pPr>
              <a:buNone/>
              <a:defRPr/>
            </a:lvl4pPr>
            <a:lvl5pPr>
              <a:buNone/>
              <a:defRPr/>
            </a:lvl5pPr>
          </a:lstStyle>
          <a:p>
            <a:pPr lvl="0"/>
            <a:r>
              <a:rPr lang="en-US" dirty="0" smtClean="0"/>
              <a:t>Chapter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 used - Picture Lef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Picture Placeholder 2"/>
          <p:cNvSpPr>
            <a:spLocks noGrp="1"/>
          </p:cNvSpPr>
          <p:nvPr>
            <p:ph type="pic" idx="1"/>
          </p:nvPr>
        </p:nvSpPr>
        <p:spPr>
          <a:xfrm>
            <a:off x="4572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Freeform 6"/>
          <p:cNvSpPr/>
          <p:nvPr userDrawn="1"/>
        </p:nvSpPr>
        <p:spPr>
          <a:xfrm>
            <a:off x="457200" y="838200"/>
            <a:ext cx="86868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5943600" y="1066800"/>
            <a:ext cx="32004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used - Picture Right">
    <p:bg>
      <p:bgPr>
        <a:solidFill>
          <a:srgbClr val="FEEAC9">
            <a:alpha val="40000"/>
          </a:srgbClr>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0" y="1066800"/>
            <a:ext cx="3276600" cy="4114800"/>
          </a:xfrm>
        </p:spPr>
        <p:txBody>
          <a:bodyPr anchor="ctr">
            <a:normAutofit/>
          </a:bodyPr>
          <a:lstStyle>
            <a:lvl1pPr algn="ctr">
              <a:defRPr sz="2400" b="0">
                <a:latin typeface="Arial" pitchFamily="34" charset="0"/>
                <a:cs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276600" y="1066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Freeform 4"/>
          <p:cNvSpPr/>
          <p:nvPr userDrawn="1"/>
        </p:nvSpPr>
        <p:spPr>
          <a:xfrm>
            <a:off x="0" y="838200"/>
            <a:ext cx="8763000" cy="2286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00A3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Unused 1">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Unused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Unused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8524B"/>
          </a:solidFill>
          <a:ln>
            <a:solidFill>
              <a:srgbClr val="E8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Learning Objectives Slide">
    <p:bg>
      <p:bgPr>
        <a:solidFill>
          <a:srgbClr val="E852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8600"/>
            <a:ext cx="5334000" cy="792162"/>
          </a:xfrm>
        </p:spPr>
        <p:txBody>
          <a:bodyPr/>
          <a:lstStyle>
            <a:lvl1pPr>
              <a:defRPr baseline="0">
                <a:solidFill>
                  <a:srgbClr val="E8524B"/>
                </a:solidFill>
              </a:defRPr>
            </a:lvl1pPr>
          </a:lstStyle>
          <a:p>
            <a:r>
              <a:rPr lang="en-US" dirty="0" smtClean="0"/>
              <a:t>Learning Objectives</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normAutofit/>
          </a:bodyPr>
          <a:lstStyle>
            <a:lvl1pPr marL="514350" indent="-514350">
              <a:buFont typeface="+mj-lt"/>
              <a:buAutoNum type="arabicPeriod"/>
              <a:defRPr sz="2800">
                <a:solidFill>
                  <a:schemeClr val="tx1"/>
                </a:solidFill>
              </a:defRPr>
            </a:lvl1pPr>
            <a:lvl2pPr>
              <a:buNone/>
              <a:defRPr>
                <a:solidFill>
                  <a:schemeClr val="tx1"/>
                </a:solidFill>
              </a:defRPr>
            </a:lvl2pPr>
            <a:lvl3pPr>
              <a:buNone/>
              <a:defRPr>
                <a:solidFill>
                  <a:schemeClr val="tx1"/>
                </a:solidFill>
              </a:defRPr>
            </a:lvl3pPr>
            <a:lvl4pPr>
              <a:buNone/>
              <a:defRPr>
                <a:solidFill>
                  <a:schemeClr val="tx1"/>
                </a:solidFill>
              </a:defRPr>
            </a:lvl4pPr>
            <a:lvl5pPr>
              <a:buNone/>
              <a:defRPr>
                <a:solidFill>
                  <a:schemeClr val="tx1"/>
                </a:solidFill>
              </a:defRPr>
            </a:lvl5pPr>
          </a:lstStyle>
          <a:p>
            <a:pPr lvl="0"/>
            <a:r>
              <a:rPr lang="en-US" dirty="0" smtClean="0"/>
              <a:t>Click to edit Master text style</a:t>
            </a:r>
          </a:p>
        </p:txBody>
      </p:sp>
      <p:sp>
        <p:nvSpPr>
          <p:cNvPr id="7" name="Freeform 6"/>
          <p:cNvSpPr/>
          <p:nvPr userDrawn="1"/>
        </p:nvSpPr>
        <p:spPr>
          <a:xfrm>
            <a:off x="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reeform 6"/>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8524B"/>
          </a:solidFill>
          <a:ln>
            <a:solidFill>
              <a:srgbClr val="E8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Slide">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81150"/>
            <a:ext cx="4041775" cy="639762"/>
          </a:xfrm>
        </p:spPr>
        <p:txBody>
          <a:bodyPr anchor="ctr"/>
          <a:lstStyle>
            <a:lvl1pPr marL="0" indent="0" algn="ctr">
              <a:buNone/>
              <a:defRPr sz="2400" b="1">
                <a:solidFill>
                  <a:srgbClr val="5C7E8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userDrawn="1"/>
        </p:nvSpPr>
        <p:spPr>
          <a:xfrm>
            <a:off x="0" y="76200"/>
            <a:ext cx="86868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8524B"/>
          </a:solidFill>
          <a:ln>
            <a:solidFill>
              <a:srgbClr val="E8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a:off x="0" y="1524000"/>
            <a:ext cx="8763000" cy="0"/>
          </a:xfrm>
          <a:prstGeom prst="line">
            <a:avLst/>
          </a:prstGeom>
          <a:ln>
            <a:solidFill>
              <a:srgbClr val="848BB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martArt with Bylin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ext Placeholder 2"/>
          <p:cNvSpPr>
            <a:spLocks noGrp="1"/>
          </p:cNvSpPr>
          <p:nvPr>
            <p:ph type="body" idx="1"/>
          </p:nvPr>
        </p:nvSpPr>
        <p:spPr>
          <a:xfrm>
            <a:off x="722313" y="4660900"/>
            <a:ext cx="7772400" cy="977900"/>
          </a:xfrm>
        </p:spPr>
        <p:txBody>
          <a:bodyPr anchor="ctr">
            <a:normAutofit/>
          </a:bodyPr>
          <a:lstStyle>
            <a:lvl1pPr marL="0" indent="0" algn="ctr">
              <a:buNone/>
              <a:defRPr sz="2800" b="0">
                <a:solidFill>
                  <a:srgbClr val="5C7E8E"/>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1"/>
          <p:cNvSpPr>
            <a:spLocks noGrp="1"/>
          </p:cNvSpPr>
          <p:nvPr>
            <p:ph type="title"/>
          </p:nvPr>
        </p:nvSpPr>
        <p:spPr>
          <a:xfrm>
            <a:off x="457200" y="274638"/>
            <a:ext cx="8229600" cy="1143000"/>
          </a:xfrm>
        </p:spPr>
        <p:txBody>
          <a:bodyPr/>
          <a:lstStyle>
            <a:lvl1pPr>
              <a:defRPr>
                <a:solidFill>
                  <a:srgbClr val="E8524B"/>
                </a:solidFill>
              </a:defRPr>
            </a:lvl1p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 or SmartArt Slid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6" name="Freeform 5"/>
          <p:cNvSpPr/>
          <p:nvPr userDrawn="1"/>
        </p:nvSpPr>
        <p:spPr>
          <a:xfrm>
            <a:off x="0" y="152400"/>
            <a:ext cx="4953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FEEA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1295400"/>
            <a:ext cx="4953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2"/>
          </p:nvPr>
        </p:nvSpPr>
        <p:spPr>
          <a:xfrm>
            <a:off x="0" y="381000"/>
            <a:ext cx="5029200" cy="838200"/>
          </a:xfrm>
        </p:spPr>
        <p:txBody>
          <a:bodyPr anchor="ctr">
            <a:normAutofit/>
          </a:bodyPr>
          <a:lstStyle>
            <a:lvl1pPr algn="ctr">
              <a:buFontTx/>
              <a:buNone/>
              <a:defRPr sz="4400">
                <a:solidFill>
                  <a:srgbClr val="E57B00"/>
                </a:solidFill>
              </a:defRPr>
            </a:lvl1pPr>
            <a:lvl2pPr>
              <a:buNone/>
              <a:defRPr/>
            </a:lvl2pPr>
            <a:lvl3pPr>
              <a:buNone/>
              <a:defRPr/>
            </a:lvl3pPr>
            <a:lvl4pPr>
              <a:buNone/>
              <a:defRPr/>
            </a:lvl4pPr>
            <a:lvl5pPr>
              <a:buNone/>
              <a:defRPr/>
            </a:lvl5pPr>
          </a:lstStyle>
          <a:p>
            <a:pPr lvl="0"/>
            <a:r>
              <a:rPr lang="en-US" dirty="0" smtClean="0"/>
              <a:t>Click to edit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gure Slid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5" name="Content Placeholder 4"/>
          <p:cNvSpPr>
            <a:spLocks noGrp="1"/>
          </p:cNvSpPr>
          <p:nvPr>
            <p:ph sz="quarter" idx="12" hasCustomPrompt="1"/>
          </p:nvPr>
        </p:nvSpPr>
        <p:spPr>
          <a:xfrm>
            <a:off x="0" y="457200"/>
            <a:ext cx="2590800" cy="762000"/>
          </a:xfrm>
          <a:ln>
            <a:noFill/>
          </a:ln>
        </p:spPr>
        <p:txBody>
          <a:bodyPr anchor="ctr"/>
          <a:lstStyle>
            <a:lvl1pPr marL="0" indent="0" algn="ctr">
              <a:buFontTx/>
              <a:buNone/>
              <a:defRPr b="1" baseline="0">
                <a:solidFill>
                  <a:srgbClr val="E8524B"/>
                </a:solidFill>
                <a:latin typeface="+mj-lt"/>
              </a:defRPr>
            </a:lvl1pPr>
            <a:lvl2pPr>
              <a:buNone/>
              <a:defRPr/>
            </a:lvl2pPr>
            <a:lvl3pPr>
              <a:buNone/>
              <a:defRPr/>
            </a:lvl3pPr>
            <a:lvl4pPr>
              <a:buNone/>
              <a:defRPr/>
            </a:lvl4pPr>
            <a:lvl5pPr>
              <a:buNone/>
              <a:defRPr/>
            </a:lvl5pPr>
          </a:lstStyle>
          <a:p>
            <a:pPr lvl="0"/>
            <a:r>
              <a:rPr lang="en-US" dirty="0" smtClean="0"/>
              <a:t>Figure #</a:t>
            </a:r>
          </a:p>
        </p:txBody>
      </p:sp>
      <p:sp>
        <p:nvSpPr>
          <p:cNvPr id="7" name="Content Placeholder 6"/>
          <p:cNvSpPr>
            <a:spLocks noGrp="1"/>
          </p:cNvSpPr>
          <p:nvPr>
            <p:ph sz="quarter" idx="13" hasCustomPrompt="1"/>
          </p:nvPr>
        </p:nvSpPr>
        <p:spPr>
          <a:xfrm>
            <a:off x="2590800" y="457200"/>
            <a:ext cx="6553200" cy="762000"/>
          </a:xfrm>
          <a:ln>
            <a:noFill/>
          </a:ln>
        </p:spPr>
        <p:txBody>
          <a:bodyPr anchor="ctr"/>
          <a:lstStyle>
            <a:lvl1pPr marL="0" indent="0" algn="ctr">
              <a:buFontTx/>
              <a:buNone/>
              <a:defRPr baseline="0">
                <a:latin typeface="+mj-lt"/>
              </a:defRPr>
            </a:lvl1pPr>
            <a:lvl2pPr>
              <a:buNone/>
              <a:defRPr/>
            </a:lvl2pPr>
            <a:lvl3pPr>
              <a:buNone/>
              <a:defRPr/>
            </a:lvl3pPr>
            <a:lvl4pPr>
              <a:buNone/>
              <a:defRPr/>
            </a:lvl4pPr>
            <a:lvl5pPr>
              <a:buNone/>
              <a:defRPr/>
            </a:lvl5pPr>
          </a:lstStyle>
          <a:p>
            <a:pPr lvl="0"/>
            <a:r>
              <a:rPr lang="en-US" dirty="0" smtClean="0"/>
              <a:t>Figure Heading</a:t>
            </a:r>
          </a:p>
        </p:txBody>
      </p:sp>
      <p:sp>
        <p:nvSpPr>
          <p:cNvPr id="6" name="Freeform 5"/>
          <p:cNvSpPr/>
          <p:nvPr userDrawn="1"/>
        </p:nvSpPr>
        <p:spPr>
          <a:xfrm>
            <a:off x="0" y="228600"/>
            <a:ext cx="91440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rgbClr val="E8524B"/>
          </a:solidFill>
          <a:ln>
            <a:solidFill>
              <a:srgbClr val="E852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0" y="1219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4"/>
          </p:nvPr>
        </p:nvSpPr>
        <p:spPr>
          <a:xfrm>
            <a:off x="609600" y="4876800"/>
            <a:ext cx="7924800" cy="1066800"/>
          </a:xfrm>
        </p:spPr>
        <p:txBody>
          <a:bodyPr anchor="ctr"/>
          <a:lstStyle>
            <a:lvl1pPr marL="0" indent="0" algn="ctr">
              <a:buFontTx/>
              <a:buNone/>
              <a:defRPr>
                <a:solidFill>
                  <a:srgbClr val="5C7E8E"/>
                </a:solidFill>
              </a:defRPr>
            </a:lvl1pPr>
            <a:lvl2pPr>
              <a:buNone/>
              <a:defRPr/>
            </a:lvl2pPr>
            <a:lvl3pPr>
              <a:buNone/>
              <a:defRPr/>
            </a:lvl3pPr>
            <a:lvl4pPr>
              <a:buNone/>
              <a:defRPr/>
            </a:lvl4pPr>
            <a:lvl5pPr>
              <a:buNone/>
              <a:defRPr/>
            </a:lvl5pPr>
          </a:lstStyle>
          <a:p>
            <a:pPr lvl="0"/>
            <a:r>
              <a:rPr lang="en-US" dirty="0" smtClean="0"/>
              <a:t>Click to edit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ummary Slide">
    <p:bg>
      <p:bgPr>
        <a:solidFill>
          <a:srgbClr val="E8524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52800" y="228600"/>
            <a:ext cx="5334000" cy="792162"/>
          </a:xfrm>
        </p:spPr>
        <p:txBody>
          <a:bodyPr/>
          <a:lstStyle>
            <a:lvl1pPr>
              <a:defRPr baseline="0">
                <a:solidFill>
                  <a:srgbClr val="E8524B"/>
                </a:solidFill>
              </a:defRPr>
            </a:lvl1pPr>
          </a:lstStyle>
          <a:p>
            <a:r>
              <a:rPr lang="en-US" dirty="0" smtClean="0"/>
              <a:t>Summary</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Content Placeholder 2"/>
          <p:cNvSpPr>
            <a:spLocks noGrp="1"/>
          </p:cNvSpPr>
          <p:nvPr>
            <p:ph idx="1"/>
          </p:nvPr>
        </p:nvSpPr>
        <p:spPr>
          <a:xfrm>
            <a:off x="457200" y="1295400"/>
            <a:ext cx="8229600" cy="4830763"/>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reeform 6"/>
          <p:cNvSpPr/>
          <p:nvPr userDrawn="1"/>
        </p:nvSpPr>
        <p:spPr>
          <a:xfrm>
            <a:off x="3352800" y="76200"/>
            <a:ext cx="5791200" cy="152400"/>
          </a:xfrm>
          <a:custGeom>
            <a:avLst/>
            <a:gdLst>
              <a:gd name="connsiteX0" fmla="*/ 0 w 8763000"/>
              <a:gd name="connsiteY0" fmla="*/ 0 h 228600"/>
              <a:gd name="connsiteX1" fmla="*/ 8763000 w 8763000"/>
              <a:gd name="connsiteY1" fmla="*/ 0 h 228600"/>
              <a:gd name="connsiteX2" fmla="*/ 8763000 w 8763000"/>
              <a:gd name="connsiteY2" fmla="*/ 228600 h 228600"/>
              <a:gd name="connsiteX3" fmla="*/ 0 w 8763000"/>
              <a:gd name="connsiteY3" fmla="*/ 228600 h 228600"/>
              <a:gd name="connsiteX4" fmla="*/ 0 w 876300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000" h="228600">
                <a:moveTo>
                  <a:pt x="0" y="0"/>
                </a:moveTo>
                <a:lnTo>
                  <a:pt x="8763000" y="0"/>
                </a:lnTo>
                <a:lnTo>
                  <a:pt x="8763000" y="228600"/>
                </a:lnTo>
                <a:lnTo>
                  <a:pt x="0" y="22860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solid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200" y="6324600"/>
            <a:ext cx="7924800" cy="501650"/>
          </a:xfrm>
          <a:prstGeom prst="rect">
            <a:avLst/>
          </a:prstGeom>
        </p:spPr>
        <p:txBody>
          <a:bodyPr vert="horz" lIns="91440" tIns="45720" rIns="91440" bIns="45720" rtlCol="0" anchor="ctr"/>
          <a:lstStyle>
            <a:lvl1pPr algn="ctr">
              <a:defRPr sz="1000">
                <a:solidFill>
                  <a:schemeClr val="tx1">
                    <a:tint val="75000"/>
                  </a:schemeClr>
                </a:solidFill>
                <a:latin typeface="Arial" pitchFamily="34" charset="0"/>
                <a:cs typeface="Arial" pitchFamily="34" charset="0"/>
              </a:defRPr>
            </a:lvl1p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6" name="TextBox 5"/>
          <p:cNvSpPr txBox="1"/>
          <p:nvPr userDrawn="1"/>
        </p:nvSpPr>
        <p:spPr>
          <a:xfrm>
            <a:off x="8305800" y="6596390"/>
            <a:ext cx="838200" cy="261610"/>
          </a:xfrm>
          <a:prstGeom prst="rect">
            <a:avLst/>
          </a:prstGeom>
          <a:noFill/>
        </p:spPr>
        <p:txBody>
          <a:bodyPr wrap="square" rtlCol="0">
            <a:spAutoFit/>
          </a:bodyPr>
          <a:lstStyle/>
          <a:p>
            <a:pPr algn="r"/>
            <a:r>
              <a:rPr lang="en-US" sz="1050" b="1" baseline="0" dirty="0" smtClean="0">
                <a:latin typeface="Times New Roman" pitchFamily="18" charset="0"/>
                <a:cs typeface="Times New Roman" pitchFamily="18" charset="0"/>
              </a:rPr>
              <a:t>20 - </a:t>
            </a:r>
            <a:fld id="{47F0489A-BB9D-45DA-BAB8-D28922513BE6}" type="slidenum">
              <a:rPr lang="en-US" sz="1050" b="1" smtClean="0">
                <a:latin typeface="Times New Roman" pitchFamily="18" charset="0"/>
                <a:cs typeface="Times New Roman" pitchFamily="18" charset="0"/>
              </a:rPr>
              <a:pPr algn="r"/>
              <a:t>‹#›</a:t>
            </a:fld>
            <a:endParaRPr lang="en-US" sz="1050" b="1" dirty="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1" r:id="rId6"/>
    <p:sldLayoutId id="2147483654" r:id="rId7"/>
    <p:sldLayoutId id="2147483655" r:id="rId8"/>
    <p:sldLayoutId id="2147483662" r:id="rId9"/>
    <p:sldLayoutId id="2147483657" r:id="rId10"/>
    <p:sldLayoutId id="2147483660" r:id="rId11"/>
    <p:sldLayoutId id="2147483656" r:id="rId12"/>
    <p:sldLayoutId id="2147483658" r:id="rId13"/>
    <p:sldLayoutId id="2147483659" r:id="rId14"/>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mtClean="0"/>
              <a:t>MANAGEMENT</a:t>
            </a:r>
            <a:endParaRPr lang="en-US" dirty="0"/>
          </a:p>
        </p:txBody>
      </p:sp>
      <p:sp>
        <p:nvSpPr>
          <p:cNvPr id="15" name="Footer Placeholder 14"/>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a:p>
        </p:txBody>
      </p:sp>
      <p:sp>
        <p:nvSpPr>
          <p:cNvPr id="5" name="Subtitle 4"/>
          <p:cNvSpPr>
            <a:spLocks noGrp="1"/>
          </p:cNvSpPr>
          <p:nvPr>
            <p:ph type="subTitle" idx="1"/>
          </p:nvPr>
        </p:nvSpPr>
        <p:spPr/>
        <p:txBody>
          <a:bodyPr/>
          <a:lstStyle/>
          <a:p>
            <a:r>
              <a:rPr lang="en-US" smtClean="0"/>
              <a:t>Ricky W. Griffin</a:t>
            </a:r>
            <a:endParaRPr lang="en-US" dirty="0"/>
          </a:p>
        </p:txBody>
      </p:sp>
      <p:sp>
        <p:nvSpPr>
          <p:cNvPr id="6" name="Content Placeholder 5"/>
          <p:cNvSpPr>
            <a:spLocks noGrp="1"/>
          </p:cNvSpPr>
          <p:nvPr>
            <p:ph sz="quarter" idx="12"/>
          </p:nvPr>
        </p:nvSpPr>
        <p:spPr/>
        <p:txBody>
          <a:bodyPr/>
          <a:lstStyle/>
          <a:p>
            <a:r>
              <a:rPr lang="en-US" smtClean="0"/>
              <a:t>TWELFTH EDITION</a:t>
            </a:r>
            <a:endParaRPr lang="en-US" dirty="0"/>
          </a:p>
        </p:txBody>
      </p:sp>
      <p:sp>
        <p:nvSpPr>
          <p:cNvPr id="13" name="Content Placeholder 12"/>
          <p:cNvSpPr>
            <a:spLocks noGrp="1"/>
          </p:cNvSpPr>
          <p:nvPr>
            <p:ph sz="quarter" idx="13"/>
          </p:nvPr>
        </p:nvSpPr>
        <p:spPr/>
        <p:txBody>
          <a:bodyPr>
            <a:normAutofit/>
          </a:bodyPr>
          <a:lstStyle/>
          <a:p>
            <a:r>
              <a:rPr lang="en-US" dirty="0" smtClean="0"/>
              <a:t>Part Six: The Controlling Process</a:t>
            </a:r>
            <a:endParaRPr lang="en-US" dirty="0"/>
          </a:p>
        </p:txBody>
      </p:sp>
      <p:sp>
        <p:nvSpPr>
          <p:cNvPr id="14" name="Content Placeholder 13"/>
          <p:cNvSpPr>
            <a:spLocks noGrp="1"/>
          </p:cNvSpPr>
          <p:nvPr>
            <p:ph sz="quarter" idx="14"/>
          </p:nvPr>
        </p:nvSpPr>
        <p:spPr>
          <a:xfrm>
            <a:off x="1295400" y="3886200"/>
            <a:ext cx="7543800" cy="1676400"/>
          </a:xfrm>
        </p:spPr>
        <p:txBody>
          <a:bodyPr/>
          <a:lstStyle/>
          <a:p>
            <a:r>
              <a:rPr lang="en-US" dirty="0" smtClean="0"/>
              <a:t>Chapter Twenty: Managing Operations, Quality, and Productivity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0" y="0"/>
            <a:ext cx="65532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20.1</a:t>
            </a:r>
            <a:endParaRPr lang="en-US" dirty="0"/>
          </a:p>
        </p:txBody>
      </p:sp>
      <p:sp>
        <p:nvSpPr>
          <p:cNvPr id="4" name="Content Placeholder 3"/>
          <p:cNvSpPr>
            <a:spLocks noGrp="1"/>
          </p:cNvSpPr>
          <p:nvPr>
            <p:ph sz="quarter" idx="13"/>
          </p:nvPr>
        </p:nvSpPr>
        <p:spPr>
          <a:xfrm>
            <a:off x="76200" y="1219200"/>
            <a:ext cx="2362200" cy="2133600"/>
          </a:xfrm>
        </p:spPr>
        <p:txBody>
          <a:bodyPr>
            <a:normAutofit/>
          </a:bodyPr>
          <a:lstStyle/>
          <a:p>
            <a:r>
              <a:rPr lang="en-US" dirty="0" smtClean="0"/>
              <a:t>Approaches to Facilities Layout</a:t>
            </a:r>
            <a:endParaRPr lang="en-US" dirty="0"/>
          </a:p>
        </p:txBody>
      </p:sp>
      <p:pic>
        <p:nvPicPr>
          <p:cNvPr id="6" name="Picture 112" descr="When a manufacturer produces large quantities of a product (such as cars or computers), it may arrange its facilities in an assembly line (product layout). In a process layout, the work&#10;(such as patients in a hospital or custom pieces of furniture) moves through various workstations. Locomotives and bridges are both manufactured in a fixed-position layout."/>
          <p:cNvPicPr>
            <a:picLocks noChangeAspect="1" noChangeArrowheads="1"/>
          </p:cNvPicPr>
          <p:nvPr/>
        </p:nvPicPr>
        <p:blipFill>
          <a:blip r:embed="rId2" cstate="print"/>
          <a:stretch>
            <a:fillRect/>
          </a:stretch>
        </p:blipFill>
        <p:spPr bwMode="auto">
          <a:xfrm>
            <a:off x="2698983" y="388485"/>
            <a:ext cx="6292617" cy="577622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Technologies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Technology</a:t>
            </a:r>
            <a:r>
              <a:rPr lang="en-US" dirty="0" smtClean="0"/>
              <a:t> </a:t>
            </a:r>
          </a:p>
          <a:p>
            <a:pPr lvl="1"/>
            <a:r>
              <a:rPr lang="en-US" dirty="0" smtClean="0"/>
              <a:t>is the set of processes and systems used to convert resources into products or services.</a:t>
            </a:r>
          </a:p>
          <a:p>
            <a:pPr lvl="1"/>
            <a:r>
              <a:rPr lang="en-US" dirty="0" smtClean="0"/>
              <a:t>Manufacturing technology.</a:t>
            </a:r>
          </a:p>
          <a:p>
            <a:pPr lvl="2"/>
            <a:r>
              <a:rPr lang="en-US" b="1" dirty="0" smtClean="0">
                <a:solidFill>
                  <a:srgbClr val="E95A53"/>
                </a:solidFill>
              </a:rPr>
              <a:t>Automation</a:t>
            </a:r>
            <a:r>
              <a:rPr lang="en-US" dirty="0" smtClean="0"/>
              <a:t> is the process of designing work so it can be partly or wholly performed by machines.</a:t>
            </a:r>
          </a:p>
          <a:p>
            <a:pPr lvl="2"/>
            <a:r>
              <a:rPr lang="en-US" b="1" dirty="0" smtClean="0">
                <a:solidFill>
                  <a:srgbClr val="E95A53"/>
                </a:solidFill>
              </a:rPr>
              <a:t>Computer assisted manufacturing </a:t>
            </a:r>
            <a:r>
              <a:rPr lang="en-US" dirty="0" smtClean="0"/>
              <a:t>relies on computers to design or manufacture products.</a:t>
            </a:r>
          </a:p>
          <a:p>
            <a:pPr lvl="2"/>
            <a:r>
              <a:rPr lang="en-US" b="1" dirty="0" smtClean="0">
                <a:solidFill>
                  <a:srgbClr val="E95A53"/>
                </a:solidFill>
              </a:rPr>
              <a:t>Robot</a:t>
            </a:r>
            <a:r>
              <a:rPr lang="en-US" dirty="0" smtClean="0"/>
              <a:t> is any artificial device performing functions ordinarily thought to be appropriate for humans.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20.2</a:t>
            </a:r>
            <a:endParaRPr lang="en-US" dirty="0"/>
          </a:p>
        </p:txBody>
      </p:sp>
      <p:sp>
        <p:nvSpPr>
          <p:cNvPr id="4" name="Content Placeholder 3"/>
          <p:cNvSpPr>
            <a:spLocks noGrp="1"/>
          </p:cNvSpPr>
          <p:nvPr>
            <p:ph sz="quarter" idx="13"/>
          </p:nvPr>
        </p:nvSpPr>
        <p:spPr/>
        <p:txBody>
          <a:bodyPr>
            <a:normAutofit fontScale="85000" lnSpcReduction="10000"/>
          </a:bodyPr>
          <a:lstStyle/>
          <a:p>
            <a:r>
              <a:rPr lang="en-US" dirty="0" smtClean="0"/>
              <a:t>A Simple Automatic Control Mechanism</a:t>
            </a:r>
            <a:endParaRPr lang="en-US" dirty="0"/>
          </a:p>
        </p:txBody>
      </p:sp>
      <p:sp>
        <p:nvSpPr>
          <p:cNvPr id="5" name="Text Placeholder 4"/>
          <p:cNvSpPr>
            <a:spLocks noGrp="1"/>
          </p:cNvSpPr>
          <p:nvPr>
            <p:ph type="body" sz="quarter" idx="14"/>
          </p:nvPr>
        </p:nvSpPr>
        <p:spPr>
          <a:xfrm>
            <a:off x="228600" y="5486400"/>
            <a:ext cx="8610600" cy="685800"/>
          </a:xfrm>
        </p:spPr>
        <p:txBody>
          <a:bodyPr>
            <a:normAutofit fontScale="92500"/>
          </a:bodyPr>
          <a:lstStyle/>
          <a:p>
            <a:r>
              <a:rPr lang="en-US" i="1" dirty="0" smtClean="0"/>
              <a:t>Feedback </a:t>
            </a:r>
            <a:r>
              <a:rPr lang="en-US" dirty="0" smtClean="0"/>
              <a:t>is a critical component of automation.</a:t>
            </a:r>
            <a:endParaRPr lang="en-US" i="1" dirty="0"/>
          </a:p>
        </p:txBody>
      </p:sp>
      <p:pic>
        <p:nvPicPr>
          <p:cNvPr id="6" name="Picture 3" descr="All automation includes feedback, information, sensors, and a control mechanism. A simple thermostat is an example of automation. Another example is Benetton’s distribution center&#10;in Italy. Orders are received, items pulled from stock and packaged for shipment, and invoices prepared and transmitted, with no human intervention."/>
          <p:cNvPicPr>
            <a:picLocks noChangeAspect="1" noChangeArrowheads="1"/>
          </p:cNvPicPr>
          <p:nvPr/>
        </p:nvPicPr>
        <p:blipFill>
          <a:blip r:embed="rId2" cstate="print"/>
          <a:stretch>
            <a:fillRect/>
          </a:stretch>
        </p:blipFill>
        <p:spPr bwMode="auto">
          <a:xfrm>
            <a:off x="414338" y="1487351"/>
            <a:ext cx="8315325" cy="38832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Technologies</a:t>
            </a:r>
            <a:endParaRPr lang="en-US" dirty="0"/>
          </a:p>
        </p:txBody>
      </p:sp>
      <p:sp>
        <p:nvSpPr>
          <p:cNvPr id="4" name="Content Placeholder 3"/>
          <p:cNvSpPr>
            <a:spLocks noGrp="1"/>
          </p:cNvSpPr>
          <p:nvPr>
            <p:ph idx="1"/>
          </p:nvPr>
        </p:nvSpPr>
        <p:spPr>
          <a:xfrm>
            <a:off x="457200" y="1600200"/>
            <a:ext cx="8382000" cy="4953000"/>
          </a:xfrm>
        </p:spPr>
        <p:txBody>
          <a:bodyPr>
            <a:normAutofit lnSpcReduction="10000"/>
          </a:bodyPr>
          <a:lstStyle/>
          <a:p>
            <a:r>
              <a:rPr lang="en-US" dirty="0" smtClean="0">
                <a:solidFill>
                  <a:srgbClr val="00A3B4"/>
                </a:solidFill>
              </a:rPr>
              <a:t>Computer-assisted manufacturing</a:t>
            </a:r>
          </a:p>
          <a:p>
            <a:pPr lvl="1"/>
            <a:r>
              <a:rPr lang="en-US" i="1" dirty="0" smtClean="0"/>
              <a:t>Computer-aided design (CAD) </a:t>
            </a:r>
          </a:p>
          <a:p>
            <a:pPr lvl="2"/>
            <a:r>
              <a:rPr lang="en-US" dirty="0" smtClean="0"/>
              <a:t>uses computers to design parts, complete products, and simulate performance.</a:t>
            </a:r>
          </a:p>
          <a:p>
            <a:pPr lvl="1"/>
            <a:r>
              <a:rPr lang="en-US" i="1" dirty="0" smtClean="0"/>
              <a:t>Computer-aided manufacturing (CAM) </a:t>
            </a:r>
          </a:p>
          <a:p>
            <a:pPr lvl="2"/>
            <a:r>
              <a:rPr lang="en-US" dirty="0" smtClean="0"/>
              <a:t>uses computers to plan and control the process.</a:t>
            </a:r>
          </a:p>
          <a:p>
            <a:pPr lvl="1"/>
            <a:r>
              <a:rPr lang="en-US" i="1" dirty="0" smtClean="0"/>
              <a:t>Computer-integrated manufacturing (CIM) </a:t>
            </a:r>
          </a:p>
          <a:p>
            <a:pPr lvl="2"/>
            <a:r>
              <a:rPr lang="en-US" dirty="0" smtClean="0"/>
              <a:t>allows for coordination of CAD and CAM.</a:t>
            </a:r>
          </a:p>
          <a:p>
            <a:pPr lvl="1"/>
            <a:r>
              <a:rPr lang="en-US" i="1" dirty="0" smtClean="0"/>
              <a:t>Flexible manufacturing systems (FMS) </a:t>
            </a:r>
          </a:p>
          <a:p>
            <a:pPr lvl="2"/>
            <a:r>
              <a:rPr lang="en-US" dirty="0" smtClean="0"/>
              <a:t>uses computers to move materials from one part of the system to another.</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Organizational Technologies</a:t>
            </a:r>
            <a:endParaRPr lang="en-US" dirty="0"/>
          </a:p>
        </p:txBody>
      </p:sp>
      <p:sp>
        <p:nvSpPr>
          <p:cNvPr id="4" name="Content Placeholder 3"/>
          <p:cNvSpPr>
            <a:spLocks noGrp="1"/>
          </p:cNvSpPr>
          <p:nvPr>
            <p:ph idx="1"/>
          </p:nvPr>
        </p:nvSpPr>
        <p:spPr/>
        <p:txBody>
          <a:bodyPr/>
          <a:lstStyle/>
          <a:p>
            <a:r>
              <a:rPr lang="en-US" dirty="0" smtClean="0"/>
              <a:t>Service technology is changing rapidly.</a:t>
            </a:r>
          </a:p>
          <a:p>
            <a:r>
              <a:rPr lang="en-US" dirty="0" smtClean="0"/>
              <a:t>Moving more and more toward automated systems and procedures.</a:t>
            </a:r>
          </a:p>
          <a:p>
            <a:pPr lvl="1"/>
            <a:r>
              <a:rPr lang="en-US" dirty="0" smtClean="0"/>
              <a:t>Examples include:</a:t>
            </a:r>
          </a:p>
          <a:p>
            <a:pPr lvl="2"/>
            <a:r>
              <a:rPr lang="en-US" dirty="0" smtClean="0"/>
              <a:t>ATMs.</a:t>
            </a:r>
          </a:p>
          <a:p>
            <a:pPr lvl="2"/>
            <a:r>
              <a:rPr lang="en-US" dirty="0" smtClean="0"/>
              <a:t>Online hotel reservations.</a:t>
            </a:r>
          </a:p>
          <a:p>
            <a:pPr lvl="2"/>
            <a:r>
              <a:rPr lang="en-US" dirty="0" smtClean="0"/>
              <a:t>Electronic textbooks, journal articles, etc. at universities.</a:t>
            </a:r>
          </a:p>
          <a:p>
            <a:pPr lvl="2"/>
            <a:r>
              <a:rPr lang="en-US" dirty="0" smtClean="0"/>
              <a:t>Hospital’s handling of patient records.</a:t>
            </a:r>
          </a:p>
          <a:p>
            <a:pPr lvl="2"/>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normAutofit fontScale="90000"/>
          </a:bodyPr>
          <a:lstStyle/>
          <a:p>
            <a:r>
              <a:rPr lang="en-US" dirty="0" smtClean="0"/>
              <a:t>Implementing Operations Systems</a:t>
            </a:r>
            <a:endParaRPr lang="en-US" dirty="0"/>
          </a:p>
        </p:txBody>
      </p:sp>
      <p:graphicFrame>
        <p:nvGraphicFramePr>
          <p:cNvPr id="5" name="Diagram 4" descr="Suppy chain management Is the process of managing operations control, resource acquisition and inventory to improve overall efficiency and effectiveness.&#10;"/>
          <p:cNvGraphicFramePr/>
          <p:nvPr/>
        </p:nvGraphicFramePr>
        <p:xfrm>
          <a:off x="762000" y="1905000"/>
          <a:ext cx="7696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Implementing Operations Systems</a:t>
            </a:r>
            <a:endParaRPr lang="en-US" dirty="0"/>
          </a:p>
        </p:txBody>
      </p:sp>
      <p:sp>
        <p:nvSpPr>
          <p:cNvPr id="4" name="Content Placeholder 3"/>
          <p:cNvSpPr>
            <a:spLocks noGrp="1"/>
          </p:cNvSpPr>
          <p:nvPr>
            <p:ph idx="1"/>
          </p:nvPr>
        </p:nvSpPr>
        <p:spPr/>
        <p:txBody>
          <a:bodyPr/>
          <a:lstStyle/>
          <a:p>
            <a:r>
              <a:rPr lang="en-US" dirty="0" smtClean="0"/>
              <a:t>Operations management works as a control if coordinated with other functions.</a:t>
            </a:r>
          </a:p>
          <a:p>
            <a:r>
              <a:rPr lang="en-US" dirty="0" smtClean="0"/>
              <a:t>Operations managers are responsible for different kinds of results depending on the strategic role of operations.</a:t>
            </a:r>
          </a:p>
          <a:p>
            <a:pPr lvl="1"/>
            <a:r>
              <a:rPr lang="en-US" dirty="0" smtClean="0"/>
              <a:t>If using bureaucratic control, accountability is defined by rules and regulations.</a:t>
            </a:r>
          </a:p>
          <a:p>
            <a:pPr lvl="1"/>
            <a:r>
              <a:rPr lang="en-US" dirty="0" smtClean="0"/>
              <a:t>If decentralized, it is understood by everyone.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Implementing Operations Systems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Purchasing management </a:t>
            </a:r>
          </a:p>
          <a:p>
            <a:pPr lvl="1"/>
            <a:r>
              <a:rPr lang="en-US" dirty="0" smtClean="0"/>
              <a:t>is concerned with buying materials/resources needed to produce products and services.</a:t>
            </a:r>
          </a:p>
          <a:p>
            <a:pPr lvl="2"/>
            <a:r>
              <a:rPr lang="en-US" dirty="0" smtClean="0"/>
              <a:t>Also called </a:t>
            </a:r>
            <a:r>
              <a:rPr lang="en-US" i="1" dirty="0" smtClean="0"/>
              <a:t>procurement.</a:t>
            </a:r>
          </a:p>
          <a:p>
            <a:pPr lvl="1"/>
            <a:r>
              <a:rPr lang="en-US" dirty="0" smtClean="0"/>
              <a:t>This is the heart of effective supply chain management.</a:t>
            </a:r>
          </a:p>
          <a:p>
            <a:pPr lvl="1"/>
            <a:r>
              <a:rPr lang="en-US" dirty="0" smtClean="0"/>
              <a:t>The manager must pay attention to</a:t>
            </a:r>
          </a:p>
          <a:p>
            <a:pPr lvl="2"/>
            <a:r>
              <a:rPr lang="en-US" dirty="0" smtClean="0"/>
              <a:t>quality, reliability of the supplier, and getting the best financial terms.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up)">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Implementing Operations Systems</a:t>
            </a:r>
            <a:endParaRPr lang="en-US" dirty="0"/>
          </a:p>
        </p:txBody>
      </p:sp>
      <p:sp>
        <p:nvSpPr>
          <p:cNvPr id="4" name="Content Placeholder 3"/>
          <p:cNvSpPr>
            <a:spLocks noGrp="1"/>
          </p:cNvSpPr>
          <p:nvPr>
            <p:ph idx="1"/>
          </p:nvPr>
        </p:nvSpPr>
        <p:spPr>
          <a:xfrm>
            <a:off x="381000" y="1600200"/>
            <a:ext cx="8686800" cy="4525963"/>
          </a:xfrm>
        </p:spPr>
        <p:txBody>
          <a:bodyPr>
            <a:normAutofit/>
          </a:bodyPr>
          <a:lstStyle/>
          <a:p>
            <a:r>
              <a:rPr lang="en-US" b="1" dirty="0" smtClean="0">
                <a:solidFill>
                  <a:srgbClr val="E95A53"/>
                </a:solidFill>
              </a:rPr>
              <a:t>Inventory control </a:t>
            </a:r>
          </a:p>
          <a:p>
            <a:pPr lvl="1"/>
            <a:r>
              <a:rPr lang="en-US" dirty="0" smtClean="0"/>
              <a:t>manages raw materials, work-in-progress, finished goods, and products in transit.</a:t>
            </a:r>
          </a:p>
          <a:p>
            <a:pPr lvl="2"/>
            <a:r>
              <a:rPr lang="en-US" dirty="0" smtClean="0"/>
              <a:t>Also called </a:t>
            </a:r>
            <a:r>
              <a:rPr lang="en-US" i="1" dirty="0" smtClean="0"/>
              <a:t>materials control</a:t>
            </a:r>
            <a:r>
              <a:rPr lang="en-US" dirty="0" smtClean="0"/>
              <a:t>.</a:t>
            </a:r>
          </a:p>
          <a:p>
            <a:pPr lvl="1"/>
            <a:r>
              <a:rPr lang="en-US" dirty="0" smtClean="0"/>
              <a:t>The </a:t>
            </a:r>
            <a:r>
              <a:rPr lang="en-US" b="1" dirty="0" smtClean="0">
                <a:solidFill>
                  <a:srgbClr val="E95A53"/>
                </a:solidFill>
              </a:rPr>
              <a:t>just-in-time (JIT) method </a:t>
            </a:r>
          </a:p>
          <a:p>
            <a:pPr lvl="2"/>
            <a:r>
              <a:rPr lang="en-US" dirty="0" smtClean="0"/>
              <a:t>has necessary materials arriving as soon as they are needed so the production process is uninterrupted.</a:t>
            </a:r>
          </a:p>
          <a:p>
            <a:pPr lvl="2"/>
            <a:r>
              <a:rPr lang="en-US" dirty="0" smtClean="0"/>
              <a:t>Reduces investment in storage space and material costs.  </a:t>
            </a:r>
          </a:p>
          <a:p>
            <a:pPr lvl="2"/>
            <a:r>
              <a:rPr lang="en-US" dirty="0" smtClean="0"/>
              <a:t>Requires high levels of coordination and cooperation.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he purpose of the Raw materials inventory is to Provide the materials needed to make the product.  The source of control is the Purchasing models and systems.&#10;The purpose of the Work in process inventory is to Enable overall production to be divided into stages of manageable size.  Sources of control are the Shop-floor control systems.&#10;The purpose of the Finished goods inventory is to Provide ready supply of products on customer demand and enable long, efficient production runs.  Sources of control are High-level production scheduling systems in conjunction with marketing.&#10;The purpose of the In transit (pipeline) inventory is to  Distribute products to customers.  Sources of control are the Transportation and distribution control systems."/>
          <p:cNvPicPr>
            <a:picLocks noChangeAspect="1"/>
          </p:cNvPicPr>
          <p:nvPr/>
        </p:nvPicPr>
        <p:blipFill>
          <a:blip r:embed="rId2" cstate="print"/>
          <a:stretch>
            <a:fillRect/>
          </a:stretch>
        </p:blipFill>
        <p:spPr>
          <a:xfrm>
            <a:off x="360012" y="1469518"/>
            <a:ext cx="8423976" cy="4626482"/>
          </a:xfrm>
          <a:prstGeom prst="rect">
            <a:avLst/>
          </a:prstGeom>
        </p:spPr>
      </p:pic>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20.1</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Inventory Types, Purposes, and Sources of Control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457200" y="1219200"/>
            <a:ext cx="8382000" cy="5105400"/>
          </a:xfrm>
        </p:spPr>
        <p:txBody>
          <a:bodyPr>
            <a:normAutofit fontScale="92500" lnSpcReduction="20000"/>
          </a:bodyPr>
          <a:lstStyle/>
          <a:p>
            <a:r>
              <a:rPr lang="en-US" dirty="0" smtClean="0"/>
              <a:t>Describe and explain the nature of operations management.</a:t>
            </a:r>
          </a:p>
          <a:p>
            <a:r>
              <a:rPr lang="en-US" dirty="0" smtClean="0"/>
              <a:t>Identify and discuss the components involved in designing effective operations systems.</a:t>
            </a:r>
          </a:p>
          <a:p>
            <a:r>
              <a:rPr lang="en-US" dirty="0" smtClean="0"/>
              <a:t>Discuss organizational technologies and their role in operations management.</a:t>
            </a:r>
          </a:p>
          <a:p>
            <a:r>
              <a:rPr lang="en-US" dirty="0" smtClean="0"/>
              <a:t>Identify and discuss the components involved in implementing operations systems through supply chain management.</a:t>
            </a:r>
          </a:p>
          <a:p>
            <a:r>
              <a:rPr lang="en-US" dirty="0" smtClean="0"/>
              <a:t>Explain the meaning and importance of managing quality and total quality management.</a:t>
            </a:r>
          </a:p>
          <a:p>
            <a:r>
              <a:rPr lang="en-US" dirty="0" smtClean="0"/>
              <a:t>Explain the meaning and importance of managing productivity, productivity trends, and ways to improve productivity.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Title 3"/>
          <p:cNvSpPr>
            <a:spLocks noGrp="1"/>
          </p:cNvSpPr>
          <p:nvPr>
            <p:ph type="title"/>
          </p:nvPr>
        </p:nvSpPr>
        <p:spPr/>
        <p:txBody>
          <a:bodyPr/>
          <a:lstStyle/>
          <a:p>
            <a:r>
              <a:rPr lang="en-US" dirty="0" smtClean="0"/>
              <a:t>Managing Total Quality</a:t>
            </a:r>
            <a:endParaRPr lang="en-US" dirty="0"/>
          </a:p>
        </p:txBody>
      </p:sp>
      <p:graphicFrame>
        <p:nvGraphicFramePr>
          <p:cNvPr id="5" name="Diagram 4" descr="Quality Is the totality of features and characteristics of a product or service that bears on its ability to satisfy stated or implied needs.&#10;"/>
          <p:cNvGraphicFramePr/>
          <p:nvPr/>
        </p:nvGraphicFramePr>
        <p:xfrm>
          <a:off x="914400" y="1981200"/>
          <a:ext cx="7010400" cy="347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20.2</a:t>
            </a:r>
            <a:endParaRPr lang="en-US" dirty="0"/>
          </a:p>
        </p:txBody>
      </p:sp>
      <p:sp>
        <p:nvSpPr>
          <p:cNvPr id="4" name="Content Placeholder 3"/>
          <p:cNvSpPr>
            <a:spLocks noGrp="1"/>
          </p:cNvSpPr>
          <p:nvPr>
            <p:ph sz="quarter" idx="13"/>
          </p:nvPr>
        </p:nvSpPr>
        <p:spPr/>
        <p:txBody>
          <a:bodyPr/>
          <a:lstStyle/>
          <a:p>
            <a:r>
              <a:rPr lang="en-US" dirty="0" smtClean="0"/>
              <a:t>Eight Dimensions of Quality</a:t>
            </a:r>
            <a:endParaRPr lang="en-US" dirty="0"/>
          </a:p>
        </p:txBody>
      </p:sp>
      <p:pic>
        <p:nvPicPr>
          <p:cNvPr id="7" name="Picture 6" descr="Performance is A product’s primary operating characteristic; examples are automobile acceleration and a television’s picture clarity.&#10;Features are Supplements to a product’s basic functioning characteristics, such as power windows on a car.&#10;Reliability is A probability of not malfunctioning during a specified period.&#10;Conformance is The degree to which a product’s design and operating characteristics meet established standards.&#10;Durability is A measure of product life.&#10;Serviceability is The speed and ease of repair.&#10;Aesthetics are How a product looks, feels, tastes, and smells.&#10;Perceived quality as seen by a customer."/>
          <p:cNvPicPr>
            <a:picLocks noChangeAspect="1"/>
          </p:cNvPicPr>
          <p:nvPr/>
        </p:nvPicPr>
        <p:blipFill>
          <a:blip r:embed="rId2" cstate="print"/>
          <a:stretch>
            <a:fillRect/>
          </a:stretch>
        </p:blipFill>
        <p:spPr>
          <a:xfrm>
            <a:off x="228958" y="1588361"/>
            <a:ext cx="8686083" cy="4279039"/>
          </a:xfrm>
          <a:prstGeom prst="rect">
            <a:avLst/>
          </a:prstGeom>
        </p:spPr>
      </p:pic>
      <p:sp>
        <p:nvSpPr>
          <p:cNvPr id="8" name="TextBox 7" descr="Source: Reprinted by permission of Harvard Business Review. Exhibit from “Competing on the Eight Dimensions of Quality,” by David A. Garvin, November/December 1987. Copyright © 1987 by the Harvard Business School Publishing Corporation; all rights reserved."/>
          <p:cNvSpPr txBox="1"/>
          <p:nvPr/>
        </p:nvSpPr>
        <p:spPr>
          <a:xfrm>
            <a:off x="304800" y="5791200"/>
            <a:ext cx="8534400" cy="369332"/>
          </a:xfrm>
          <a:prstGeom prst="rect">
            <a:avLst/>
          </a:prstGeom>
          <a:noFill/>
        </p:spPr>
        <p:txBody>
          <a:bodyPr wrap="square" rtlCol="0">
            <a:spAutoFit/>
          </a:bodyPr>
          <a:lstStyle/>
          <a:p>
            <a:r>
              <a:rPr lang="en-US" sz="900" dirty="0" smtClean="0"/>
              <a:t>Source: Reprinted by permission of </a:t>
            </a:r>
            <a:r>
              <a:rPr lang="en-US" sz="900" i="1" dirty="0" smtClean="0"/>
              <a:t>Harvard Business Review</a:t>
            </a:r>
            <a:r>
              <a:rPr lang="en-US" sz="900" dirty="0" smtClean="0"/>
              <a:t>. Exhibit from “Competing on the Eight Dimensions of Quality,” by David A. Garvin, November/December 1987. Copyright © 1987 by the Harvard Business School Publishing Corporation, all rights reserved.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Total Quality</a:t>
            </a:r>
            <a:endParaRPr lang="en-US" dirty="0"/>
          </a:p>
        </p:txBody>
      </p:sp>
      <p:sp>
        <p:nvSpPr>
          <p:cNvPr id="4" name="Content Placeholder 3"/>
          <p:cNvSpPr>
            <a:spLocks noGrp="1"/>
          </p:cNvSpPr>
          <p:nvPr>
            <p:ph idx="1"/>
          </p:nvPr>
        </p:nvSpPr>
        <p:spPr/>
        <p:txBody>
          <a:bodyPr/>
          <a:lstStyle/>
          <a:p>
            <a:r>
              <a:rPr lang="en-US" dirty="0" smtClean="0"/>
              <a:t>The </a:t>
            </a:r>
            <a:r>
              <a:rPr lang="en-US" b="1" dirty="0" smtClean="0">
                <a:solidFill>
                  <a:srgbClr val="E95A53"/>
                </a:solidFill>
              </a:rPr>
              <a:t>Malcolm </a:t>
            </a:r>
            <a:r>
              <a:rPr lang="en-US" b="1" dirty="0" err="1" smtClean="0">
                <a:solidFill>
                  <a:srgbClr val="E95A53"/>
                </a:solidFill>
              </a:rPr>
              <a:t>Baldrige</a:t>
            </a:r>
            <a:r>
              <a:rPr lang="en-US" b="1" dirty="0" smtClean="0">
                <a:solidFill>
                  <a:srgbClr val="E95A53"/>
                </a:solidFill>
              </a:rPr>
              <a:t> Award </a:t>
            </a:r>
          </a:p>
          <a:p>
            <a:pPr lvl="1"/>
            <a:r>
              <a:rPr lang="en-US" dirty="0" smtClean="0"/>
              <a:t>is given to firms who achieve major quality improvements.</a:t>
            </a:r>
          </a:p>
          <a:p>
            <a:r>
              <a:rPr lang="en-US" dirty="0" smtClean="0"/>
              <a:t>Quality is one of the most competitive points.</a:t>
            </a:r>
          </a:p>
          <a:p>
            <a:r>
              <a:rPr lang="en-US" dirty="0" smtClean="0"/>
              <a:t>Productivity and quality are related but it is possible for both to increase.</a:t>
            </a:r>
          </a:p>
          <a:p>
            <a:r>
              <a:rPr lang="en-US" dirty="0" smtClean="0"/>
              <a:t>Improved quality can lower costs.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419600"/>
            <a:ext cx="7772400" cy="977900"/>
          </a:xfrm>
        </p:spPr>
        <p:txBody>
          <a:bodyPr/>
          <a:lstStyle/>
          <a:p>
            <a:r>
              <a:rPr lang="en-US" dirty="0" smtClean="0"/>
              <a:t>Sometimes called </a:t>
            </a:r>
            <a:r>
              <a:rPr lang="en-US" b="1" dirty="0" smtClean="0">
                <a:solidFill>
                  <a:srgbClr val="E95A53"/>
                </a:solidFill>
              </a:rPr>
              <a:t>quality assurance</a:t>
            </a:r>
            <a:r>
              <a:rPr lang="en-US" b="1" dirty="0" smtClean="0"/>
              <a:t>.</a:t>
            </a:r>
            <a:endParaRPr lang="en-US" dirty="0"/>
          </a:p>
        </p:txBody>
      </p:sp>
      <p:sp>
        <p:nvSpPr>
          <p:cNvPr id="4" name="Title 3"/>
          <p:cNvSpPr>
            <a:spLocks noGrp="1"/>
          </p:cNvSpPr>
          <p:nvPr>
            <p:ph type="title"/>
          </p:nvPr>
        </p:nvSpPr>
        <p:spPr/>
        <p:txBody>
          <a:bodyPr/>
          <a:lstStyle/>
          <a:p>
            <a:r>
              <a:rPr lang="en-US" dirty="0" smtClean="0"/>
              <a:t>Managing Total Quality</a:t>
            </a:r>
            <a:endParaRPr lang="en-US" dirty="0"/>
          </a:p>
        </p:txBody>
      </p:sp>
      <p:graphicFrame>
        <p:nvGraphicFramePr>
          <p:cNvPr id="5" name="Diagram 4" descr="Total quality management or T, Q, M, Is a strategic commitment by top management to change its whole approach to business to make quality a guiding factor in everything the organization does.&#10;"/>
          <p:cNvGraphicFramePr/>
          <p:nvPr/>
        </p:nvGraphicFramePr>
        <p:xfrm>
          <a:off x="762000" y="2057400"/>
          <a:ext cx="7620000" cy="251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Figure 20.3</a:t>
            </a:r>
            <a:endParaRPr lang="en-US" dirty="0"/>
          </a:p>
        </p:txBody>
      </p:sp>
      <p:sp>
        <p:nvSpPr>
          <p:cNvPr id="4" name="Content Placeholder 3"/>
          <p:cNvSpPr>
            <a:spLocks noGrp="1"/>
          </p:cNvSpPr>
          <p:nvPr>
            <p:ph sz="quarter" idx="13"/>
          </p:nvPr>
        </p:nvSpPr>
        <p:spPr/>
        <p:txBody>
          <a:bodyPr/>
          <a:lstStyle/>
          <a:p>
            <a:r>
              <a:rPr lang="en-US" dirty="0" smtClean="0"/>
              <a:t>Total Quality Management</a:t>
            </a:r>
            <a:endParaRPr lang="en-US" dirty="0"/>
          </a:p>
        </p:txBody>
      </p:sp>
      <p:pic>
        <p:nvPicPr>
          <p:cNvPr id="6" name="Picture 58" descr="Quality is one of the most important issues facing organizations today. Total quality management, or TQM, is a comprehensive effort to enhance an organization’s product or service quality. TQM involves the five basic dimensions of strategic commitment, employee involvement, materials, technology, and methods. Each is important and must be addressed effectively if the organization expects to truly increase quality."/>
          <p:cNvPicPr>
            <a:picLocks noChangeAspect="1" noChangeArrowheads="1"/>
          </p:cNvPicPr>
          <p:nvPr/>
        </p:nvPicPr>
        <p:blipFill>
          <a:blip r:embed="rId2" cstate="print"/>
          <a:stretch>
            <a:fillRect/>
          </a:stretch>
        </p:blipFill>
        <p:spPr bwMode="auto">
          <a:xfrm>
            <a:off x="477109" y="1758950"/>
            <a:ext cx="8189782" cy="33401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TQM Tools and Techniques</a:t>
            </a:r>
            <a:endParaRPr lang="en-US" dirty="0"/>
          </a:p>
        </p:txBody>
      </p:sp>
      <p:sp>
        <p:nvSpPr>
          <p:cNvPr id="4" name="Content Placeholder 3"/>
          <p:cNvSpPr>
            <a:spLocks noGrp="1"/>
          </p:cNvSpPr>
          <p:nvPr>
            <p:ph idx="1"/>
          </p:nvPr>
        </p:nvSpPr>
        <p:spPr>
          <a:xfrm>
            <a:off x="457200" y="1600200"/>
            <a:ext cx="8229600" cy="4876800"/>
          </a:xfrm>
        </p:spPr>
        <p:txBody>
          <a:bodyPr>
            <a:normAutofit/>
          </a:bodyPr>
          <a:lstStyle/>
          <a:p>
            <a:r>
              <a:rPr lang="en-US" b="1" dirty="0" smtClean="0">
                <a:solidFill>
                  <a:srgbClr val="E95A53"/>
                </a:solidFill>
              </a:rPr>
              <a:t>Value-added analysis </a:t>
            </a:r>
          </a:p>
          <a:p>
            <a:pPr lvl="1"/>
            <a:r>
              <a:rPr lang="en-US" dirty="0" smtClean="0"/>
              <a:t>is the evaluation of all work activities, material flows, and paperwork to determine the value they add for customers.</a:t>
            </a:r>
          </a:p>
          <a:p>
            <a:r>
              <a:rPr lang="en-US" b="1" dirty="0" smtClean="0">
                <a:solidFill>
                  <a:srgbClr val="E95A53"/>
                </a:solidFill>
              </a:rPr>
              <a:t>Benchmarking </a:t>
            </a:r>
          </a:p>
          <a:p>
            <a:pPr lvl="1"/>
            <a:r>
              <a:rPr lang="en-US" dirty="0" smtClean="0"/>
              <a:t>is the process of learning how other firms do things in an exceptionally high quality manner.</a:t>
            </a:r>
          </a:p>
          <a:p>
            <a:pPr lvl="1"/>
            <a:r>
              <a:rPr lang="en-US" dirty="0" smtClean="0"/>
              <a:t>This may be direct, as in examining competing products, or indirect by examining competitors processes.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blinds(horizontal)">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linds(horizontal)">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TQM Tools and Techniques</a:t>
            </a:r>
            <a:endParaRPr lang="en-US" dirty="0"/>
          </a:p>
        </p:txBody>
      </p:sp>
      <p:sp>
        <p:nvSpPr>
          <p:cNvPr id="4" name="Content Placeholder 3"/>
          <p:cNvSpPr>
            <a:spLocks noGrp="1"/>
          </p:cNvSpPr>
          <p:nvPr>
            <p:ph idx="1"/>
          </p:nvPr>
        </p:nvSpPr>
        <p:spPr/>
        <p:txBody>
          <a:bodyPr/>
          <a:lstStyle/>
          <a:p>
            <a:r>
              <a:rPr lang="en-US" b="1" dirty="0" smtClean="0">
                <a:solidFill>
                  <a:srgbClr val="E95A53"/>
                </a:solidFill>
              </a:rPr>
              <a:t>Outsourcing </a:t>
            </a:r>
          </a:p>
          <a:p>
            <a:pPr lvl="1"/>
            <a:r>
              <a:rPr lang="en-US" dirty="0" smtClean="0"/>
              <a:t>is subcontracting services and operations to other firms that can perform them cheaper and/or better.</a:t>
            </a:r>
          </a:p>
          <a:p>
            <a:r>
              <a:rPr lang="en-US" b="1" dirty="0" smtClean="0">
                <a:solidFill>
                  <a:srgbClr val="E95A53"/>
                </a:solidFill>
              </a:rPr>
              <a:t>Cycle time </a:t>
            </a:r>
          </a:p>
          <a:p>
            <a:pPr lvl="1"/>
            <a:r>
              <a:rPr lang="en-US" dirty="0" smtClean="0"/>
              <a:t>refers to the time needed by the organization to accomplish activities such as developing, making, and distributing products or services.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Content Placeholder 2"/>
          <p:cNvSpPr>
            <a:spLocks noGrp="1"/>
          </p:cNvSpPr>
          <p:nvPr>
            <p:ph sz="quarter" idx="12"/>
          </p:nvPr>
        </p:nvSpPr>
        <p:spPr/>
        <p:txBody>
          <a:bodyPr/>
          <a:lstStyle/>
          <a:p>
            <a:r>
              <a:rPr lang="en-US" dirty="0" smtClean="0"/>
              <a:t>Table 20.3</a:t>
            </a:r>
            <a:endParaRPr lang="en-US" dirty="0"/>
          </a:p>
        </p:txBody>
      </p:sp>
      <p:sp>
        <p:nvSpPr>
          <p:cNvPr id="4" name="Content Placeholder 3"/>
          <p:cNvSpPr>
            <a:spLocks noGrp="1"/>
          </p:cNvSpPr>
          <p:nvPr>
            <p:ph sz="quarter" idx="13"/>
          </p:nvPr>
        </p:nvSpPr>
        <p:spPr/>
        <p:txBody>
          <a:bodyPr>
            <a:normAutofit fontScale="85000" lnSpcReduction="20000"/>
          </a:bodyPr>
          <a:lstStyle/>
          <a:p>
            <a:r>
              <a:rPr lang="en-US" dirty="0" smtClean="0"/>
              <a:t>Guidelines For Increasing the Speed of Operations</a:t>
            </a:r>
            <a:endParaRPr lang="en-US" dirty="0"/>
          </a:p>
        </p:txBody>
      </p:sp>
      <p:pic>
        <p:nvPicPr>
          <p:cNvPr id="7" name="Picture 6" descr="Start from scratch. It is usually easier than trying to do what the organization does now faster.&#10;Minimize the number of approvals needed to do something. The fewer people who have to approve something, the faster&#10;approval will get done.&#10;Use work teams as a basis for organization. Teamwork and cooperation work better than individual effort and conflict.&#10;Develop and adhere to a schedule. A properly designed schedule can greatly increase speed.&#10;Do not ignore distribution. Making something faster is only part of the battle.&#10;Integrate speed into the organization’s culture. If everyone understands the importance of speed, things will naturally get done more quickly."/>
          <p:cNvPicPr>
            <a:picLocks noChangeAspect="1"/>
          </p:cNvPicPr>
          <p:nvPr/>
        </p:nvPicPr>
        <p:blipFill>
          <a:blip r:embed="rId2" cstate="print"/>
          <a:stretch>
            <a:fillRect/>
          </a:stretch>
        </p:blipFill>
        <p:spPr>
          <a:xfrm>
            <a:off x="232006" y="1682848"/>
            <a:ext cx="8679987" cy="4260752"/>
          </a:xfrm>
          <a:prstGeom prst="rect">
            <a:avLst/>
          </a:prstGeom>
        </p:spPr>
      </p:pic>
      <p:sp>
        <p:nvSpPr>
          <p:cNvPr id="8" name="TextBox 7" descr="Source: From Fortune, February 13, 1989. Copyright © 1989 Time, Inc. All rights reserved."/>
          <p:cNvSpPr txBox="1"/>
          <p:nvPr/>
        </p:nvSpPr>
        <p:spPr>
          <a:xfrm>
            <a:off x="228600" y="5865168"/>
            <a:ext cx="4648200" cy="230832"/>
          </a:xfrm>
          <a:prstGeom prst="rect">
            <a:avLst/>
          </a:prstGeom>
          <a:noFill/>
        </p:spPr>
        <p:txBody>
          <a:bodyPr wrap="square" rtlCol="0">
            <a:spAutoFit/>
          </a:bodyPr>
          <a:lstStyle/>
          <a:p>
            <a:r>
              <a:rPr lang="en-US" sz="900" dirty="0" smtClean="0"/>
              <a:t>Source: From </a:t>
            </a:r>
            <a:r>
              <a:rPr lang="en-US" sz="900" i="1" dirty="0" smtClean="0"/>
              <a:t>Fortune</a:t>
            </a:r>
            <a:r>
              <a:rPr lang="en-US" sz="900" dirty="0" smtClean="0"/>
              <a:t>, February 13, 1989. Copyright © 1989 Time, Inc. All rights reserved.</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TQM Tools and Techniques</a:t>
            </a:r>
            <a:endParaRPr lang="en-US" dirty="0"/>
          </a:p>
        </p:txBody>
      </p:sp>
      <p:sp>
        <p:nvSpPr>
          <p:cNvPr id="4" name="Content Placeholder 3"/>
          <p:cNvSpPr>
            <a:spLocks noGrp="1"/>
          </p:cNvSpPr>
          <p:nvPr>
            <p:ph idx="1"/>
          </p:nvPr>
        </p:nvSpPr>
        <p:spPr>
          <a:xfrm>
            <a:off x="457200" y="1600200"/>
            <a:ext cx="8382000" cy="4525963"/>
          </a:xfrm>
        </p:spPr>
        <p:txBody>
          <a:bodyPr>
            <a:normAutofit/>
          </a:bodyPr>
          <a:lstStyle/>
          <a:p>
            <a:r>
              <a:rPr lang="en-US" b="1" dirty="0" smtClean="0">
                <a:solidFill>
                  <a:srgbClr val="E95A53"/>
                </a:solidFill>
              </a:rPr>
              <a:t>ISO 9000:2000 </a:t>
            </a:r>
          </a:p>
          <a:p>
            <a:pPr lvl="1"/>
            <a:r>
              <a:rPr lang="en-US" dirty="0" smtClean="0"/>
              <a:t>is a set of quality standards created by the International Organization for Standardization.</a:t>
            </a:r>
          </a:p>
          <a:p>
            <a:pPr lvl="1"/>
            <a:r>
              <a:rPr lang="en-US" dirty="0" smtClean="0"/>
              <a:t>Covers such areas as product testing, employee training, supplier relations and more.</a:t>
            </a:r>
          </a:p>
          <a:p>
            <a:pPr lvl="1"/>
            <a:r>
              <a:rPr lang="en-US" dirty="0" smtClean="0"/>
              <a:t>Firms apply for certification and get audited.</a:t>
            </a:r>
          </a:p>
          <a:p>
            <a:r>
              <a:rPr lang="en-US" b="1" dirty="0" smtClean="0">
                <a:solidFill>
                  <a:srgbClr val="E95A53"/>
                </a:solidFill>
              </a:rPr>
              <a:t>ISO 14000 </a:t>
            </a:r>
          </a:p>
          <a:p>
            <a:pPr lvl="1"/>
            <a:r>
              <a:rPr lang="en-US" dirty="0" smtClean="0"/>
              <a:t>is a similar set of standards for environmental performance.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TQM Tools and Techniques</a:t>
            </a:r>
            <a:endParaRPr lang="en-US" dirty="0"/>
          </a:p>
        </p:txBody>
      </p:sp>
      <p:sp>
        <p:nvSpPr>
          <p:cNvPr id="4" name="Content Placeholder 3"/>
          <p:cNvSpPr>
            <a:spLocks noGrp="1"/>
          </p:cNvSpPr>
          <p:nvPr>
            <p:ph idx="1"/>
          </p:nvPr>
        </p:nvSpPr>
        <p:spPr>
          <a:xfrm>
            <a:off x="457200" y="1600200"/>
            <a:ext cx="8686800" cy="4525963"/>
          </a:xfrm>
        </p:spPr>
        <p:txBody>
          <a:bodyPr>
            <a:normAutofit fontScale="92500" lnSpcReduction="10000"/>
          </a:bodyPr>
          <a:lstStyle/>
          <a:p>
            <a:r>
              <a:rPr lang="en-US" b="1" dirty="0" smtClean="0">
                <a:solidFill>
                  <a:srgbClr val="E95A53"/>
                </a:solidFill>
              </a:rPr>
              <a:t>Statistical quality control (SQC) </a:t>
            </a:r>
          </a:p>
          <a:p>
            <a:pPr lvl="1"/>
            <a:r>
              <a:rPr lang="en-US" dirty="0" smtClean="0"/>
              <a:t>is a set of specific techniques used to monitor quality.</a:t>
            </a:r>
          </a:p>
          <a:p>
            <a:pPr lvl="1"/>
            <a:r>
              <a:rPr lang="en-US" i="1" dirty="0" smtClean="0"/>
              <a:t>Acceptance sampling </a:t>
            </a:r>
            <a:r>
              <a:rPr lang="en-US" dirty="0" smtClean="0"/>
              <a:t>involves sampling finished goods for quality standards.</a:t>
            </a:r>
          </a:p>
          <a:p>
            <a:pPr lvl="1"/>
            <a:r>
              <a:rPr lang="en-US" i="1" dirty="0" smtClean="0"/>
              <a:t>In-process sampling </a:t>
            </a:r>
            <a:r>
              <a:rPr lang="en-US" dirty="0" smtClean="0"/>
              <a:t>involves evaluating products during production, making changes if needed.</a:t>
            </a:r>
          </a:p>
          <a:p>
            <a:r>
              <a:rPr lang="en-US" dirty="0" smtClean="0"/>
              <a:t>Six Sigma tries to limit mistakes to within six standard deviations.</a:t>
            </a:r>
          </a:p>
          <a:p>
            <a:pPr lvl="1"/>
            <a:r>
              <a:rPr lang="en-US" i="1" dirty="0" smtClean="0"/>
              <a:t>Sigma </a:t>
            </a:r>
            <a:r>
              <a:rPr lang="en-US" dirty="0" smtClean="0"/>
              <a:t>refers to standard deviations.</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114800"/>
            <a:ext cx="7772400" cy="1295400"/>
          </a:xfrm>
        </p:spPr>
        <p:txBody>
          <a:bodyPr>
            <a:normAutofit lnSpcReduction="10000"/>
          </a:bodyPr>
          <a:lstStyle/>
          <a:p>
            <a:r>
              <a:rPr lang="en-US" dirty="0" smtClean="0"/>
              <a:t>Operations management is at the core of what organizations do as they add value and create products and services.</a:t>
            </a:r>
            <a:endParaRPr lang="en-US" dirty="0"/>
          </a:p>
        </p:txBody>
      </p:sp>
      <p:sp>
        <p:nvSpPr>
          <p:cNvPr id="4" name="Title 3"/>
          <p:cNvSpPr>
            <a:spLocks noGrp="1"/>
          </p:cNvSpPr>
          <p:nvPr>
            <p:ph type="title"/>
          </p:nvPr>
        </p:nvSpPr>
        <p:spPr/>
        <p:txBody>
          <a:bodyPr>
            <a:normAutofit fontScale="90000"/>
          </a:bodyPr>
          <a:lstStyle/>
          <a:p>
            <a:r>
              <a:rPr lang="en-US" dirty="0" smtClean="0"/>
              <a:t>The Nature of Operations Management</a:t>
            </a:r>
            <a:endParaRPr lang="en-US" dirty="0"/>
          </a:p>
        </p:txBody>
      </p:sp>
      <p:graphicFrame>
        <p:nvGraphicFramePr>
          <p:cNvPr id="5" name="Diagram 4" descr="Operations management Is the total set of managerial activities used by an organization to transform resource inputs into products, services, or both.&#10;"/>
          <p:cNvGraphicFramePr/>
          <p:nvPr/>
        </p:nvGraphicFramePr>
        <p:xfrm>
          <a:off x="838200" y="1905000"/>
          <a:ext cx="7696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722313" y="4495800"/>
            <a:ext cx="7772400" cy="977900"/>
          </a:xfrm>
        </p:spPr>
        <p:txBody>
          <a:bodyPr/>
          <a:lstStyle/>
          <a:p>
            <a:r>
              <a:rPr lang="en-US" dirty="0" smtClean="0"/>
              <a:t>Productivity is often assessed at different levels of analysis and in different forms.</a:t>
            </a:r>
            <a:endParaRPr lang="en-US" dirty="0"/>
          </a:p>
        </p:txBody>
      </p:sp>
      <p:sp>
        <p:nvSpPr>
          <p:cNvPr id="4" name="Title 3"/>
          <p:cNvSpPr>
            <a:spLocks noGrp="1"/>
          </p:cNvSpPr>
          <p:nvPr>
            <p:ph type="title"/>
          </p:nvPr>
        </p:nvSpPr>
        <p:spPr/>
        <p:txBody>
          <a:bodyPr/>
          <a:lstStyle/>
          <a:p>
            <a:r>
              <a:rPr lang="en-US" dirty="0" smtClean="0"/>
              <a:t>Managing Productivity</a:t>
            </a:r>
            <a:endParaRPr lang="en-US" dirty="0"/>
          </a:p>
        </p:txBody>
      </p:sp>
      <p:graphicFrame>
        <p:nvGraphicFramePr>
          <p:cNvPr id="5" name="Diagram 4" descr="Productivity Is an economic measure of efficiency and summarizes what is produced relative to the resources used to produce it.&#10;"/>
          <p:cNvGraphicFramePr/>
          <p:nvPr/>
        </p:nvGraphicFramePr>
        <p:xfrm>
          <a:off x="762000" y="2133600"/>
          <a:ext cx="7696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Productivity</a:t>
            </a:r>
            <a:endParaRPr lang="en-US" dirty="0"/>
          </a:p>
        </p:txBody>
      </p:sp>
      <p:sp>
        <p:nvSpPr>
          <p:cNvPr id="4" name="Content Placeholder 3"/>
          <p:cNvSpPr>
            <a:spLocks noGrp="1"/>
          </p:cNvSpPr>
          <p:nvPr>
            <p:ph idx="1"/>
          </p:nvPr>
        </p:nvSpPr>
        <p:spPr/>
        <p:txBody>
          <a:bodyPr>
            <a:normAutofit lnSpcReduction="10000"/>
          </a:bodyPr>
          <a:lstStyle/>
          <a:p>
            <a:r>
              <a:rPr lang="en-US" dirty="0" smtClean="0"/>
              <a:t>The level of productivity refers to the units of analysis used to define productivity.</a:t>
            </a:r>
          </a:p>
          <a:p>
            <a:pPr lvl="1"/>
            <a:r>
              <a:rPr lang="en-US" i="1" dirty="0" smtClean="0"/>
              <a:t>Aggregate productivity </a:t>
            </a:r>
            <a:r>
              <a:rPr lang="en-US" dirty="0" smtClean="0"/>
              <a:t>is the total level of productivity achieved by a country.</a:t>
            </a:r>
          </a:p>
          <a:p>
            <a:pPr lvl="1"/>
            <a:r>
              <a:rPr lang="en-US" i="1" dirty="0" smtClean="0"/>
              <a:t>Industry productivity </a:t>
            </a:r>
            <a:r>
              <a:rPr lang="en-US" dirty="0" smtClean="0"/>
              <a:t>is total productivity achieved by all the firms in an industry.</a:t>
            </a:r>
          </a:p>
          <a:p>
            <a:pPr lvl="1"/>
            <a:r>
              <a:rPr lang="en-US" i="1" dirty="0" smtClean="0"/>
              <a:t>Company productivity </a:t>
            </a:r>
            <a:r>
              <a:rPr lang="en-US" dirty="0" smtClean="0"/>
              <a:t>is the level achieved by an individual company.</a:t>
            </a:r>
          </a:p>
          <a:p>
            <a:pPr lvl="1"/>
            <a:r>
              <a:rPr lang="en-US" i="1" dirty="0" smtClean="0"/>
              <a:t>Unit </a:t>
            </a:r>
            <a:r>
              <a:rPr lang="en-US" dirty="0" smtClean="0"/>
              <a:t>and </a:t>
            </a:r>
            <a:r>
              <a:rPr lang="en-US" i="1" dirty="0" smtClean="0"/>
              <a:t>individual productivity </a:t>
            </a:r>
            <a:r>
              <a:rPr lang="en-US" dirty="0" smtClean="0"/>
              <a:t>is achieved through a department (unit) or an individual.</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Productivity</a:t>
            </a:r>
            <a:endParaRPr lang="en-US" dirty="0"/>
          </a:p>
        </p:txBody>
      </p:sp>
      <p:sp>
        <p:nvSpPr>
          <p:cNvPr id="4" name="Content Placeholder 3"/>
          <p:cNvSpPr>
            <a:spLocks noGrp="1"/>
          </p:cNvSpPr>
          <p:nvPr>
            <p:ph idx="1"/>
          </p:nvPr>
        </p:nvSpPr>
        <p:spPr/>
        <p:txBody>
          <a:bodyPr>
            <a:normAutofit/>
          </a:bodyPr>
          <a:lstStyle/>
          <a:p>
            <a:r>
              <a:rPr lang="en-US" dirty="0" smtClean="0">
                <a:solidFill>
                  <a:srgbClr val="00A3B4"/>
                </a:solidFill>
              </a:rPr>
              <a:t>There are many forms of productivity</a:t>
            </a:r>
          </a:p>
          <a:p>
            <a:pPr lvl="1"/>
            <a:r>
              <a:rPr lang="en-US" i="1" dirty="0" smtClean="0"/>
              <a:t>Total factor productivity </a:t>
            </a:r>
            <a:r>
              <a:rPr lang="en-US" dirty="0" smtClean="0"/>
              <a:t>defines productivity as outputs divided by inputs.</a:t>
            </a:r>
          </a:p>
          <a:p>
            <a:pPr lvl="1"/>
            <a:r>
              <a:rPr lang="en-US" dirty="0" smtClean="0"/>
              <a:t>Firms also calculate partial productivity ratios using only one category of resources.</a:t>
            </a:r>
          </a:p>
          <a:p>
            <a:pPr lvl="2"/>
            <a:r>
              <a:rPr lang="en-US" dirty="0" smtClean="0"/>
              <a:t>Labor productivity is outputs divided by labor costs.</a:t>
            </a:r>
          </a:p>
          <a:p>
            <a:r>
              <a:rPr lang="en-US" dirty="0" smtClean="0">
                <a:solidFill>
                  <a:srgbClr val="00A3B4"/>
                </a:solidFill>
              </a:rPr>
              <a:t>Productivity is responsible for two things</a:t>
            </a:r>
          </a:p>
          <a:p>
            <a:pPr lvl="1"/>
            <a:r>
              <a:rPr lang="en-US" dirty="0" smtClean="0"/>
              <a:t>Organizational profitability and survival.</a:t>
            </a:r>
          </a:p>
          <a:p>
            <a:pPr lvl="1"/>
            <a:r>
              <a:rPr lang="en-US" dirty="0" smtClean="0"/>
              <a:t>People’s standard of living.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1000" fill="hold"/>
                                        <p:tgtEl>
                                          <p:spTgt spid="4">
                                            <p:txEl>
                                              <p:pRg st="4" end="4"/>
                                            </p:txEl>
                                          </p:spTgt>
                                        </p:tgtEl>
                                        <p:attrNameLst>
                                          <p:attrName>ppt_x</p:attrName>
                                        </p:attrNameLst>
                                      </p:cBhvr>
                                      <p:tavLst>
                                        <p:tav tm="0">
                                          <p:val>
                                            <p:strVal val="#ppt_x-.2"/>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Managing Productivity</a:t>
            </a:r>
            <a:endParaRPr lang="en-US" dirty="0"/>
          </a:p>
        </p:txBody>
      </p:sp>
      <p:sp>
        <p:nvSpPr>
          <p:cNvPr id="4" name="Content Placeholder 3"/>
          <p:cNvSpPr>
            <a:spLocks noGrp="1"/>
          </p:cNvSpPr>
          <p:nvPr>
            <p:ph idx="1"/>
          </p:nvPr>
        </p:nvSpPr>
        <p:spPr/>
        <p:txBody>
          <a:bodyPr/>
          <a:lstStyle/>
          <a:p>
            <a:r>
              <a:rPr lang="en-US" dirty="0" smtClean="0"/>
              <a:t>The U.S. remains one of the most productive countries in the world.</a:t>
            </a:r>
          </a:p>
          <a:p>
            <a:r>
              <a:rPr lang="en-US" dirty="0" smtClean="0"/>
              <a:t>Suggestions for improving productivity fall into two broad categories.</a:t>
            </a:r>
          </a:p>
          <a:p>
            <a:pPr lvl="1"/>
            <a:r>
              <a:rPr lang="en-US" dirty="0" smtClean="0"/>
              <a:t>R&amp;D for new products or revamp facilities.</a:t>
            </a:r>
          </a:p>
          <a:p>
            <a:pPr lvl="1"/>
            <a:r>
              <a:rPr lang="en-US" dirty="0" smtClean="0"/>
              <a:t>Increase employee involvement.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Footer Placeholder 2"/>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4" name="Content Placeholder 3"/>
          <p:cNvSpPr>
            <a:spLocks noGrp="1"/>
          </p:cNvSpPr>
          <p:nvPr>
            <p:ph idx="1"/>
          </p:nvPr>
        </p:nvSpPr>
        <p:spPr>
          <a:xfrm>
            <a:off x="304800" y="1295400"/>
            <a:ext cx="8686800" cy="4830763"/>
          </a:xfrm>
        </p:spPr>
        <p:txBody>
          <a:bodyPr>
            <a:normAutofit lnSpcReduction="10000"/>
          </a:bodyPr>
          <a:lstStyle/>
          <a:p>
            <a:r>
              <a:rPr lang="en-US" dirty="0" smtClean="0"/>
              <a:t>The chapter introduced operations management and discussed its role in general management and strategy.</a:t>
            </a:r>
          </a:p>
          <a:p>
            <a:r>
              <a:rPr lang="en-US" dirty="0" smtClean="0"/>
              <a:t>The chapter discussed, in order, </a:t>
            </a:r>
          </a:p>
          <a:p>
            <a:pPr lvl="1"/>
            <a:r>
              <a:rPr lang="en-US" dirty="0" smtClean="0"/>
              <a:t>the design of operations systems, organizational technologies, implementing operations systems.</a:t>
            </a:r>
          </a:p>
          <a:p>
            <a:r>
              <a:rPr lang="en-US" dirty="0" smtClean="0"/>
              <a:t>Various managing for quality and total quality issues were then discussed.</a:t>
            </a:r>
          </a:p>
          <a:p>
            <a:r>
              <a:rPr lang="en-US" dirty="0" smtClean="0"/>
              <a:t>The chapter closed with a discussion on productivity, closely related to quality.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normAutofit fontScale="90000"/>
          </a:bodyPr>
          <a:lstStyle/>
          <a:p>
            <a:r>
              <a:rPr lang="en-US" dirty="0" smtClean="0"/>
              <a:t>The Nature of Operations Management</a:t>
            </a:r>
            <a:endParaRPr lang="en-US" dirty="0"/>
          </a:p>
        </p:txBody>
      </p:sp>
      <p:sp>
        <p:nvSpPr>
          <p:cNvPr id="4" name="Content Placeholder 3"/>
          <p:cNvSpPr>
            <a:spLocks noGrp="1"/>
          </p:cNvSpPr>
          <p:nvPr>
            <p:ph idx="1"/>
          </p:nvPr>
        </p:nvSpPr>
        <p:spPr/>
        <p:txBody>
          <a:bodyPr>
            <a:normAutofit/>
          </a:bodyPr>
          <a:lstStyle/>
          <a:p>
            <a:r>
              <a:rPr lang="en-US" dirty="0" smtClean="0"/>
              <a:t>Operations management provides utility to the organization.</a:t>
            </a:r>
          </a:p>
          <a:p>
            <a:pPr lvl="1"/>
            <a:r>
              <a:rPr lang="en-US" dirty="0" smtClean="0"/>
              <a:t>In manufacturing it provides form utility.</a:t>
            </a:r>
          </a:p>
          <a:p>
            <a:pPr lvl="1"/>
            <a:r>
              <a:rPr lang="en-US" dirty="0" smtClean="0"/>
              <a:t>It provides time and place utility in a service.</a:t>
            </a:r>
          </a:p>
          <a:p>
            <a:r>
              <a:rPr lang="en-US" b="1" dirty="0" smtClean="0">
                <a:solidFill>
                  <a:srgbClr val="E95A53"/>
                </a:solidFill>
              </a:rPr>
              <a:t>Manufacturing</a:t>
            </a:r>
          </a:p>
          <a:p>
            <a:pPr lvl="1"/>
            <a:r>
              <a:rPr lang="en-US" dirty="0" smtClean="0"/>
              <a:t>transforms inputs into tangible outputs.</a:t>
            </a:r>
          </a:p>
          <a:p>
            <a:r>
              <a:rPr lang="en-US" dirty="0" smtClean="0"/>
              <a:t>A </a:t>
            </a:r>
            <a:r>
              <a:rPr lang="en-US" b="1" dirty="0" smtClean="0">
                <a:solidFill>
                  <a:srgbClr val="E95A53"/>
                </a:solidFill>
              </a:rPr>
              <a:t>service organization </a:t>
            </a:r>
          </a:p>
          <a:p>
            <a:pPr lvl="1"/>
            <a:r>
              <a:rPr lang="en-US" dirty="0" smtClean="0"/>
              <a:t>transforms resources into intangible output.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normAutofit fontScale="90000"/>
          </a:bodyPr>
          <a:lstStyle/>
          <a:p>
            <a:r>
              <a:rPr lang="en-US" dirty="0" smtClean="0"/>
              <a:t>The Nature of Operations Management</a:t>
            </a:r>
            <a:endParaRPr lang="en-US" dirty="0"/>
          </a:p>
        </p:txBody>
      </p:sp>
      <p:sp>
        <p:nvSpPr>
          <p:cNvPr id="4" name="Content Placeholder 3"/>
          <p:cNvSpPr>
            <a:spLocks noGrp="1"/>
          </p:cNvSpPr>
          <p:nvPr>
            <p:ph idx="1"/>
          </p:nvPr>
        </p:nvSpPr>
        <p:spPr/>
        <p:txBody>
          <a:bodyPr/>
          <a:lstStyle/>
          <a:p>
            <a:r>
              <a:rPr lang="en-US" dirty="0" smtClean="0">
                <a:solidFill>
                  <a:srgbClr val="00A3B4"/>
                </a:solidFill>
              </a:rPr>
              <a:t>Operations management is very important</a:t>
            </a:r>
          </a:p>
          <a:p>
            <a:pPr lvl="1"/>
            <a:r>
              <a:rPr lang="en-US" dirty="0" smtClean="0"/>
              <a:t>It directly impacts competitiveness, quality, and productivity.</a:t>
            </a:r>
          </a:p>
          <a:p>
            <a:pPr lvl="1"/>
            <a:r>
              <a:rPr lang="en-US" dirty="0" smtClean="0"/>
              <a:t>It directly influences the organization’s overall effectiveness.</a:t>
            </a:r>
          </a:p>
          <a:p>
            <a:pPr lvl="1"/>
            <a:r>
              <a:rPr lang="en-US" dirty="0" smtClean="0"/>
              <a:t>Strategy affects operations management and operations management affects strategy.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ext Placeholder 2"/>
          <p:cNvSpPr>
            <a:spLocks noGrp="1"/>
          </p:cNvSpPr>
          <p:nvPr>
            <p:ph type="body" idx="1"/>
          </p:nvPr>
        </p:nvSpPr>
        <p:spPr>
          <a:xfrm>
            <a:off x="304801" y="1524000"/>
            <a:ext cx="2514599" cy="4419600"/>
          </a:xfrm>
        </p:spPr>
        <p:txBody>
          <a:bodyPr>
            <a:normAutofit/>
          </a:bodyPr>
          <a:lstStyle/>
          <a:p>
            <a:r>
              <a:rPr lang="en-US" dirty="0" smtClean="0"/>
              <a:t>The goal of operations managers includes both efficiency and effectiveness.</a:t>
            </a:r>
            <a:endParaRPr lang="en-US" dirty="0"/>
          </a:p>
        </p:txBody>
      </p:sp>
      <p:sp>
        <p:nvSpPr>
          <p:cNvPr id="4" name="Title 3"/>
          <p:cNvSpPr>
            <a:spLocks noGrp="1"/>
          </p:cNvSpPr>
          <p:nvPr>
            <p:ph type="title"/>
          </p:nvPr>
        </p:nvSpPr>
        <p:spPr/>
        <p:txBody>
          <a:bodyPr/>
          <a:lstStyle/>
          <a:p>
            <a:r>
              <a:rPr lang="en-US" dirty="0" smtClean="0"/>
              <a:t>Designing Operations Systems</a:t>
            </a:r>
            <a:endParaRPr lang="en-US" dirty="0"/>
          </a:p>
        </p:txBody>
      </p:sp>
      <p:graphicFrame>
        <p:nvGraphicFramePr>
          <p:cNvPr id="5" name="Diagram 4" descr="Decisions include the product-service mix, capacity and facilities."/>
          <p:cNvGraphicFramePr/>
          <p:nvPr/>
        </p:nvGraphicFramePr>
        <p:xfrm>
          <a:off x="2895600" y="1397000"/>
          <a:ext cx="5638800" cy="469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Designing Operations Systems</a:t>
            </a:r>
            <a:endParaRPr lang="en-US" dirty="0"/>
          </a:p>
        </p:txBody>
      </p:sp>
      <p:sp>
        <p:nvSpPr>
          <p:cNvPr id="4" name="Content Placeholder 3"/>
          <p:cNvSpPr>
            <a:spLocks noGrp="1"/>
          </p:cNvSpPr>
          <p:nvPr>
            <p:ph idx="1"/>
          </p:nvPr>
        </p:nvSpPr>
        <p:spPr/>
        <p:txBody>
          <a:bodyPr/>
          <a:lstStyle/>
          <a:p>
            <a:r>
              <a:rPr lang="en-US" dirty="0" smtClean="0"/>
              <a:t>The </a:t>
            </a:r>
            <a:r>
              <a:rPr lang="en-US" b="1" dirty="0" smtClean="0">
                <a:solidFill>
                  <a:srgbClr val="E95A53"/>
                </a:solidFill>
              </a:rPr>
              <a:t>product-service mix </a:t>
            </a:r>
          </a:p>
          <a:p>
            <a:pPr lvl="1"/>
            <a:r>
              <a:rPr lang="en-US" dirty="0" smtClean="0"/>
              <a:t>determines how many and what kinds of products and services, or both, to offer.</a:t>
            </a:r>
          </a:p>
          <a:p>
            <a:pPr lvl="2"/>
            <a:r>
              <a:rPr lang="en-US" dirty="0" smtClean="0"/>
              <a:t>Based on corporate, business and marketing strategies.</a:t>
            </a:r>
          </a:p>
          <a:p>
            <a:r>
              <a:rPr lang="en-US" b="1" dirty="0" smtClean="0">
                <a:solidFill>
                  <a:srgbClr val="E95A53"/>
                </a:solidFill>
              </a:rPr>
              <a:t>Capacity</a:t>
            </a:r>
            <a:r>
              <a:rPr lang="en-US" dirty="0" smtClean="0"/>
              <a:t> decisions </a:t>
            </a:r>
          </a:p>
          <a:p>
            <a:pPr lvl="1"/>
            <a:r>
              <a:rPr lang="en-US" dirty="0" smtClean="0"/>
              <a:t>involve choosing the amount of products, services, or both that can be produced.</a:t>
            </a:r>
          </a:p>
          <a:p>
            <a:pPr lvl="2"/>
            <a:r>
              <a:rPr lang="en-US" dirty="0" smtClean="0"/>
              <a:t>A critical decision, based on demand.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2017 Cengage Learning. All rights reserved. May not be copied, scanned, or duplicated, in whole or in part, except for use as permitted in a license distributed with a certain product or service or otherwise on a password-protected website for classroom use.</a:t>
            </a:r>
            <a:endParaRPr lang="en-US" dirty="0" smtClean="0"/>
          </a:p>
        </p:txBody>
      </p:sp>
      <p:sp>
        <p:nvSpPr>
          <p:cNvPr id="3" name="Title 2"/>
          <p:cNvSpPr>
            <a:spLocks noGrp="1"/>
          </p:cNvSpPr>
          <p:nvPr>
            <p:ph type="title"/>
          </p:nvPr>
        </p:nvSpPr>
        <p:spPr/>
        <p:txBody>
          <a:bodyPr/>
          <a:lstStyle/>
          <a:p>
            <a:r>
              <a:rPr lang="en-US" dirty="0" smtClean="0"/>
              <a:t>Facilities Decisions</a:t>
            </a:r>
            <a:endParaRPr lang="en-US" dirty="0"/>
          </a:p>
        </p:txBody>
      </p:sp>
      <p:sp>
        <p:nvSpPr>
          <p:cNvPr id="4" name="Content Placeholder 3"/>
          <p:cNvSpPr>
            <a:spLocks noGrp="1"/>
          </p:cNvSpPr>
          <p:nvPr>
            <p:ph idx="1"/>
          </p:nvPr>
        </p:nvSpPr>
        <p:spPr>
          <a:xfrm>
            <a:off x="457200" y="1600200"/>
            <a:ext cx="8382000" cy="4525963"/>
          </a:xfrm>
        </p:spPr>
        <p:txBody>
          <a:bodyPr>
            <a:normAutofit lnSpcReduction="10000"/>
          </a:bodyPr>
          <a:lstStyle/>
          <a:p>
            <a:r>
              <a:rPr lang="en-US" b="1" dirty="0" smtClean="0">
                <a:solidFill>
                  <a:srgbClr val="E95A53"/>
                </a:solidFill>
              </a:rPr>
              <a:t>Facilities </a:t>
            </a:r>
          </a:p>
          <a:p>
            <a:pPr lvl="1"/>
            <a:r>
              <a:rPr lang="en-US" dirty="0" smtClean="0"/>
              <a:t>are the physical locations where products or services are created, stored, and distributed.</a:t>
            </a:r>
          </a:p>
          <a:p>
            <a:pPr lvl="1"/>
            <a:r>
              <a:rPr lang="en-US" dirty="0" smtClean="0"/>
              <a:t>Decisions pertain to facility location and layout.</a:t>
            </a:r>
          </a:p>
          <a:p>
            <a:pPr lvl="1"/>
            <a:r>
              <a:rPr lang="en-US" b="1" dirty="0" smtClean="0">
                <a:solidFill>
                  <a:srgbClr val="E95A53"/>
                </a:solidFill>
              </a:rPr>
              <a:t>Location </a:t>
            </a:r>
            <a:r>
              <a:rPr lang="en-US" dirty="0" smtClean="0"/>
              <a:t>is the organization’s physical positioning or geographic site.</a:t>
            </a:r>
          </a:p>
          <a:p>
            <a:pPr lvl="2"/>
            <a:r>
              <a:rPr lang="en-US" dirty="0" smtClean="0"/>
              <a:t>A company may need to be near amenities such as a railroad, or an airport.</a:t>
            </a:r>
          </a:p>
          <a:p>
            <a:pPr lvl="2"/>
            <a:r>
              <a:rPr lang="en-US" dirty="0" smtClean="0"/>
              <a:t>Some companies may need to locate near their customers.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blinds(horizontal)">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linds(horizontal)">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blinds(horizontal)">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blinds(horizontal)">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blinds(horizontal)">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 2017 Cengage Learning. All rights reserved. May not be copied, scanned, or duplicated, in whole or in part, except for use as permitted in a license distributed with a certain product or service or otherwise on a password-protected website for classroom use.</a:t>
            </a:r>
          </a:p>
        </p:txBody>
      </p:sp>
      <p:sp>
        <p:nvSpPr>
          <p:cNvPr id="3" name="Title 2"/>
          <p:cNvSpPr>
            <a:spLocks noGrp="1"/>
          </p:cNvSpPr>
          <p:nvPr>
            <p:ph type="title"/>
          </p:nvPr>
        </p:nvSpPr>
        <p:spPr/>
        <p:txBody>
          <a:bodyPr/>
          <a:lstStyle/>
          <a:p>
            <a:r>
              <a:rPr lang="en-US" dirty="0" smtClean="0"/>
              <a:t>Facilities Decisions</a:t>
            </a:r>
            <a:endParaRPr lang="en-US" dirty="0"/>
          </a:p>
        </p:txBody>
      </p:sp>
      <p:sp>
        <p:nvSpPr>
          <p:cNvPr id="4" name="Content Placeholder 3"/>
          <p:cNvSpPr>
            <a:spLocks noGrp="1"/>
          </p:cNvSpPr>
          <p:nvPr>
            <p:ph idx="1"/>
          </p:nvPr>
        </p:nvSpPr>
        <p:spPr>
          <a:xfrm>
            <a:off x="381000" y="1600200"/>
            <a:ext cx="8686800" cy="4525963"/>
          </a:xfrm>
        </p:spPr>
        <p:txBody>
          <a:bodyPr/>
          <a:lstStyle/>
          <a:p>
            <a:r>
              <a:rPr lang="en-US" b="1" dirty="0" smtClean="0">
                <a:solidFill>
                  <a:srgbClr val="E95A53"/>
                </a:solidFill>
              </a:rPr>
              <a:t>Layout </a:t>
            </a:r>
          </a:p>
          <a:p>
            <a:pPr lvl="1"/>
            <a:r>
              <a:rPr lang="en-US" dirty="0" smtClean="0"/>
              <a:t>is the physical configuration of the facilities, the arrangement of equipment, or both.</a:t>
            </a:r>
          </a:p>
          <a:p>
            <a:pPr lvl="1"/>
            <a:r>
              <a:rPr lang="en-US" b="1" dirty="0" smtClean="0">
                <a:solidFill>
                  <a:srgbClr val="E95A53"/>
                </a:solidFill>
              </a:rPr>
              <a:t>Product layout</a:t>
            </a:r>
            <a:r>
              <a:rPr lang="en-US" dirty="0" smtClean="0">
                <a:solidFill>
                  <a:srgbClr val="E95A53"/>
                </a:solidFill>
              </a:rPr>
              <a:t> </a:t>
            </a:r>
            <a:r>
              <a:rPr lang="en-US" dirty="0" smtClean="0"/>
              <a:t>is arranged around the product.</a:t>
            </a:r>
          </a:p>
          <a:p>
            <a:pPr lvl="1"/>
            <a:r>
              <a:rPr lang="en-US" b="1" dirty="0" smtClean="0">
                <a:solidFill>
                  <a:srgbClr val="E95A53"/>
                </a:solidFill>
              </a:rPr>
              <a:t>Process layout </a:t>
            </a:r>
            <a:r>
              <a:rPr lang="en-US" dirty="0" smtClean="0"/>
              <a:t>is arranged around the process.</a:t>
            </a:r>
          </a:p>
          <a:p>
            <a:pPr lvl="1"/>
            <a:r>
              <a:rPr lang="en-US" b="1" dirty="0" smtClean="0">
                <a:solidFill>
                  <a:srgbClr val="E95A53"/>
                </a:solidFill>
              </a:rPr>
              <a:t>Fixed-position layout </a:t>
            </a:r>
            <a:r>
              <a:rPr lang="en-US" dirty="0" smtClean="0"/>
              <a:t>is arranged around a single work area.</a:t>
            </a:r>
          </a:p>
          <a:p>
            <a:pPr lvl="1"/>
            <a:r>
              <a:rPr lang="en-US" b="1" dirty="0" smtClean="0">
                <a:solidFill>
                  <a:srgbClr val="E95A53"/>
                </a:solidFill>
              </a:rPr>
              <a:t>Cellular layout </a:t>
            </a:r>
            <a:r>
              <a:rPr lang="en-US" dirty="0" smtClean="0"/>
              <a:t>is used when families of products follow similar flow paths.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up)">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up)">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up)">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up)">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TotalTime>
  <Words>3233</Words>
  <Application>Microsoft Office PowerPoint</Application>
  <PresentationFormat>On-screen Show (4:3)</PresentationFormat>
  <Paragraphs>220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MANAGEMENT</vt:lpstr>
      <vt:lpstr>Learning Outcomes</vt:lpstr>
      <vt:lpstr>The Nature of Operations Management</vt:lpstr>
      <vt:lpstr>The Nature of Operations Management</vt:lpstr>
      <vt:lpstr>The Nature of Operations Management</vt:lpstr>
      <vt:lpstr>Designing Operations Systems</vt:lpstr>
      <vt:lpstr>Designing Operations Systems</vt:lpstr>
      <vt:lpstr>Facilities Decisions</vt:lpstr>
      <vt:lpstr>Facilities Decisions</vt:lpstr>
      <vt:lpstr>Slide 10</vt:lpstr>
      <vt:lpstr>Organizational Technologies</vt:lpstr>
      <vt:lpstr>Slide 12</vt:lpstr>
      <vt:lpstr>Organizational Technologies</vt:lpstr>
      <vt:lpstr>Organizational Technologies</vt:lpstr>
      <vt:lpstr>Implementing Operations Systems</vt:lpstr>
      <vt:lpstr>Implementing Operations Systems</vt:lpstr>
      <vt:lpstr>Implementing Operations Systems</vt:lpstr>
      <vt:lpstr>Implementing Operations Systems</vt:lpstr>
      <vt:lpstr>Slide 19</vt:lpstr>
      <vt:lpstr>Managing Total Quality</vt:lpstr>
      <vt:lpstr>Slide 21</vt:lpstr>
      <vt:lpstr>Managing Total Quality</vt:lpstr>
      <vt:lpstr>Managing Total Quality</vt:lpstr>
      <vt:lpstr>Slide 24</vt:lpstr>
      <vt:lpstr>TQM Tools and Techniques</vt:lpstr>
      <vt:lpstr>TQM Tools and Techniques</vt:lpstr>
      <vt:lpstr>Slide 27</vt:lpstr>
      <vt:lpstr>TQM Tools and Techniques</vt:lpstr>
      <vt:lpstr>TQM Tools and Techniques</vt:lpstr>
      <vt:lpstr>Managing Productivity</vt:lpstr>
      <vt:lpstr>Managing Productivity</vt:lpstr>
      <vt:lpstr>Managing Productivity</vt:lpstr>
      <vt:lpstr>Managing Productivity</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88</cp:revision>
  <dcterms:created xsi:type="dcterms:W3CDTF">2015-05-20T15:20:11Z</dcterms:created>
  <dcterms:modified xsi:type="dcterms:W3CDTF">2015-10-27T18:18:31Z</dcterms:modified>
</cp:coreProperties>
</file>