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7" d="100"/>
          <a:sy n="87" d="100"/>
        </p:scale>
        <p:origin x="9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63F198-CBB6-467A-91D8-02F29E78E339}"/>
              </a:ext>
            </a:extLst>
          </p:cNvPr>
          <p:cNvPicPr>
            <a:picLocks noChangeAspect="1"/>
          </p:cNvPicPr>
          <p:nvPr/>
        </p:nvPicPr>
        <p:blipFill>
          <a:blip r:embed="rId4"/>
          <a:stretch>
            <a:fillRect/>
          </a:stretch>
        </p:blipFill>
        <p:spPr>
          <a:xfrm>
            <a:off x="9075174" y="3741174"/>
            <a:ext cx="3116826" cy="3116826"/>
          </a:xfrm>
          <a:prstGeom prst="rect">
            <a:avLst/>
          </a:prstGeom>
        </p:spPr>
      </p:pic>
      <p:sp>
        <p:nvSpPr>
          <p:cNvPr id="2" name="Title 1">
            <a:extLst>
              <a:ext uri="{FF2B5EF4-FFF2-40B4-BE49-F238E27FC236}">
                <a16:creationId xmlns:a16="http://schemas.microsoft.com/office/drawing/2014/main" id="{D523BBBF-30A5-47DE-A597-E15C829A6E61}"/>
              </a:ext>
            </a:extLst>
          </p:cNvPr>
          <p:cNvSpPr>
            <a:spLocks noGrp="1"/>
          </p:cNvSpPr>
          <p:nvPr>
            <p:ph type="ctrTitle"/>
          </p:nvPr>
        </p:nvSpPr>
        <p:spPr/>
        <p:txBody>
          <a:bodyPr/>
          <a:lstStyle/>
          <a:p>
            <a:pPr algn="ctr"/>
            <a:r>
              <a:rPr lang="en-US" dirty="0"/>
              <a:t>General Motors</a:t>
            </a:r>
          </a:p>
        </p:txBody>
      </p:sp>
      <p:sp>
        <p:nvSpPr>
          <p:cNvPr id="3" name="Subtitle 2">
            <a:extLst>
              <a:ext uri="{FF2B5EF4-FFF2-40B4-BE49-F238E27FC236}">
                <a16:creationId xmlns:a16="http://schemas.microsoft.com/office/drawing/2014/main" id="{BF48C89E-3FAC-4356-AAC1-D1AB095C520C}"/>
              </a:ext>
            </a:extLst>
          </p:cNvPr>
          <p:cNvSpPr>
            <a:spLocks noGrp="1"/>
          </p:cNvSpPr>
          <p:nvPr>
            <p:ph type="subTitle" idx="1"/>
          </p:nvPr>
        </p:nvSpPr>
        <p:spPr/>
        <p:txBody>
          <a:bodyPr>
            <a:normAutofit lnSpcReduction="10000"/>
          </a:bodyPr>
          <a:lstStyle/>
          <a:p>
            <a:pPr algn="ctr"/>
            <a:r>
              <a:rPr lang="en-US" dirty="0" err="1"/>
              <a:t>Bioncha</a:t>
            </a:r>
            <a:r>
              <a:rPr lang="en-US" dirty="0"/>
              <a:t> Benally</a:t>
            </a:r>
          </a:p>
          <a:p>
            <a:pPr algn="ctr"/>
            <a:r>
              <a:rPr lang="en-US" dirty="0"/>
              <a:t>Steven Gonzales</a:t>
            </a:r>
          </a:p>
          <a:p>
            <a:pPr algn="ctr"/>
            <a:r>
              <a:rPr lang="en-US" dirty="0"/>
              <a:t>Natasha Lee-Arthur</a:t>
            </a:r>
          </a:p>
        </p:txBody>
      </p:sp>
      <p:pic>
        <p:nvPicPr>
          <p:cNvPr id="6" name="GM slide1">
            <a:hlinkClick r:id="" action="ppaction://media"/>
            <a:extLst>
              <a:ext uri="{FF2B5EF4-FFF2-40B4-BE49-F238E27FC236}">
                <a16:creationId xmlns:a16="http://schemas.microsoft.com/office/drawing/2014/main" id="{ACD6638A-CF46-4623-879F-A631D06E0C87}"/>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91238" y="5680113"/>
            <a:ext cx="609600" cy="609600"/>
          </a:xfrm>
          <a:prstGeom prst="rect">
            <a:avLst/>
          </a:prstGeom>
        </p:spPr>
      </p:pic>
    </p:spTree>
    <p:extLst>
      <p:ext uri="{BB962C8B-B14F-4D97-AF65-F5344CB8AC3E}">
        <p14:creationId xmlns:p14="http://schemas.microsoft.com/office/powerpoint/2010/main" val="413245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607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C055D-2110-4A74-9A70-249886328C52}"/>
              </a:ext>
            </a:extLst>
          </p:cNvPr>
          <p:cNvSpPr>
            <a:spLocks noGrp="1"/>
          </p:cNvSpPr>
          <p:nvPr>
            <p:ph type="title"/>
          </p:nvPr>
        </p:nvSpPr>
        <p:spPr/>
        <p:txBody>
          <a:bodyPr/>
          <a:lstStyle/>
          <a:p>
            <a:r>
              <a:rPr lang="en-US" dirty="0"/>
              <a:t>Opportunities and Threats</a:t>
            </a:r>
          </a:p>
        </p:txBody>
      </p:sp>
      <p:sp>
        <p:nvSpPr>
          <p:cNvPr id="4" name="Text Placeholder 3">
            <a:extLst>
              <a:ext uri="{FF2B5EF4-FFF2-40B4-BE49-F238E27FC236}">
                <a16:creationId xmlns:a16="http://schemas.microsoft.com/office/drawing/2014/main" id="{AE1E5E8F-8215-40E7-A0AA-51C39EF3A3CC}"/>
              </a:ext>
            </a:extLst>
          </p:cNvPr>
          <p:cNvSpPr>
            <a:spLocks noGrp="1"/>
          </p:cNvSpPr>
          <p:nvPr>
            <p:ph type="body" idx="1"/>
          </p:nvPr>
        </p:nvSpPr>
        <p:spPr/>
        <p:txBody>
          <a:bodyPr/>
          <a:lstStyle/>
          <a:p>
            <a:r>
              <a:rPr lang="en-US" dirty="0"/>
              <a:t>Opportunities</a:t>
            </a:r>
          </a:p>
        </p:txBody>
      </p:sp>
      <p:sp>
        <p:nvSpPr>
          <p:cNvPr id="5" name="Content Placeholder 4">
            <a:extLst>
              <a:ext uri="{FF2B5EF4-FFF2-40B4-BE49-F238E27FC236}">
                <a16:creationId xmlns:a16="http://schemas.microsoft.com/office/drawing/2014/main" id="{968C0B92-32DD-4B32-9B4F-B7FE8EE726E2}"/>
              </a:ext>
            </a:extLst>
          </p:cNvPr>
          <p:cNvSpPr>
            <a:spLocks noGrp="1"/>
          </p:cNvSpPr>
          <p:nvPr>
            <p:ph sz="half" idx="2"/>
          </p:nvPr>
        </p:nvSpPr>
        <p:spPr/>
        <p:txBody>
          <a:bodyPr/>
          <a:lstStyle/>
          <a:p>
            <a:r>
              <a:rPr lang="en-US" dirty="0"/>
              <a:t>Low fuel prices in Europe</a:t>
            </a:r>
          </a:p>
          <a:p>
            <a:r>
              <a:rPr lang="en-US" dirty="0"/>
              <a:t>Employee/Manager relations</a:t>
            </a:r>
          </a:p>
          <a:p>
            <a:r>
              <a:rPr lang="en-US" dirty="0"/>
              <a:t>Expansion in the Indian market</a:t>
            </a:r>
          </a:p>
        </p:txBody>
      </p:sp>
      <p:sp>
        <p:nvSpPr>
          <p:cNvPr id="6" name="Text Placeholder 5">
            <a:extLst>
              <a:ext uri="{FF2B5EF4-FFF2-40B4-BE49-F238E27FC236}">
                <a16:creationId xmlns:a16="http://schemas.microsoft.com/office/drawing/2014/main" id="{5442BE61-A603-4D47-BE05-C1C6266E6D0D}"/>
              </a:ext>
            </a:extLst>
          </p:cNvPr>
          <p:cNvSpPr>
            <a:spLocks noGrp="1"/>
          </p:cNvSpPr>
          <p:nvPr>
            <p:ph type="body" sz="quarter" idx="3"/>
          </p:nvPr>
        </p:nvSpPr>
        <p:spPr/>
        <p:txBody>
          <a:bodyPr/>
          <a:lstStyle/>
          <a:p>
            <a:r>
              <a:rPr lang="en-US" dirty="0"/>
              <a:t>Threats</a:t>
            </a:r>
          </a:p>
        </p:txBody>
      </p:sp>
      <p:sp>
        <p:nvSpPr>
          <p:cNvPr id="7" name="Content Placeholder 6">
            <a:extLst>
              <a:ext uri="{FF2B5EF4-FFF2-40B4-BE49-F238E27FC236}">
                <a16:creationId xmlns:a16="http://schemas.microsoft.com/office/drawing/2014/main" id="{B717144E-EA86-435F-8907-DA0E0F0CF62D}"/>
              </a:ext>
            </a:extLst>
          </p:cNvPr>
          <p:cNvSpPr>
            <a:spLocks noGrp="1"/>
          </p:cNvSpPr>
          <p:nvPr>
            <p:ph sz="quarter" idx="4"/>
          </p:nvPr>
        </p:nvSpPr>
        <p:spPr/>
        <p:txBody>
          <a:bodyPr/>
          <a:lstStyle/>
          <a:p>
            <a:r>
              <a:rPr lang="en-US" dirty="0"/>
              <a:t>Increasing competition</a:t>
            </a:r>
          </a:p>
          <a:p>
            <a:r>
              <a:rPr lang="en-US" dirty="0"/>
              <a:t>Fluctuating exchange rates</a:t>
            </a:r>
          </a:p>
          <a:p>
            <a:r>
              <a:rPr lang="en-US" dirty="0"/>
              <a:t>Increasing government regulations</a:t>
            </a:r>
          </a:p>
          <a:p>
            <a:r>
              <a:rPr lang="en-US" dirty="0"/>
              <a:t>Rising fuel prices</a:t>
            </a:r>
          </a:p>
        </p:txBody>
      </p:sp>
      <p:pic>
        <p:nvPicPr>
          <p:cNvPr id="8" name="Picture 7">
            <a:extLst>
              <a:ext uri="{FF2B5EF4-FFF2-40B4-BE49-F238E27FC236}">
                <a16:creationId xmlns:a16="http://schemas.microsoft.com/office/drawing/2014/main" id="{69D5DC80-9E98-4E26-B7B9-1C377D613002}"/>
              </a:ext>
            </a:extLst>
          </p:cNvPr>
          <p:cNvPicPr>
            <a:picLocks noChangeAspect="1"/>
          </p:cNvPicPr>
          <p:nvPr/>
        </p:nvPicPr>
        <p:blipFill>
          <a:blip r:embed="rId2"/>
          <a:stretch>
            <a:fillRect/>
          </a:stretch>
        </p:blipFill>
        <p:spPr>
          <a:xfrm>
            <a:off x="9075174" y="3741174"/>
            <a:ext cx="3116826" cy="3116826"/>
          </a:xfrm>
          <a:prstGeom prst="rect">
            <a:avLst/>
          </a:prstGeom>
        </p:spPr>
      </p:pic>
    </p:spTree>
    <p:extLst>
      <p:ext uri="{BB962C8B-B14F-4D97-AF65-F5344CB8AC3E}">
        <p14:creationId xmlns:p14="http://schemas.microsoft.com/office/powerpoint/2010/main" val="1835344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835C11-54DB-45D5-9540-A8C40F211063}"/>
              </a:ext>
            </a:extLst>
          </p:cNvPr>
          <p:cNvPicPr>
            <a:picLocks noChangeAspect="1"/>
          </p:cNvPicPr>
          <p:nvPr/>
        </p:nvPicPr>
        <p:blipFill>
          <a:blip r:embed="rId2"/>
          <a:stretch>
            <a:fillRect/>
          </a:stretch>
        </p:blipFill>
        <p:spPr>
          <a:xfrm>
            <a:off x="9075174" y="3741174"/>
            <a:ext cx="3116826" cy="3116826"/>
          </a:xfrm>
          <a:prstGeom prst="rect">
            <a:avLst/>
          </a:prstGeom>
        </p:spPr>
      </p:pic>
      <p:sp>
        <p:nvSpPr>
          <p:cNvPr id="2" name="Title 1">
            <a:extLst>
              <a:ext uri="{FF2B5EF4-FFF2-40B4-BE49-F238E27FC236}">
                <a16:creationId xmlns:a16="http://schemas.microsoft.com/office/drawing/2014/main" id="{00210F19-EC49-428D-8749-F2AC25FE5588}"/>
              </a:ext>
            </a:extLst>
          </p:cNvPr>
          <p:cNvSpPr>
            <a:spLocks noGrp="1"/>
          </p:cNvSpPr>
          <p:nvPr>
            <p:ph type="title"/>
          </p:nvPr>
        </p:nvSpPr>
        <p:spPr/>
        <p:txBody>
          <a:bodyPr/>
          <a:lstStyle/>
          <a:p>
            <a:r>
              <a:rPr lang="en-US" dirty="0"/>
              <a:t>Mergers and Acquisitions</a:t>
            </a:r>
          </a:p>
        </p:txBody>
      </p:sp>
      <p:sp>
        <p:nvSpPr>
          <p:cNvPr id="3" name="Content Placeholder 2">
            <a:extLst>
              <a:ext uri="{FF2B5EF4-FFF2-40B4-BE49-F238E27FC236}">
                <a16:creationId xmlns:a16="http://schemas.microsoft.com/office/drawing/2014/main" id="{4D2D7D8D-F88D-4084-B8E6-BCAEAC9C5B2B}"/>
              </a:ext>
            </a:extLst>
          </p:cNvPr>
          <p:cNvSpPr>
            <a:spLocks noGrp="1"/>
          </p:cNvSpPr>
          <p:nvPr>
            <p:ph idx="1"/>
          </p:nvPr>
        </p:nvSpPr>
        <p:spPr/>
        <p:txBody>
          <a:bodyPr/>
          <a:lstStyle/>
          <a:p>
            <a:r>
              <a:rPr lang="en-US" dirty="0"/>
              <a:t>General Motors is Financially stable enough to avoid the need for a merger.</a:t>
            </a:r>
          </a:p>
          <a:p>
            <a:r>
              <a:rPr lang="en-US" dirty="0"/>
              <a:t>General Motors would benefit from acquiring smaller companies that are not as </a:t>
            </a:r>
            <a:r>
              <a:rPr lang="en-US"/>
              <a:t>financially stable.</a:t>
            </a:r>
            <a:endParaRPr lang="en-US" dirty="0"/>
          </a:p>
        </p:txBody>
      </p:sp>
    </p:spTree>
    <p:extLst>
      <p:ext uri="{BB962C8B-B14F-4D97-AF65-F5344CB8AC3E}">
        <p14:creationId xmlns:p14="http://schemas.microsoft.com/office/powerpoint/2010/main" val="297573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EB93BC5-E643-4690-9629-8442DE0F4FCA}"/>
              </a:ext>
            </a:extLst>
          </p:cNvPr>
          <p:cNvPicPr>
            <a:picLocks noChangeAspect="1"/>
          </p:cNvPicPr>
          <p:nvPr/>
        </p:nvPicPr>
        <p:blipFill>
          <a:blip r:embed="rId2"/>
          <a:stretch>
            <a:fillRect/>
          </a:stretch>
        </p:blipFill>
        <p:spPr>
          <a:xfrm>
            <a:off x="9075174" y="3741174"/>
            <a:ext cx="3116826" cy="3116826"/>
          </a:xfrm>
          <a:prstGeom prst="rect">
            <a:avLst/>
          </a:prstGeom>
        </p:spPr>
      </p:pic>
      <p:sp>
        <p:nvSpPr>
          <p:cNvPr id="2" name="Title 1">
            <a:extLst>
              <a:ext uri="{FF2B5EF4-FFF2-40B4-BE49-F238E27FC236}">
                <a16:creationId xmlns:a16="http://schemas.microsoft.com/office/drawing/2014/main" id="{EE4760BA-D9C0-48CE-85DB-01DAA3AAA929}"/>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B93AD066-BDB4-49DB-9632-F78263C016DA}"/>
              </a:ext>
            </a:extLst>
          </p:cNvPr>
          <p:cNvSpPr>
            <a:spLocks noGrp="1"/>
          </p:cNvSpPr>
          <p:nvPr>
            <p:ph idx="1"/>
          </p:nvPr>
        </p:nvSpPr>
        <p:spPr/>
        <p:txBody>
          <a:bodyPr/>
          <a:lstStyle/>
          <a:p>
            <a:r>
              <a:rPr lang="en-US" dirty="0"/>
              <a:t>History</a:t>
            </a:r>
          </a:p>
          <a:p>
            <a:r>
              <a:rPr lang="en-US" dirty="0"/>
              <a:t>Mission and Vision of the Company</a:t>
            </a:r>
          </a:p>
          <a:p>
            <a:r>
              <a:rPr lang="en-US" dirty="0"/>
              <a:t>Brands of the Company</a:t>
            </a:r>
          </a:p>
          <a:p>
            <a:r>
              <a:rPr lang="en-US" dirty="0"/>
              <a:t>Board of Directors</a:t>
            </a:r>
          </a:p>
          <a:p>
            <a:r>
              <a:rPr lang="en-US" dirty="0"/>
              <a:t>Financial Statements</a:t>
            </a:r>
          </a:p>
          <a:p>
            <a:r>
              <a:rPr lang="en-US" dirty="0"/>
              <a:t>SWOT Analysis</a:t>
            </a:r>
          </a:p>
          <a:p>
            <a:r>
              <a:rPr lang="en-US" dirty="0"/>
              <a:t>Mergers and Acquisitions</a:t>
            </a:r>
          </a:p>
        </p:txBody>
      </p:sp>
    </p:spTree>
    <p:extLst>
      <p:ext uri="{BB962C8B-B14F-4D97-AF65-F5344CB8AC3E}">
        <p14:creationId xmlns:p14="http://schemas.microsoft.com/office/powerpoint/2010/main" val="2571457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16BA0D0-E833-4B86-8505-7E9350389883}"/>
              </a:ext>
            </a:extLst>
          </p:cNvPr>
          <p:cNvPicPr>
            <a:picLocks noChangeAspect="1"/>
          </p:cNvPicPr>
          <p:nvPr/>
        </p:nvPicPr>
        <p:blipFill>
          <a:blip r:embed="rId2"/>
          <a:stretch>
            <a:fillRect/>
          </a:stretch>
        </p:blipFill>
        <p:spPr>
          <a:xfrm>
            <a:off x="9075174" y="3741174"/>
            <a:ext cx="3116826" cy="3116826"/>
          </a:xfrm>
          <a:prstGeom prst="rect">
            <a:avLst/>
          </a:prstGeom>
        </p:spPr>
      </p:pic>
      <p:sp>
        <p:nvSpPr>
          <p:cNvPr id="2" name="Title 1">
            <a:extLst>
              <a:ext uri="{FF2B5EF4-FFF2-40B4-BE49-F238E27FC236}">
                <a16:creationId xmlns:a16="http://schemas.microsoft.com/office/drawing/2014/main" id="{18B65D18-BAD1-4229-9249-6D9319CA7AD9}"/>
              </a:ext>
            </a:extLst>
          </p:cNvPr>
          <p:cNvSpPr>
            <a:spLocks noGrp="1"/>
          </p:cNvSpPr>
          <p:nvPr>
            <p:ph type="title"/>
          </p:nvPr>
        </p:nvSpPr>
        <p:spPr/>
        <p:txBody>
          <a:bodyPr/>
          <a:lstStyle/>
          <a:p>
            <a:r>
              <a:rPr lang="en-US" dirty="0" err="1"/>
              <a:t>HIstory</a:t>
            </a:r>
            <a:endParaRPr lang="en-US" dirty="0"/>
          </a:p>
        </p:txBody>
      </p:sp>
      <p:sp>
        <p:nvSpPr>
          <p:cNvPr id="3" name="Content Placeholder 2">
            <a:extLst>
              <a:ext uri="{FF2B5EF4-FFF2-40B4-BE49-F238E27FC236}">
                <a16:creationId xmlns:a16="http://schemas.microsoft.com/office/drawing/2014/main" id="{50ABA3DB-7BA7-4334-ABB2-AA57206F4A87}"/>
              </a:ext>
            </a:extLst>
          </p:cNvPr>
          <p:cNvSpPr>
            <a:spLocks noGrp="1"/>
          </p:cNvSpPr>
          <p:nvPr>
            <p:ph idx="1"/>
          </p:nvPr>
        </p:nvSpPr>
        <p:spPr/>
        <p:txBody>
          <a:bodyPr/>
          <a:lstStyle/>
          <a:p>
            <a:r>
              <a:rPr lang="en-US" dirty="0"/>
              <a:t>Founded by William C. Durant on September 16, 1908 in Flint, MI</a:t>
            </a:r>
          </a:p>
          <a:p>
            <a:r>
              <a:rPr lang="en-US" dirty="0"/>
              <a:t>General Motors is a multinational corporation that designs, manufactures and sells cars, trucks and automobile parts. GM also provides automotive financing services through GM Financial Company, Inc.</a:t>
            </a:r>
          </a:p>
          <a:p>
            <a:r>
              <a:rPr lang="en-US" dirty="0"/>
              <a:t>Global Headquarters located in Detroit, MI</a:t>
            </a:r>
          </a:p>
          <a:p>
            <a:r>
              <a:rPr lang="en-US" dirty="0"/>
              <a:t>Employs about 181,000 people world wide</a:t>
            </a:r>
          </a:p>
        </p:txBody>
      </p:sp>
    </p:spTree>
    <p:extLst>
      <p:ext uri="{BB962C8B-B14F-4D97-AF65-F5344CB8AC3E}">
        <p14:creationId xmlns:p14="http://schemas.microsoft.com/office/powerpoint/2010/main" val="174189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A81E2C-7D50-4699-9988-7F3AA39A26C3}"/>
              </a:ext>
            </a:extLst>
          </p:cNvPr>
          <p:cNvPicPr>
            <a:picLocks noChangeAspect="1"/>
          </p:cNvPicPr>
          <p:nvPr/>
        </p:nvPicPr>
        <p:blipFill>
          <a:blip r:embed="rId2"/>
          <a:stretch>
            <a:fillRect/>
          </a:stretch>
        </p:blipFill>
        <p:spPr>
          <a:xfrm>
            <a:off x="9075174" y="3741174"/>
            <a:ext cx="3116826" cy="3116826"/>
          </a:xfrm>
          <a:prstGeom prst="rect">
            <a:avLst/>
          </a:prstGeom>
        </p:spPr>
      </p:pic>
      <p:sp>
        <p:nvSpPr>
          <p:cNvPr id="4" name="Title 3">
            <a:extLst>
              <a:ext uri="{FF2B5EF4-FFF2-40B4-BE49-F238E27FC236}">
                <a16:creationId xmlns:a16="http://schemas.microsoft.com/office/drawing/2014/main" id="{826CB4A8-90FD-4F59-AC2E-A07CD94D933D}"/>
              </a:ext>
            </a:extLst>
          </p:cNvPr>
          <p:cNvSpPr>
            <a:spLocks noGrp="1"/>
          </p:cNvSpPr>
          <p:nvPr>
            <p:ph type="title"/>
          </p:nvPr>
        </p:nvSpPr>
        <p:spPr/>
        <p:txBody>
          <a:bodyPr/>
          <a:lstStyle/>
          <a:p>
            <a:r>
              <a:rPr lang="en-US" dirty="0"/>
              <a:t>Mission and Vision Statements</a:t>
            </a:r>
          </a:p>
        </p:txBody>
      </p:sp>
      <p:sp>
        <p:nvSpPr>
          <p:cNvPr id="5" name="Content Placeholder 4">
            <a:extLst>
              <a:ext uri="{FF2B5EF4-FFF2-40B4-BE49-F238E27FC236}">
                <a16:creationId xmlns:a16="http://schemas.microsoft.com/office/drawing/2014/main" id="{E5B96001-6E91-4063-9CCC-BB16F4C4E00F}"/>
              </a:ext>
            </a:extLst>
          </p:cNvPr>
          <p:cNvSpPr>
            <a:spLocks noGrp="1"/>
          </p:cNvSpPr>
          <p:nvPr>
            <p:ph sz="half" idx="1"/>
          </p:nvPr>
        </p:nvSpPr>
        <p:spPr/>
        <p:txBody>
          <a:bodyPr/>
          <a:lstStyle/>
          <a:p>
            <a:pPr marL="0" indent="0" algn="ctr">
              <a:buNone/>
            </a:pPr>
            <a:r>
              <a:rPr lang="en-US" dirty="0"/>
              <a:t>Mission</a:t>
            </a:r>
          </a:p>
          <a:p>
            <a:pPr marL="0" indent="0">
              <a:buNone/>
            </a:pPr>
            <a:r>
              <a:rPr lang="en-US" dirty="0"/>
              <a:t>To earn customers for life by building brands that inspire passion and loyalty through no only breakthrough technologies but also by serving and improving the communities in which we live and work around the world.</a:t>
            </a:r>
          </a:p>
          <a:p>
            <a:pPr marL="0" indent="0">
              <a:buNone/>
            </a:pPr>
            <a:endParaRPr lang="en-US" dirty="0"/>
          </a:p>
        </p:txBody>
      </p:sp>
      <p:sp>
        <p:nvSpPr>
          <p:cNvPr id="6" name="Content Placeholder 5">
            <a:extLst>
              <a:ext uri="{FF2B5EF4-FFF2-40B4-BE49-F238E27FC236}">
                <a16:creationId xmlns:a16="http://schemas.microsoft.com/office/drawing/2014/main" id="{2BEE63F7-5D98-48EC-94CC-067EC122541B}"/>
              </a:ext>
            </a:extLst>
          </p:cNvPr>
          <p:cNvSpPr>
            <a:spLocks noGrp="1"/>
          </p:cNvSpPr>
          <p:nvPr>
            <p:ph sz="half" idx="2"/>
          </p:nvPr>
        </p:nvSpPr>
        <p:spPr/>
        <p:txBody>
          <a:bodyPr/>
          <a:lstStyle/>
          <a:p>
            <a:pPr marL="0" indent="0" algn="ctr">
              <a:buNone/>
            </a:pPr>
            <a:r>
              <a:rPr lang="en-US" dirty="0"/>
              <a:t>Vision</a:t>
            </a:r>
          </a:p>
          <a:p>
            <a:pPr marL="0" indent="0">
              <a:buNone/>
            </a:pPr>
            <a:r>
              <a:rPr lang="en-US" dirty="0"/>
              <a:t>To become the world’s most valued automotive company.</a:t>
            </a:r>
          </a:p>
        </p:txBody>
      </p:sp>
    </p:spTree>
    <p:extLst>
      <p:ext uri="{BB962C8B-B14F-4D97-AF65-F5344CB8AC3E}">
        <p14:creationId xmlns:p14="http://schemas.microsoft.com/office/powerpoint/2010/main" val="174452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9437707-8341-4AED-94E7-0C187D4BEC78}"/>
              </a:ext>
            </a:extLst>
          </p:cNvPr>
          <p:cNvSpPr>
            <a:spLocks noGrp="1"/>
          </p:cNvSpPr>
          <p:nvPr>
            <p:ph type="title"/>
          </p:nvPr>
        </p:nvSpPr>
        <p:spPr/>
        <p:txBody>
          <a:bodyPr/>
          <a:lstStyle/>
          <a:p>
            <a:r>
              <a:rPr lang="en-US" dirty="0"/>
              <a:t>Company Brands</a:t>
            </a:r>
          </a:p>
        </p:txBody>
      </p:sp>
      <p:sp>
        <p:nvSpPr>
          <p:cNvPr id="6" name="Content Placeholder 5">
            <a:extLst>
              <a:ext uri="{FF2B5EF4-FFF2-40B4-BE49-F238E27FC236}">
                <a16:creationId xmlns:a16="http://schemas.microsoft.com/office/drawing/2014/main" id="{80A92AF1-F27B-4F1A-99AF-8D269E8E3C4F}"/>
              </a:ext>
            </a:extLst>
          </p:cNvPr>
          <p:cNvSpPr>
            <a:spLocks noGrp="1"/>
          </p:cNvSpPr>
          <p:nvPr>
            <p:ph idx="1"/>
          </p:nvPr>
        </p:nvSpPr>
        <p:spPr/>
        <p:txBody>
          <a:bodyPr/>
          <a:lstStyle/>
          <a:p>
            <a:pPr marL="0" indent="0">
              <a:buNone/>
            </a:pPr>
            <a:r>
              <a:rPr lang="en-US" dirty="0">
                <a:solidFill>
                  <a:schemeClr val="tx1"/>
                </a:solidFill>
              </a:rPr>
              <a:t>Chevrolet</a:t>
            </a:r>
            <a:br>
              <a:rPr lang="en-US" dirty="0">
                <a:solidFill>
                  <a:schemeClr val="tx1"/>
                </a:solidFill>
              </a:rPr>
            </a:br>
            <a:r>
              <a:rPr lang="en-US" dirty="0">
                <a:solidFill>
                  <a:schemeClr val="tx1"/>
                </a:solidFill>
              </a:rPr>
              <a:t>GMC</a:t>
            </a:r>
            <a:br>
              <a:rPr lang="en-US" dirty="0">
                <a:solidFill>
                  <a:schemeClr val="tx1"/>
                </a:solidFill>
              </a:rPr>
            </a:br>
            <a:r>
              <a:rPr lang="en-US" dirty="0">
                <a:solidFill>
                  <a:schemeClr val="tx1"/>
                </a:solidFill>
              </a:rPr>
              <a:t>Opel</a:t>
            </a:r>
            <a:br>
              <a:rPr lang="en-US" dirty="0">
                <a:solidFill>
                  <a:schemeClr val="tx1"/>
                </a:solidFill>
              </a:rPr>
            </a:br>
            <a:r>
              <a:rPr lang="en-US" dirty="0">
                <a:solidFill>
                  <a:schemeClr val="tx1"/>
                </a:solidFill>
              </a:rPr>
              <a:t>Holden</a:t>
            </a:r>
            <a:br>
              <a:rPr lang="en-US" dirty="0">
                <a:solidFill>
                  <a:schemeClr val="tx1"/>
                </a:solidFill>
              </a:rPr>
            </a:br>
            <a:r>
              <a:rPr lang="en-US" dirty="0">
                <a:solidFill>
                  <a:schemeClr val="tx1"/>
                </a:solidFill>
              </a:rPr>
              <a:t>Buick</a:t>
            </a:r>
            <a:br>
              <a:rPr lang="en-US" dirty="0">
                <a:solidFill>
                  <a:schemeClr val="tx1"/>
                </a:solidFill>
              </a:rPr>
            </a:br>
            <a:r>
              <a:rPr lang="en-US" dirty="0">
                <a:solidFill>
                  <a:schemeClr val="tx1"/>
                </a:solidFill>
              </a:rPr>
              <a:t>Cadillac</a:t>
            </a:r>
            <a:br>
              <a:rPr lang="en-US" dirty="0">
                <a:solidFill>
                  <a:schemeClr val="tx1"/>
                </a:solidFill>
              </a:rPr>
            </a:br>
            <a:r>
              <a:rPr lang="en-US" dirty="0">
                <a:solidFill>
                  <a:schemeClr val="tx1"/>
                </a:solidFill>
              </a:rPr>
              <a:t>Vauxhall</a:t>
            </a:r>
            <a:br>
              <a:rPr lang="en-US" dirty="0">
                <a:solidFill>
                  <a:schemeClr val="tx1"/>
                </a:solidFill>
              </a:rPr>
            </a:br>
            <a:r>
              <a:rPr lang="en-US" dirty="0" err="1">
                <a:solidFill>
                  <a:schemeClr val="tx1"/>
                </a:solidFill>
              </a:rPr>
              <a:t>AutoBaojun</a:t>
            </a:r>
            <a:br>
              <a:rPr lang="en-US" dirty="0">
                <a:solidFill>
                  <a:schemeClr val="tx1"/>
                </a:solidFill>
              </a:rPr>
            </a:br>
            <a:r>
              <a:rPr lang="en-US" dirty="0" err="1">
                <a:solidFill>
                  <a:schemeClr val="tx1"/>
                </a:solidFill>
              </a:rPr>
              <a:t>Wuling</a:t>
            </a:r>
            <a:br>
              <a:rPr lang="en-US" dirty="0">
                <a:solidFill>
                  <a:schemeClr val="tx1"/>
                </a:solidFill>
              </a:rPr>
            </a:br>
            <a:r>
              <a:rPr lang="en-US" dirty="0" err="1">
                <a:solidFill>
                  <a:schemeClr val="tx1"/>
                </a:solidFill>
              </a:rPr>
              <a:t>FawJiefang</a:t>
            </a:r>
            <a:endParaRPr lang="en-US" dirty="0">
              <a:solidFill>
                <a:schemeClr val="tx1"/>
              </a:solidFill>
            </a:endParaRPr>
          </a:p>
        </p:txBody>
      </p:sp>
      <p:pic>
        <p:nvPicPr>
          <p:cNvPr id="7" name="Picture 2" descr="Image result for general motors brands">
            <a:extLst>
              <a:ext uri="{FF2B5EF4-FFF2-40B4-BE49-F238E27FC236}">
                <a16:creationId xmlns:a16="http://schemas.microsoft.com/office/drawing/2014/main" id="{5026D7FF-6498-47C2-93D8-6BB141D961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6249285" y="799116"/>
            <a:ext cx="3361875" cy="5242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47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2EEA-B21C-4644-B940-A596E011B711}"/>
              </a:ext>
            </a:extLst>
          </p:cNvPr>
          <p:cNvSpPr>
            <a:spLocks noGrp="1"/>
          </p:cNvSpPr>
          <p:nvPr>
            <p:ph type="title"/>
          </p:nvPr>
        </p:nvSpPr>
        <p:spPr/>
        <p:txBody>
          <a:bodyPr/>
          <a:lstStyle/>
          <a:p>
            <a:r>
              <a:rPr lang="en-US" dirty="0"/>
              <a:t>Financials</a:t>
            </a:r>
          </a:p>
        </p:txBody>
      </p:sp>
      <p:pic>
        <p:nvPicPr>
          <p:cNvPr id="7" name="Content Placeholder 6">
            <a:extLst>
              <a:ext uri="{FF2B5EF4-FFF2-40B4-BE49-F238E27FC236}">
                <a16:creationId xmlns:a16="http://schemas.microsoft.com/office/drawing/2014/main" id="{9215D54A-2852-479C-A052-6FCAB22FE95D}"/>
              </a:ext>
            </a:extLst>
          </p:cNvPr>
          <p:cNvPicPr>
            <a:picLocks noGrp="1" noChangeAspect="1"/>
          </p:cNvPicPr>
          <p:nvPr>
            <p:ph idx="1"/>
          </p:nvPr>
        </p:nvPicPr>
        <p:blipFill>
          <a:blip r:embed="rId2"/>
          <a:stretch>
            <a:fillRect/>
          </a:stretch>
        </p:blipFill>
        <p:spPr>
          <a:xfrm>
            <a:off x="2664709" y="1930400"/>
            <a:ext cx="5164841" cy="4697243"/>
          </a:xfrm>
        </p:spPr>
      </p:pic>
      <p:pic>
        <p:nvPicPr>
          <p:cNvPr id="8" name="Picture 7">
            <a:extLst>
              <a:ext uri="{FF2B5EF4-FFF2-40B4-BE49-F238E27FC236}">
                <a16:creationId xmlns:a16="http://schemas.microsoft.com/office/drawing/2014/main" id="{9BF16114-F16A-4953-8C04-990DFA1D1907}"/>
              </a:ext>
            </a:extLst>
          </p:cNvPr>
          <p:cNvPicPr>
            <a:picLocks noChangeAspect="1"/>
          </p:cNvPicPr>
          <p:nvPr/>
        </p:nvPicPr>
        <p:blipFill>
          <a:blip r:embed="rId3"/>
          <a:stretch>
            <a:fillRect/>
          </a:stretch>
        </p:blipFill>
        <p:spPr>
          <a:xfrm>
            <a:off x="9075174" y="3741174"/>
            <a:ext cx="3116826" cy="3116826"/>
          </a:xfrm>
          <a:prstGeom prst="rect">
            <a:avLst/>
          </a:prstGeom>
        </p:spPr>
      </p:pic>
    </p:spTree>
    <p:extLst>
      <p:ext uri="{BB962C8B-B14F-4D97-AF65-F5344CB8AC3E}">
        <p14:creationId xmlns:p14="http://schemas.microsoft.com/office/powerpoint/2010/main" val="230512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6FFE-9026-4A5D-A56A-D62C3B5A35C5}"/>
              </a:ext>
            </a:extLst>
          </p:cNvPr>
          <p:cNvSpPr>
            <a:spLocks noGrp="1"/>
          </p:cNvSpPr>
          <p:nvPr>
            <p:ph type="title"/>
          </p:nvPr>
        </p:nvSpPr>
        <p:spPr/>
        <p:txBody>
          <a:bodyPr/>
          <a:lstStyle/>
          <a:p>
            <a:r>
              <a:rPr lang="en-US" dirty="0"/>
              <a:t>Financials</a:t>
            </a:r>
          </a:p>
        </p:txBody>
      </p:sp>
      <p:pic>
        <p:nvPicPr>
          <p:cNvPr id="5" name="Content Placeholder 4">
            <a:extLst>
              <a:ext uri="{FF2B5EF4-FFF2-40B4-BE49-F238E27FC236}">
                <a16:creationId xmlns:a16="http://schemas.microsoft.com/office/drawing/2014/main" id="{E4170CE9-CCDE-402D-9456-6C2B1DA91875}"/>
              </a:ext>
            </a:extLst>
          </p:cNvPr>
          <p:cNvPicPr>
            <a:picLocks noGrp="1" noChangeAspect="1"/>
          </p:cNvPicPr>
          <p:nvPr>
            <p:ph idx="1"/>
          </p:nvPr>
        </p:nvPicPr>
        <p:blipFill>
          <a:blip r:embed="rId2"/>
          <a:stretch>
            <a:fillRect/>
          </a:stretch>
        </p:blipFill>
        <p:spPr>
          <a:xfrm>
            <a:off x="3158649" y="1881278"/>
            <a:ext cx="4904696" cy="3526858"/>
          </a:xfrm>
        </p:spPr>
      </p:pic>
      <p:pic>
        <p:nvPicPr>
          <p:cNvPr id="6" name="Picture 5">
            <a:extLst>
              <a:ext uri="{FF2B5EF4-FFF2-40B4-BE49-F238E27FC236}">
                <a16:creationId xmlns:a16="http://schemas.microsoft.com/office/drawing/2014/main" id="{032AE481-6F18-49DA-97E7-A147229DE639}"/>
              </a:ext>
            </a:extLst>
          </p:cNvPr>
          <p:cNvPicPr>
            <a:picLocks noChangeAspect="1"/>
          </p:cNvPicPr>
          <p:nvPr/>
        </p:nvPicPr>
        <p:blipFill>
          <a:blip r:embed="rId3"/>
          <a:stretch>
            <a:fillRect/>
          </a:stretch>
        </p:blipFill>
        <p:spPr>
          <a:xfrm>
            <a:off x="9075174" y="3741174"/>
            <a:ext cx="3116826" cy="3116826"/>
          </a:xfrm>
          <a:prstGeom prst="rect">
            <a:avLst/>
          </a:prstGeom>
        </p:spPr>
      </p:pic>
    </p:spTree>
    <p:extLst>
      <p:ext uri="{BB962C8B-B14F-4D97-AF65-F5344CB8AC3E}">
        <p14:creationId xmlns:p14="http://schemas.microsoft.com/office/powerpoint/2010/main" val="322021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BAE5B-C3AB-42F5-A591-897829C6270B}"/>
              </a:ext>
            </a:extLst>
          </p:cNvPr>
          <p:cNvSpPr>
            <a:spLocks noGrp="1"/>
          </p:cNvSpPr>
          <p:nvPr>
            <p:ph type="title"/>
          </p:nvPr>
        </p:nvSpPr>
        <p:spPr/>
        <p:txBody>
          <a:bodyPr/>
          <a:lstStyle/>
          <a:p>
            <a:r>
              <a:rPr lang="en-US" dirty="0"/>
              <a:t>Financials</a:t>
            </a:r>
          </a:p>
        </p:txBody>
      </p:sp>
      <p:pic>
        <p:nvPicPr>
          <p:cNvPr id="5" name="Content Placeholder 4">
            <a:extLst>
              <a:ext uri="{FF2B5EF4-FFF2-40B4-BE49-F238E27FC236}">
                <a16:creationId xmlns:a16="http://schemas.microsoft.com/office/drawing/2014/main" id="{DB1B43AB-A351-4485-B9BF-00ED26EC2191}"/>
              </a:ext>
            </a:extLst>
          </p:cNvPr>
          <p:cNvPicPr>
            <a:picLocks noGrp="1" noChangeAspect="1"/>
          </p:cNvPicPr>
          <p:nvPr>
            <p:ph idx="1"/>
          </p:nvPr>
        </p:nvPicPr>
        <p:blipFill>
          <a:blip r:embed="rId2"/>
          <a:stretch>
            <a:fillRect/>
          </a:stretch>
        </p:blipFill>
        <p:spPr>
          <a:xfrm>
            <a:off x="3101499" y="1995055"/>
            <a:ext cx="5024294" cy="3359741"/>
          </a:xfrm>
        </p:spPr>
      </p:pic>
      <p:pic>
        <p:nvPicPr>
          <p:cNvPr id="6" name="Picture 5">
            <a:extLst>
              <a:ext uri="{FF2B5EF4-FFF2-40B4-BE49-F238E27FC236}">
                <a16:creationId xmlns:a16="http://schemas.microsoft.com/office/drawing/2014/main" id="{FCB8FDB7-5ACB-4915-BF72-ACD135B8F005}"/>
              </a:ext>
            </a:extLst>
          </p:cNvPr>
          <p:cNvPicPr>
            <a:picLocks noChangeAspect="1"/>
          </p:cNvPicPr>
          <p:nvPr/>
        </p:nvPicPr>
        <p:blipFill>
          <a:blip r:embed="rId3"/>
          <a:stretch>
            <a:fillRect/>
          </a:stretch>
        </p:blipFill>
        <p:spPr>
          <a:xfrm>
            <a:off x="9075174" y="3741174"/>
            <a:ext cx="3116826" cy="3116826"/>
          </a:xfrm>
          <a:prstGeom prst="rect">
            <a:avLst/>
          </a:prstGeom>
        </p:spPr>
      </p:pic>
    </p:spTree>
    <p:extLst>
      <p:ext uri="{BB962C8B-B14F-4D97-AF65-F5344CB8AC3E}">
        <p14:creationId xmlns:p14="http://schemas.microsoft.com/office/powerpoint/2010/main" val="396966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4DEA4-019C-4683-AA93-A7A4914DD40A}"/>
              </a:ext>
            </a:extLst>
          </p:cNvPr>
          <p:cNvSpPr>
            <a:spLocks noGrp="1"/>
          </p:cNvSpPr>
          <p:nvPr>
            <p:ph type="title"/>
          </p:nvPr>
        </p:nvSpPr>
        <p:spPr/>
        <p:txBody>
          <a:bodyPr/>
          <a:lstStyle/>
          <a:p>
            <a:r>
              <a:rPr lang="en-US" dirty="0"/>
              <a:t>Strengths and Weaknesses</a:t>
            </a:r>
          </a:p>
        </p:txBody>
      </p:sp>
      <p:sp>
        <p:nvSpPr>
          <p:cNvPr id="4" name="Text Placeholder 3">
            <a:extLst>
              <a:ext uri="{FF2B5EF4-FFF2-40B4-BE49-F238E27FC236}">
                <a16:creationId xmlns:a16="http://schemas.microsoft.com/office/drawing/2014/main" id="{1A7DEE76-3038-4219-8845-59309C19B908}"/>
              </a:ext>
            </a:extLst>
          </p:cNvPr>
          <p:cNvSpPr>
            <a:spLocks noGrp="1"/>
          </p:cNvSpPr>
          <p:nvPr>
            <p:ph type="body" idx="1"/>
          </p:nvPr>
        </p:nvSpPr>
        <p:spPr/>
        <p:txBody>
          <a:bodyPr/>
          <a:lstStyle/>
          <a:p>
            <a:r>
              <a:rPr lang="en-US" dirty="0"/>
              <a:t>Strengths</a:t>
            </a:r>
          </a:p>
        </p:txBody>
      </p:sp>
      <p:sp>
        <p:nvSpPr>
          <p:cNvPr id="3" name="Content Placeholder 2">
            <a:extLst>
              <a:ext uri="{FF2B5EF4-FFF2-40B4-BE49-F238E27FC236}">
                <a16:creationId xmlns:a16="http://schemas.microsoft.com/office/drawing/2014/main" id="{97F274C6-9C3D-45AF-9977-D7197305F3ED}"/>
              </a:ext>
            </a:extLst>
          </p:cNvPr>
          <p:cNvSpPr>
            <a:spLocks noGrp="1"/>
          </p:cNvSpPr>
          <p:nvPr>
            <p:ph sz="half" idx="2"/>
          </p:nvPr>
        </p:nvSpPr>
        <p:spPr/>
        <p:txBody>
          <a:bodyPr/>
          <a:lstStyle/>
          <a:p>
            <a:r>
              <a:rPr lang="en-US" dirty="0"/>
              <a:t>Strong presence in China</a:t>
            </a:r>
          </a:p>
          <a:p>
            <a:r>
              <a:rPr lang="en-US" dirty="0"/>
              <a:t>Strong position in the US Market</a:t>
            </a:r>
          </a:p>
          <a:p>
            <a:r>
              <a:rPr lang="en-US" dirty="0"/>
              <a:t>Strong brand portfolio</a:t>
            </a:r>
          </a:p>
          <a:p>
            <a:r>
              <a:rPr lang="en-US" dirty="0"/>
              <a:t>Low rate of product recall</a:t>
            </a:r>
          </a:p>
        </p:txBody>
      </p:sp>
      <p:sp>
        <p:nvSpPr>
          <p:cNvPr id="5" name="Text Placeholder 4">
            <a:extLst>
              <a:ext uri="{FF2B5EF4-FFF2-40B4-BE49-F238E27FC236}">
                <a16:creationId xmlns:a16="http://schemas.microsoft.com/office/drawing/2014/main" id="{9FCB4E8A-D054-40A7-B1E8-62C29569F7E8}"/>
              </a:ext>
            </a:extLst>
          </p:cNvPr>
          <p:cNvSpPr>
            <a:spLocks noGrp="1"/>
          </p:cNvSpPr>
          <p:nvPr>
            <p:ph type="body" sz="quarter" idx="3"/>
          </p:nvPr>
        </p:nvSpPr>
        <p:spPr/>
        <p:txBody>
          <a:bodyPr/>
          <a:lstStyle/>
          <a:p>
            <a:r>
              <a:rPr lang="en-US" dirty="0"/>
              <a:t>Weaknesses</a:t>
            </a:r>
          </a:p>
        </p:txBody>
      </p:sp>
      <p:sp>
        <p:nvSpPr>
          <p:cNvPr id="6" name="Content Placeholder 5">
            <a:extLst>
              <a:ext uri="{FF2B5EF4-FFF2-40B4-BE49-F238E27FC236}">
                <a16:creationId xmlns:a16="http://schemas.microsoft.com/office/drawing/2014/main" id="{944693A7-1838-461C-88D9-E207CB72F7CC}"/>
              </a:ext>
            </a:extLst>
          </p:cNvPr>
          <p:cNvSpPr>
            <a:spLocks noGrp="1"/>
          </p:cNvSpPr>
          <p:nvPr>
            <p:ph sz="quarter" idx="4"/>
          </p:nvPr>
        </p:nvSpPr>
        <p:spPr/>
        <p:txBody>
          <a:bodyPr/>
          <a:lstStyle/>
          <a:p>
            <a:r>
              <a:rPr lang="en-US" dirty="0"/>
              <a:t>Heavily reliant on US Revenues</a:t>
            </a:r>
          </a:p>
          <a:p>
            <a:r>
              <a:rPr lang="en-US" dirty="0"/>
              <a:t>Weak employee/management relations</a:t>
            </a:r>
          </a:p>
          <a:p>
            <a:r>
              <a:rPr lang="en-US" dirty="0"/>
              <a:t>Low brand awareness</a:t>
            </a:r>
          </a:p>
          <a:p>
            <a:r>
              <a:rPr lang="en-US" dirty="0"/>
              <a:t>Reliant on trucks and SUVs for growth</a:t>
            </a:r>
          </a:p>
        </p:txBody>
      </p:sp>
      <p:pic>
        <p:nvPicPr>
          <p:cNvPr id="7" name="Picture 6">
            <a:extLst>
              <a:ext uri="{FF2B5EF4-FFF2-40B4-BE49-F238E27FC236}">
                <a16:creationId xmlns:a16="http://schemas.microsoft.com/office/drawing/2014/main" id="{FD39D5AD-553A-4840-9697-2B805573B5B3}"/>
              </a:ext>
            </a:extLst>
          </p:cNvPr>
          <p:cNvPicPr>
            <a:picLocks noChangeAspect="1"/>
          </p:cNvPicPr>
          <p:nvPr/>
        </p:nvPicPr>
        <p:blipFill>
          <a:blip r:embed="rId2"/>
          <a:stretch>
            <a:fillRect/>
          </a:stretch>
        </p:blipFill>
        <p:spPr>
          <a:xfrm>
            <a:off x="9075174" y="3741174"/>
            <a:ext cx="3116826" cy="3116826"/>
          </a:xfrm>
          <a:prstGeom prst="rect">
            <a:avLst/>
          </a:prstGeom>
        </p:spPr>
      </p:pic>
    </p:spTree>
    <p:extLst>
      <p:ext uri="{BB962C8B-B14F-4D97-AF65-F5344CB8AC3E}">
        <p14:creationId xmlns:p14="http://schemas.microsoft.com/office/powerpoint/2010/main" val="1965589886"/>
      </p:ext>
    </p:extLst>
  </p:cSld>
  <p:clrMapOvr>
    <a:masterClrMapping/>
  </p:clrMapOvr>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163</TotalTime>
  <Words>253</Words>
  <Application>Microsoft Office PowerPoint</Application>
  <PresentationFormat>Widescreen</PresentationFormat>
  <Paragraphs>51</Paragraphs>
  <Slides>11</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General Motors</vt:lpstr>
      <vt:lpstr>Contents</vt:lpstr>
      <vt:lpstr>HIstory</vt:lpstr>
      <vt:lpstr>Mission and Vision Statements</vt:lpstr>
      <vt:lpstr>Company Brands</vt:lpstr>
      <vt:lpstr>Financials</vt:lpstr>
      <vt:lpstr>Financials</vt:lpstr>
      <vt:lpstr>Financials</vt:lpstr>
      <vt:lpstr>Strengths and Weaknesses</vt:lpstr>
      <vt:lpstr>Opportunities and Threats</vt:lpstr>
      <vt:lpstr>Mergers and Acquisitions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Motors</dc:title>
  <dc:creator>Steven Gonzales</dc:creator>
  <cp:lastModifiedBy>Beebee R</cp:lastModifiedBy>
  <cp:revision>15</cp:revision>
  <dcterms:created xsi:type="dcterms:W3CDTF">2017-12-08T20:59:23Z</dcterms:created>
  <dcterms:modified xsi:type="dcterms:W3CDTF">2017-12-09T04:32:24Z</dcterms:modified>
</cp:coreProperties>
</file>